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85" r:id="rId2"/>
    <p:sldId id="286" r:id="rId3"/>
    <p:sldId id="287" r:id="rId4"/>
    <p:sldId id="288" r:id="rId5"/>
    <p:sldId id="289" r:id="rId6"/>
    <p:sldId id="290" r:id="rId7"/>
    <p:sldId id="291" r:id="rId8"/>
    <p:sldId id="292" r:id="rId9"/>
    <p:sldId id="293" r:id="rId10"/>
    <p:sldId id="282" r:id="rId11"/>
    <p:sldId id="281" r:id="rId12"/>
    <p:sldId id="262" r:id="rId13"/>
    <p:sldId id="257" r:id="rId14"/>
    <p:sldId id="263" r:id="rId15"/>
    <p:sldId id="258" r:id="rId16"/>
    <p:sldId id="264" r:id="rId17"/>
    <p:sldId id="265" r:id="rId18"/>
    <p:sldId id="279" r:id="rId19"/>
    <p:sldId id="266" r:id="rId20"/>
    <p:sldId id="267" r:id="rId21"/>
    <p:sldId id="268" r:id="rId22"/>
    <p:sldId id="274" r:id="rId23"/>
    <p:sldId id="275" r:id="rId24"/>
    <p:sldId id="270" r:id="rId25"/>
    <p:sldId id="271" r:id="rId26"/>
    <p:sldId id="284" r:id="rId27"/>
    <p:sldId id="272" r:id="rId28"/>
    <p:sldId id="276" r:id="rId29"/>
    <p:sldId id="277" r:id="rId30"/>
    <p:sldId id="300" r:id="rId31"/>
    <p:sldId id="301" r:id="rId32"/>
    <p:sldId id="302" r:id="rId33"/>
    <p:sldId id="303" r:id="rId34"/>
    <p:sldId id="304"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5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6"/>
    <p:restoredTop sz="95082"/>
  </p:normalViewPr>
  <p:slideViewPr>
    <p:cSldViewPr snapToGrid="0" snapToObjects="1">
      <p:cViewPr>
        <p:scale>
          <a:sx n="80" d="100"/>
          <a:sy n="80" d="100"/>
        </p:scale>
        <p:origin x="125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530A7-D1C0-7044-8361-20F047338533}" type="datetimeFigureOut">
              <a:rPr lang="en-US" smtClean="0"/>
              <a:t>12/19/16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D8033-5061-4348-A32F-D6CDDF5766E7}" type="slidenum">
              <a:rPr lang="en-US" smtClean="0"/>
              <a:t>‹#›</a:t>
            </a:fld>
            <a:endParaRPr lang="en-US"/>
          </a:p>
        </p:txBody>
      </p:sp>
    </p:spTree>
    <p:extLst>
      <p:ext uri="{BB962C8B-B14F-4D97-AF65-F5344CB8AC3E}">
        <p14:creationId xmlns:p14="http://schemas.microsoft.com/office/powerpoint/2010/main" val="1881646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base</a:t>
            </a:r>
            <a:r>
              <a:rPr lang="en-US" baseline="0" dirty="0" smtClean="0"/>
              <a:t> on the procedures we design for this three stage,  we are ready to build up the formulas </a:t>
            </a:r>
            <a:r>
              <a:rPr lang="en-US" altLang="zh-CN" baseline="0" dirty="0" smtClean="0"/>
              <a:t>that</a:t>
            </a:r>
            <a:r>
              <a:rPr lang="zh-CN" altLang="en-US" baseline="0" dirty="0" smtClean="0"/>
              <a:t> </a:t>
            </a:r>
            <a:r>
              <a:rPr lang="en-US" altLang="zh-CN" baseline="0" dirty="0" smtClean="0"/>
              <a:t>will</a:t>
            </a:r>
            <a:r>
              <a:rPr lang="zh-CN" altLang="en-US" baseline="0" dirty="0" smtClean="0"/>
              <a:t> </a:t>
            </a:r>
            <a:r>
              <a:rPr lang="en-US" altLang="zh-CN" baseline="0" dirty="0" smtClean="0"/>
              <a:t>later</a:t>
            </a:r>
            <a:r>
              <a:rPr lang="zh-CN" altLang="en-US" baseline="0" dirty="0" smtClean="0"/>
              <a:t> </a:t>
            </a:r>
            <a:r>
              <a:rPr lang="en-US" altLang="zh-CN" baseline="0" dirty="0" smtClean="0"/>
              <a:t>be</a:t>
            </a:r>
            <a:r>
              <a:rPr lang="zh-CN" altLang="en-US" baseline="0" dirty="0" smtClean="0"/>
              <a:t> </a:t>
            </a:r>
            <a:r>
              <a:rPr lang="en-US" altLang="zh-CN" baseline="0" dirty="0" smtClean="0"/>
              <a:t>used</a:t>
            </a:r>
            <a:r>
              <a:rPr lang="zh-CN" altLang="en-US" baseline="0" dirty="0" smtClean="0"/>
              <a:t> </a:t>
            </a:r>
            <a:r>
              <a:rPr lang="en-US" baseline="0" dirty="0" smtClean="0"/>
              <a:t>for </a:t>
            </a:r>
            <a:r>
              <a:rPr lang="en-US" altLang="zh-CN" baseline="0" dirty="0" smtClean="0"/>
              <a:t>numerical</a:t>
            </a:r>
            <a:r>
              <a:rPr lang="zh-CN" altLang="en-US" baseline="0" dirty="0" smtClean="0"/>
              <a:t> </a:t>
            </a:r>
            <a:r>
              <a:rPr lang="en-US" altLang="zh-CN" baseline="0" dirty="0" smtClean="0"/>
              <a:t>analysis.</a:t>
            </a:r>
            <a:r>
              <a:rPr lang="zh-CN" altLang="en-US" baseline="0" dirty="0" smtClean="0"/>
              <a:t> </a:t>
            </a:r>
            <a:r>
              <a:rPr lang="en-US" altLang="zh-CN" baseline="0" dirty="0" smtClean="0"/>
              <a:t>So</a:t>
            </a:r>
            <a:r>
              <a:rPr lang="zh-CN" altLang="en-US" baseline="0" dirty="0" smtClean="0"/>
              <a:t> </a:t>
            </a:r>
            <a:r>
              <a:rPr lang="en-US" altLang="zh-CN" baseline="0" dirty="0" smtClean="0"/>
              <a:t>very</a:t>
            </a:r>
            <a:r>
              <a:rPr lang="zh-CN" altLang="en-US" baseline="0" dirty="0" smtClean="0"/>
              <a:t> </a:t>
            </a:r>
            <a:r>
              <a:rPr lang="en-US" altLang="zh-CN" baseline="0" dirty="0" smtClean="0"/>
              <a:t>similar</a:t>
            </a:r>
            <a:r>
              <a:rPr lang="zh-CN" altLang="en-US" baseline="0" dirty="0" smtClean="0"/>
              <a:t> </a:t>
            </a:r>
            <a:r>
              <a:rPr lang="en-US" altLang="zh-CN" baseline="0"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2-stage</a:t>
            </a:r>
            <a:r>
              <a:rPr lang="zh-CN" altLang="en-US" baseline="0" dirty="0" smtClean="0"/>
              <a:t> </a:t>
            </a:r>
            <a:r>
              <a:rPr lang="en-US" altLang="zh-CN" baseline="0" dirty="0" smtClean="0"/>
              <a:t>design,</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minimize</a:t>
            </a:r>
            <a:r>
              <a:rPr lang="zh-CN" altLang="en-US" baseline="0" dirty="0" smtClean="0"/>
              <a:t> </a:t>
            </a:r>
            <a:r>
              <a:rPr lang="en-US" altLang="zh-CN" baseline="0" dirty="0" smtClean="0"/>
              <a:t>the</a:t>
            </a:r>
            <a:r>
              <a:rPr lang="zh-CN" altLang="en-US" baseline="0" dirty="0" smtClean="0"/>
              <a:t> </a:t>
            </a:r>
            <a:r>
              <a:rPr lang="en-US" altLang="zh-CN" baseline="0" dirty="0" smtClean="0"/>
              <a:t>sample</a:t>
            </a:r>
            <a:r>
              <a:rPr lang="zh-CN" altLang="en-US" baseline="0" dirty="0" smtClean="0"/>
              <a:t> </a:t>
            </a:r>
            <a:r>
              <a:rPr lang="en-US" altLang="zh-CN" baseline="0" dirty="0" smtClean="0"/>
              <a:t>size</a:t>
            </a:r>
            <a:r>
              <a:rPr lang="zh-CN" altLang="en-US" baseline="0" dirty="0" smtClean="0"/>
              <a:t> </a:t>
            </a:r>
            <a:r>
              <a:rPr lang="en-US" altLang="zh-CN" baseline="0" dirty="0" smtClean="0"/>
              <a:t>subject</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constraints</a:t>
            </a:r>
            <a:r>
              <a:rPr lang="zh-CN" altLang="en-US" baseline="0" dirty="0" smtClean="0"/>
              <a:t> </a:t>
            </a:r>
            <a:r>
              <a:rPr lang="en-US" altLang="zh-CN" baseline="0" dirty="0" smtClean="0"/>
              <a:t>of</a:t>
            </a:r>
            <a:r>
              <a:rPr lang="zh-CN" altLang="en-US" baseline="0" dirty="0" smtClean="0"/>
              <a:t> </a:t>
            </a:r>
            <a:r>
              <a:rPr lang="en-US" altLang="zh-CN" baseline="0" dirty="0" smtClean="0"/>
              <a:t>power</a:t>
            </a:r>
            <a:r>
              <a:rPr lang="zh-CN" altLang="en-US" baseline="0" dirty="0" smtClean="0"/>
              <a:t> </a:t>
            </a:r>
            <a:r>
              <a:rPr lang="en-US" altLang="zh-CN" baseline="0" dirty="0" smtClean="0"/>
              <a:t>and</a:t>
            </a:r>
            <a:r>
              <a:rPr lang="zh-CN" altLang="en-US" baseline="0" dirty="0" smtClean="0"/>
              <a:t> </a:t>
            </a:r>
            <a:r>
              <a:rPr lang="en-US" altLang="zh-CN" baseline="0" dirty="0" smtClean="0"/>
              <a:t>alpha</a:t>
            </a:r>
            <a:r>
              <a:rPr lang="zh-CN" altLang="en-US" baseline="0" dirty="0" smtClean="0"/>
              <a:t> </a:t>
            </a:r>
            <a:r>
              <a:rPr lang="en-US" altLang="zh-CN" baseline="0" dirty="0" smtClean="0"/>
              <a:t>level.</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following</a:t>
            </a:r>
            <a:r>
              <a:rPr lang="zh-CN" altLang="en-US" baseline="0" dirty="0" smtClean="0"/>
              <a:t> </a:t>
            </a:r>
            <a:r>
              <a:rPr lang="en-US" altLang="zh-CN" baseline="0" dirty="0" smtClean="0"/>
              <a:t>ill</a:t>
            </a:r>
            <a:r>
              <a:rPr lang="zh-CN" altLang="en-US" baseline="0" dirty="0" smtClean="0"/>
              <a:t> </a:t>
            </a:r>
            <a:r>
              <a:rPr lang="en-US" altLang="zh-CN" baseline="0" dirty="0" smtClean="0"/>
              <a:t>claim</a:t>
            </a:r>
            <a:r>
              <a:rPr lang="zh-CN" altLang="en-US" baseline="0" dirty="0" smtClean="0"/>
              <a:t> </a:t>
            </a:r>
            <a:r>
              <a:rPr lang="en-US" altLang="zh-CN" baseline="0" dirty="0" smtClean="0"/>
              <a:t>my</a:t>
            </a:r>
            <a:r>
              <a:rPr lang="zh-CN" altLang="en-US" baseline="0" dirty="0" smtClean="0"/>
              <a:t> </a:t>
            </a:r>
            <a:r>
              <a:rPr lang="en-US" altLang="zh-CN" baseline="0" dirty="0" smtClean="0"/>
              <a:t>formula</a:t>
            </a:r>
            <a:r>
              <a:rPr lang="zh-CN" altLang="en-US" baseline="0" dirty="0" smtClean="0"/>
              <a:t> </a:t>
            </a:r>
            <a:r>
              <a:rPr lang="en-US" altLang="zh-CN" baseline="0" dirty="0" smtClean="0"/>
              <a:t>for</a:t>
            </a:r>
            <a:r>
              <a:rPr lang="zh-CN" altLang="en-US" baseline="0" dirty="0" smtClean="0"/>
              <a:t> </a:t>
            </a:r>
            <a:r>
              <a:rPr lang="en-US" altLang="zh-CN" baseline="0" dirty="0" smtClean="0"/>
              <a:t>each</a:t>
            </a:r>
            <a:r>
              <a:rPr lang="zh-CN" altLang="en-US" baseline="0" dirty="0" smtClean="0"/>
              <a:t> </a:t>
            </a:r>
            <a:r>
              <a:rPr lang="en-US" altLang="zh-CN" baseline="0" dirty="0" smtClean="0"/>
              <a:t>of</a:t>
            </a:r>
            <a:r>
              <a:rPr lang="zh-CN" altLang="en-US" baseline="0" dirty="0" smtClean="0"/>
              <a:t> </a:t>
            </a:r>
            <a:r>
              <a:rPr lang="en-US" altLang="zh-CN" baseline="0" dirty="0" smtClean="0"/>
              <a:t>them</a:t>
            </a:r>
            <a:r>
              <a:rPr lang="zh-CN" altLang="en-US" baseline="0" dirty="0" smtClean="0"/>
              <a:t> </a:t>
            </a:r>
            <a:r>
              <a:rPr lang="en-US" altLang="zh-CN" baseline="0" dirty="0" smtClean="0"/>
              <a:t>with</a:t>
            </a:r>
            <a:r>
              <a:rPr lang="zh-CN" altLang="en-US" baseline="0" dirty="0" smtClean="0"/>
              <a:t> </a:t>
            </a:r>
            <a:r>
              <a:rPr lang="en-US" altLang="zh-CN" baseline="0" dirty="0" smtClean="0"/>
              <a:t>proof.</a:t>
            </a:r>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10</a:t>
            </a:fld>
            <a:endParaRPr lang="en-US"/>
          </a:p>
        </p:txBody>
      </p:sp>
    </p:spTree>
    <p:extLst>
      <p:ext uri="{BB962C8B-B14F-4D97-AF65-F5344CB8AC3E}">
        <p14:creationId xmlns:p14="http://schemas.microsoft.com/office/powerpoint/2010/main" val="108513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write everything</a:t>
            </a:r>
            <a:r>
              <a:rPr lang="en-US" baseline="0" dirty="0" smtClean="0"/>
              <a:t> into a formula, we need to write in a bottom up order. These two x values in the outer summation are defined to be the sample mean of the control at </a:t>
            </a:r>
            <a:r>
              <a:rPr lang="en-US" baseline="0" dirty="0" err="1" smtClean="0"/>
              <a:t>stge</a:t>
            </a:r>
            <a:r>
              <a:rPr lang="en-US" baseline="0" dirty="0" smtClean="0"/>
              <a:t> 2, and the sample mean of v at stage 2. </a:t>
            </a:r>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19</a:t>
            </a:fld>
            <a:endParaRPr lang="en-US"/>
          </a:p>
        </p:txBody>
      </p:sp>
    </p:spTree>
    <p:extLst>
      <p:ext uri="{BB962C8B-B14F-4D97-AF65-F5344CB8AC3E}">
        <p14:creationId xmlns:p14="http://schemas.microsoft.com/office/powerpoint/2010/main" val="55431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20</a:t>
            </a:fld>
            <a:endParaRPr lang="en-US"/>
          </a:p>
        </p:txBody>
      </p:sp>
    </p:spTree>
    <p:extLst>
      <p:ext uri="{BB962C8B-B14F-4D97-AF65-F5344CB8AC3E}">
        <p14:creationId xmlns:p14="http://schemas.microsoft.com/office/powerpoint/2010/main" val="195074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 is the type 1 err, </a:t>
            </a:r>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23</a:t>
            </a:fld>
            <a:endParaRPr lang="en-US"/>
          </a:p>
        </p:txBody>
      </p:sp>
    </p:spTree>
    <p:extLst>
      <p:ext uri="{BB962C8B-B14F-4D97-AF65-F5344CB8AC3E}">
        <p14:creationId xmlns:p14="http://schemas.microsoft.com/office/powerpoint/2010/main" val="211623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24</a:t>
            </a:fld>
            <a:endParaRPr lang="en-US"/>
          </a:p>
        </p:txBody>
      </p:sp>
    </p:spTree>
    <p:extLst>
      <p:ext uri="{BB962C8B-B14F-4D97-AF65-F5344CB8AC3E}">
        <p14:creationId xmlns:p14="http://schemas.microsoft.com/office/powerpoint/2010/main" val="83421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26</a:t>
            </a:fld>
            <a:endParaRPr lang="en-US"/>
          </a:p>
        </p:txBody>
      </p:sp>
    </p:spTree>
    <p:extLst>
      <p:ext uri="{BB962C8B-B14F-4D97-AF65-F5344CB8AC3E}">
        <p14:creationId xmlns:p14="http://schemas.microsoft.com/office/powerpoint/2010/main" val="55322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11</a:t>
            </a:fld>
            <a:endParaRPr lang="en-US"/>
          </a:p>
        </p:txBody>
      </p:sp>
    </p:spTree>
    <p:extLst>
      <p:ext uri="{BB962C8B-B14F-4D97-AF65-F5344CB8AC3E}">
        <p14:creationId xmlns:p14="http://schemas.microsoft.com/office/powerpoint/2010/main" val="561944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12</a:t>
            </a:fld>
            <a:endParaRPr lang="en-US"/>
          </a:p>
        </p:txBody>
      </p:sp>
    </p:spTree>
    <p:extLst>
      <p:ext uri="{BB962C8B-B14F-4D97-AF65-F5344CB8AC3E}">
        <p14:creationId xmlns:p14="http://schemas.microsoft.com/office/powerpoint/2010/main" val="10486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a:t>
            </a:r>
            <a:r>
              <a:rPr lang="zh-CN" altLang="en-US" baseline="0" dirty="0" smtClean="0"/>
              <a:t> </a:t>
            </a:r>
            <a:r>
              <a:rPr lang="en-US" altLang="zh-CN" baseline="0" dirty="0" smtClean="0"/>
              <a:t>take</a:t>
            </a:r>
            <a:r>
              <a:rPr lang="zh-CN" altLang="en-US" baseline="0" dirty="0" smtClean="0"/>
              <a:t> </a:t>
            </a:r>
            <a:r>
              <a:rPr lang="en-US" altLang="zh-CN" baseline="0" dirty="0" smtClean="0"/>
              <a:t>a</a:t>
            </a:r>
            <a:r>
              <a:rPr lang="zh-CN" altLang="en-US" baseline="0" dirty="0" smtClean="0"/>
              <a:t> </a:t>
            </a:r>
            <a:r>
              <a:rPr lang="en-US" altLang="zh-CN" baseline="0" dirty="0" smtClean="0"/>
              <a:t>look</a:t>
            </a:r>
            <a:r>
              <a:rPr lang="zh-CN" altLang="en-US" baseline="0" dirty="0" smtClean="0"/>
              <a:t> </a:t>
            </a:r>
            <a:r>
              <a:rPr lang="en-US" altLang="zh-CN" baseline="0" dirty="0" smtClean="0"/>
              <a:t>at</a:t>
            </a:r>
            <a:r>
              <a:rPr lang="zh-CN" altLang="en-US" baseline="0" dirty="0" smtClean="0"/>
              <a:t> </a:t>
            </a:r>
            <a:r>
              <a:rPr lang="en-US" altLang="zh-CN" baseline="0" dirty="0" smtClean="0"/>
              <a:t>what</a:t>
            </a:r>
            <a:r>
              <a:rPr lang="zh-CN" altLang="en-US" baseline="0" dirty="0" smtClean="0"/>
              <a:t> </a:t>
            </a:r>
            <a:r>
              <a:rPr lang="en-US" altLang="zh-CN" baseline="0" dirty="0" smtClean="0"/>
              <a:t>is</a:t>
            </a:r>
            <a:r>
              <a:rPr lang="zh-CN" altLang="en-US" baseline="0" dirty="0" smtClean="0"/>
              <a:t> </a:t>
            </a:r>
            <a:r>
              <a:rPr lang="en-US" altLang="zh-CN" baseline="0" dirty="0" smtClean="0"/>
              <a:t>going</a:t>
            </a:r>
            <a:r>
              <a:rPr lang="zh-CN" altLang="en-US" baseline="0" dirty="0" smtClean="0"/>
              <a:t> </a:t>
            </a:r>
            <a:r>
              <a:rPr lang="en-US" altLang="zh-CN" baseline="0" dirty="0" smtClean="0"/>
              <a:t>on</a:t>
            </a:r>
            <a:r>
              <a:rPr lang="zh-CN" altLang="en-US" baseline="0" dirty="0" smtClean="0"/>
              <a:t> </a:t>
            </a:r>
            <a:r>
              <a:rPr lang="en-US" altLang="zh-CN" baseline="0" dirty="0" smtClean="0"/>
              <a:t>in</a:t>
            </a:r>
            <a:r>
              <a:rPr lang="zh-CN" altLang="en-US" baseline="0" dirty="0" smtClean="0"/>
              <a:t> </a:t>
            </a:r>
            <a:r>
              <a:rPr lang="en-US" altLang="zh-CN" baseline="0" dirty="0" smtClean="0"/>
              <a:t>each</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stage:</a:t>
            </a:r>
            <a:r>
              <a:rPr lang="is-IS" altLang="zh-CN" baseline="0" dirty="0" smtClean="0"/>
              <a:t>…</a:t>
            </a:r>
          </a:p>
          <a:p>
            <a:r>
              <a:rPr lang="en-US" altLang="zh-CN" baseline="0" dirty="0" smtClean="0"/>
              <a:t>So</a:t>
            </a:r>
            <a:r>
              <a:rPr lang="zh-CN" altLang="en-US" baseline="0" dirty="0" smtClean="0"/>
              <a:t> </a:t>
            </a:r>
            <a:r>
              <a:rPr lang="en-US" altLang="zh-CN" baseline="0" dirty="0" smtClean="0"/>
              <a:t>lets</a:t>
            </a:r>
            <a:r>
              <a:rPr lang="zh-CN" altLang="en-US" baseline="0" dirty="0" smtClean="0"/>
              <a:t> </a:t>
            </a:r>
            <a:r>
              <a:rPr lang="en-US" altLang="zh-CN" baseline="0" dirty="0" smtClean="0"/>
              <a:t>deal</a:t>
            </a:r>
            <a:r>
              <a:rPr lang="zh-CN" altLang="en-US" baseline="0" dirty="0" smtClean="0"/>
              <a:t> </a:t>
            </a:r>
            <a:r>
              <a:rPr lang="en-US" altLang="zh-CN" baseline="0" dirty="0" smtClean="0"/>
              <a:t>with</a:t>
            </a:r>
            <a:r>
              <a:rPr lang="zh-CN" altLang="en-US" baseline="0" dirty="0" smtClean="0"/>
              <a:t> </a:t>
            </a:r>
            <a:r>
              <a:rPr lang="en-US" altLang="zh-CN" baseline="0" dirty="0" smtClean="0"/>
              <a:t>this</a:t>
            </a:r>
            <a:r>
              <a:rPr lang="zh-CN" altLang="en-US" baseline="0" dirty="0" smtClean="0"/>
              <a:t> </a:t>
            </a:r>
            <a:r>
              <a:rPr lang="en-US" altLang="zh-CN" baseline="0" dirty="0" smtClean="0"/>
              <a:t>part</a:t>
            </a:r>
            <a:r>
              <a:rPr lang="zh-CN" altLang="en-US" baseline="0" dirty="0" smtClean="0"/>
              <a:t> </a:t>
            </a:r>
            <a:r>
              <a:rPr lang="en-US" altLang="zh-CN" baseline="0" dirty="0" smtClean="0"/>
              <a:t>first</a:t>
            </a:r>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13</a:t>
            </a:fld>
            <a:endParaRPr lang="en-US"/>
          </a:p>
        </p:txBody>
      </p:sp>
    </p:spTree>
    <p:extLst>
      <p:ext uri="{BB962C8B-B14F-4D97-AF65-F5344CB8AC3E}">
        <p14:creationId xmlns:p14="http://schemas.microsoft.com/office/powerpoint/2010/main" val="32875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As</a:t>
            </a:r>
            <a:r>
              <a:rPr lang="zh-CN" altLang="en-US" dirty="0" smtClean="0"/>
              <a:t> </a:t>
            </a:r>
            <a:r>
              <a:rPr lang="en-US" altLang="zh-CN" dirty="0" smtClean="0"/>
              <a:t>we</a:t>
            </a:r>
            <a:r>
              <a:rPr lang="zh-CN" altLang="en-US" baseline="0" dirty="0" smtClean="0"/>
              <a:t> </a:t>
            </a:r>
            <a:r>
              <a:rPr lang="en-US" altLang="zh-CN" baseline="0" dirty="0" smtClean="0"/>
              <a:t>said,</a:t>
            </a:r>
            <a:r>
              <a:rPr lang="zh-CN" altLang="en-US" baseline="0" dirty="0" smtClean="0"/>
              <a:t> </a:t>
            </a:r>
            <a:r>
              <a:rPr lang="en-US" altLang="zh-CN" baseline="0" dirty="0" smtClean="0"/>
              <a:t>consider</a:t>
            </a:r>
            <a:r>
              <a:rPr lang="zh-CN" altLang="en-US" baseline="0" dirty="0" smtClean="0"/>
              <a:t> </a:t>
            </a:r>
            <a:r>
              <a:rPr lang="en-US" altLang="zh-CN" baseline="0" dirty="0" smtClean="0"/>
              <a:t>two</a:t>
            </a:r>
            <a:r>
              <a:rPr lang="zh-CN" altLang="en-US" baseline="0" dirty="0" smtClean="0"/>
              <a:t> </a:t>
            </a:r>
            <a:r>
              <a:rPr lang="en-US" altLang="zh-CN" baseline="0" dirty="0" smtClean="0"/>
              <a:t>situations;</a:t>
            </a:r>
            <a:r>
              <a:rPr lang="zh-CN" altLang="en-US" baseline="0" dirty="0" smtClean="0"/>
              <a:t> </a:t>
            </a:r>
            <a:r>
              <a:rPr lang="en-US" altLang="zh-CN" baseline="0" dirty="0" smtClean="0"/>
              <a:t>when</a:t>
            </a:r>
            <a:r>
              <a:rPr lang="zh-CN" altLang="en-US" baseline="0" dirty="0" smtClean="0"/>
              <a:t> </a:t>
            </a:r>
            <a:r>
              <a:rPr lang="en-US" altLang="zh-CN" baseline="0" dirty="0" smtClean="0"/>
              <a:t>under</a:t>
            </a:r>
            <a:r>
              <a:rPr lang="zh-CN" altLang="en-US" baseline="0" dirty="0" smtClean="0"/>
              <a:t> </a:t>
            </a:r>
            <a:r>
              <a:rPr lang="en-US" altLang="zh-CN" baseline="0" dirty="0" smtClean="0"/>
              <a:t>h0,</a:t>
            </a:r>
            <a:r>
              <a:rPr lang="zh-CN" altLang="en-US" baseline="0" dirty="0" smtClean="0"/>
              <a:t> </a:t>
            </a:r>
            <a:r>
              <a:rPr lang="en-US" altLang="zh-CN" baseline="0" dirty="0" smtClean="0"/>
              <a:t>t2</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standard</a:t>
            </a:r>
            <a:r>
              <a:rPr lang="zh-CN" altLang="en-US" baseline="0" dirty="0" smtClean="0"/>
              <a:t> </a:t>
            </a:r>
            <a:r>
              <a:rPr lang="en-US" altLang="zh-CN" baseline="0" dirty="0" smtClean="0"/>
              <a:t>normal</a:t>
            </a:r>
            <a:r>
              <a:rPr lang="zh-CN" altLang="en-US" baseline="0" dirty="0" smtClean="0"/>
              <a:t> </a:t>
            </a:r>
            <a:r>
              <a:rPr lang="en-US" altLang="zh-CN" baseline="0" dirty="0" smtClean="0"/>
              <a:t>statistic,</a:t>
            </a:r>
            <a:r>
              <a:rPr lang="zh-CN" altLang="en-US" baseline="0" dirty="0" smtClean="0"/>
              <a:t> </a:t>
            </a:r>
            <a:r>
              <a:rPr lang="en-US" altLang="zh-CN" baseline="0" dirty="0" smtClean="0"/>
              <a:t>so__;</a:t>
            </a:r>
            <a:r>
              <a:rPr lang="zh-CN" altLang="en-US" baseline="0" dirty="0" smtClean="0"/>
              <a:t> </a:t>
            </a:r>
            <a:r>
              <a:rPr lang="en-US" altLang="zh-CN" baseline="0" dirty="0" smtClean="0"/>
              <a:t>under</a:t>
            </a:r>
            <a:r>
              <a:rPr lang="zh-CN" altLang="en-US" baseline="0" dirty="0" smtClean="0"/>
              <a:t> </a:t>
            </a:r>
            <a:r>
              <a:rPr lang="en-US" altLang="zh-CN" baseline="0" dirty="0" err="1" smtClean="0"/>
              <a:t>lfc</a:t>
            </a:r>
            <a:r>
              <a:rPr lang="en-US" altLang="zh-CN" baseline="0" dirty="0" smtClean="0"/>
              <a:t>,</a:t>
            </a:r>
            <a:r>
              <a:rPr lang="zh-CN" altLang="en-US" baseline="0" dirty="0" smtClean="0"/>
              <a:t> </a:t>
            </a:r>
            <a:r>
              <a:rPr lang="en-US" altLang="zh-CN" baseline="0" dirty="0" smtClean="0"/>
              <a:t>t2</a:t>
            </a:r>
            <a:r>
              <a:rPr lang="zh-CN" altLang="en-US" baseline="0" dirty="0" smtClean="0"/>
              <a:t> </a:t>
            </a:r>
            <a:r>
              <a:rPr lang="en-US" altLang="zh-CN" baseline="0" dirty="0" smtClean="0"/>
              <a:t>follows</a:t>
            </a:r>
            <a:r>
              <a:rPr lang="zh-CN" altLang="en-US" baseline="0" dirty="0" smtClean="0"/>
              <a:t> </a:t>
            </a:r>
            <a:r>
              <a:rPr lang="en-US" altLang="zh-CN" baseline="0" dirty="0" smtClean="0"/>
              <a:t>n(),</a:t>
            </a:r>
            <a:r>
              <a:rPr lang="zh-CN" altLang="en-US" baseline="0" dirty="0" smtClean="0"/>
              <a:t> </a:t>
            </a:r>
            <a:r>
              <a:rPr lang="en-US" altLang="zh-CN" baseline="0" dirty="0" smtClean="0"/>
              <a:t>so</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standardize</a:t>
            </a:r>
            <a:r>
              <a:rPr lang="zh-CN" altLang="en-US" baseline="0" dirty="0" smtClean="0"/>
              <a:t> </a:t>
            </a:r>
            <a:r>
              <a:rPr lang="en-US" altLang="zh-CN" baseline="0" dirty="0" smtClean="0"/>
              <a:t>it</a:t>
            </a:r>
            <a:r>
              <a:rPr lang="zh-CN" altLang="en-US" baseline="0" dirty="0" smtClean="0"/>
              <a:t> </a:t>
            </a:r>
            <a:r>
              <a:rPr lang="en-US" altLang="zh-CN" baseline="0" dirty="0" smtClean="0"/>
              <a:t>by</a:t>
            </a:r>
            <a:r>
              <a:rPr lang="zh-CN" altLang="en-US" baseline="0" dirty="0" smtClean="0"/>
              <a:t> </a:t>
            </a:r>
            <a:r>
              <a:rPr lang="en-US" altLang="zh-CN" baseline="0" dirty="0" smtClean="0"/>
              <a:t>subtracting</a:t>
            </a:r>
            <a:r>
              <a:rPr lang="zh-CN" altLang="en-US" baseline="0" dirty="0" smtClean="0"/>
              <a:t> </a:t>
            </a:r>
            <a:r>
              <a:rPr lang="en-US" altLang="zh-CN" baseline="0" dirty="0" smtClean="0"/>
              <a:t>the</a:t>
            </a:r>
            <a:r>
              <a:rPr lang="zh-CN" altLang="en-US" baseline="0" dirty="0" smtClean="0"/>
              <a:t> </a:t>
            </a:r>
            <a:r>
              <a:rPr lang="en-US" altLang="zh-CN" baseline="0" dirty="0" smtClean="0"/>
              <a:t>mean</a:t>
            </a:r>
            <a:r>
              <a:rPr lang="zh-CN" altLang="en-US" baseline="0" dirty="0" smtClean="0"/>
              <a:t> </a:t>
            </a:r>
            <a:r>
              <a:rPr lang="en-US" altLang="zh-CN" baseline="0" dirty="0" smtClean="0"/>
              <a:t>and</a:t>
            </a:r>
            <a:r>
              <a:rPr lang="zh-CN" altLang="en-US" baseline="0" dirty="0" smtClean="0"/>
              <a:t> </a:t>
            </a:r>
            <a:r>
              <a:rPr lang="en-US" altLang="zh-CN" baseline="0" dirty="0" err="1" smtClean="0"/>
              <a:t>devide</a:t>
            </a:r>
            <a:r>
              <a:rPr lang="zh-CN" altLang="en-US" baseline="0" dirty="0" smtClean="0"/>
              <a:t> </a:t>
            </a:r>
            <a:r>
              <a:rPr lang="en-US" altLang="zh-CN" baseline="0" dirty="0" smtClean="0"/>
              <a:t>it</a:t>
            </a:r>
            <a:r>
              <a:rPr lang="zh-CN" altLang="en-US" baseline="0" dirty="0" smtClean="0"/>
              <a:t> </a:t>
            </a:r>
            <a:r>
              <a:rPr lang="en-US" altLang="zh-CN" baseline="0" dirty="0" smtClean="0"/>
              <a:t>by</a:t>
            </a:r>
            <a:r>
              <a:rPr lang="zh-CN" altLang="en-US" baseline="0" dirty="0" smtClean="0"/>
              <a:t> </a:t>
            </a:r>
            <a:r>
              <a:rPr lang="en-US" altLang="zh-CN" baseline="0" dirty="0" err="1" smtClean="0"/>
              <a:t>sqrt</a:t>
            </a:r>
            <a:r>
              <a:rPr lang="zh-CN" altLang="en-US" baseline="0" dirty="0" smtClean="0"/>
              <a:t> </a:t>
            </a:r>
            <a:r>
              <a:rPr lang="en-US" altLang="zh-CN" baseline="0" dirty="0" smtClean="0"/>
              <a:t>of</a:t>
            </a:r>
            <a:r>
              <a:rPr lang="zh-CN" altLang="en-US" baseline="0" dirty="0" smtClean="0"/>
              <a:t> </a:t>
            </a:r>
            <a:r>
              <a:rPr lang="en-US" altLang="zh-CN" baseline="0" dirty="0" smtClean="0"/>
              <a:t>1,</a:t>
            </a:r>
            <a:r>
              <a:rPr lang="zh-CN" altLang="en-US" baseline="0" dirty="0" smtClean="0"/>
              <a:t> </a:t>
            </a:r>
            <a:r>
              <a:rPr lang="en-US" altLang="zh-CN" baseline="0" dirty="0" smtClean="0"/>
              <a:t>so</a:t>
            </a:r>
            <a:r>
              <a:rPr lang="zh-CN" altLang="en-US" baseline="0" dirty="0" smtClean="0"/>
              <a:t> </a:t>
            </a:r>
            <a:r>
              <a:rPr lang="en-US" altLang="zh-CN" baseline="0" dirty="0" smtClean="0"/>
              <a:t>end</a:t>
            </a:r>
            <a:r>
              <a:rPr lang="zh-CN" altLang="en-US" baseline="0" dirty="0" smtClean="0"/>
              <a:t> </a:t>
            </a:r>
            <a:r>
              <a:rPr lang="en-US" altLang="zh-CN" baseline="0" dirty="0" smtClean="0"/>
              <a:t>up</a:t>
            </a:r>
            <a:r>
              <a:rPr lang="zh-CN" altLang="en-US" baseline="0" dirty="0" smtClean="0"/>
              <a:t> </a:t>
            </a:r>
            <a:r>
              <a:rPr lang="en-US" altLang="zh-CN" baseline="0" dirty="0" smtClean="0"/>
              <a:t>with</a:t>
            </a:r>
            <a:r>
              <a:rPr lang="zh-CN" altLang="en-US" baseline="0" dirty="0" smtClean="0"/>
              <a:t> </a:t>
            </a:r>
            <a:r>
              <a:rPr lang="en-US" altLang="zh-CN" baseline="0" dirty="0" smtClean="0"/>
              <a:t>this</a:t>
            </a:r>
            <a:r>
              <a:rPr lang="zh-CN" altLang="en-US" baseline="0" dirty="0" smtClean="0"/>
              <a:t> </a:t>
            </a:r>
            <a:r>
              <a:rPr lang="en-US" altLang="zh-CN" baseline="0" dirty="0" smtClean="0"/>
              <a:t>result.</a:t>
            </a:r>
          </a:p>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14</a:t>
            </a:fld>
            <a:endParaRPr lang="en-US"/>
          </a:p>
        </p:txBody>
      </p:sp>
    </p:spTree>
    <p:extLst>
      <p:ext uri="{BB962C8B-B14F-4D97-AF65-F5344CB8AC3E}">
        <p14:creationId xmlns:p14="http://schemas.microsoft.com/office/powerpoint/2010/main" val="116821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zh-CN" altLang="en-US" dirty="0" smtClean="0"/>
              <a:t> </a:t>
            </a:r>
            <a:r>
              <a:rPr lang="en-US" altLang="zh-CN" dirty="0" smtClean="0"/>
              <a:t>only</a:t>
            </a:r>
            <a:r>
              <a:rPr lang="zh-CN" altLang="en-US" baseline="0" dirty="0" smtClean="0"/>
              <a:t> </a:t>
            </a:r>
            <a:r>
              <a:rPr lang="en-US" altLang="zh-CN" baseline="0" dirty="0" smtClean="0"/>
              <a:t>unknown</a:t>
            </a:r>
            <a:r>
              <a:rPr lang="zh-CN" altLang="en-US" baseline="0" dirty="0" smtClean="0"/>
              <a:t> </a:t>
            </a:r>
            <a:r>
              <a:rPr lang="en-US" altLang="zh-CN" baseline="0" dirty="0" smtClean="0"/>
              <a:t>part</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EM</a:t>
            </a:r>
            <a:r>
              <a:rPr lang="zh-CN" altLang="en-US" baseline="0" dirty="0" smtClean="0"/>
              <a:t> </a:t>
            </a:r>
            <a:r>
              <a:rPr lang="en-US" altLang="zh-CN" baseline="0" dirty="0" smtClean="0"/>
              <a:t>part,</a:t>
            </a:r>
            <a:r>
              <a:rPr lang="zh-CN" altLang="en-US" baseline="0" dirty="0" smtClean="0"/>
              <a:t> </a:t>
            </a:r>
            <a:r>
              <a:rPr lang="en-US" altLang="zh-CN" baseline="0" dirty="0" smtClean="0"/>
              <a:t>What</a:t>
            </a:r>
            <a:r>
              <a:rPr lang="zh-CN" altLang="en-US" baseline="0" dirty="0" smtClean="0"/>
              <a:t> </a:t>
            </a:r>
            <a:r>
              <a:rPr lang="en-US" altLang="zh-CN" baseline="0" dirty="0" smtClean="0"/>
              <a:t>we</a:t>
            </a:r>
            <a:r>
              <a:rPr lang="zh-CN" altLang="en-US" baseline="0" dirty="0" smtClean="0"/>
              <a:t> </a:t>
            </a:r>
            <a:r>
              <a:rPr lang="en-US" altLang="zh-CN" baseline="0" dirty="0" smtClean="0"/>
              <a:t>did</a:t>
            </a:r>
            <a:r>
              <a:rPr lang="zh-CN" altLang="en-US" baseline="0" dirty="0" smtClean="0"/>
              <a:t> </a:t>
            </a:r>
            <a:r>
              <a:rPr lang="en-US" altLang="zh-CN" baseline="0" dirty="0" smtClean="0"/>
              <a:t>is</a:t>
            </a:r>
            <a:r>
              <a:rPr lang="zh-CN" altLang="en-US" baseline="0" dirty="0" smtClean="0"/>
              <a:t> </a:t>
            </a:r>
            <a:r>
              <a:rPr lang="en-US" altLang="zh-CN" baseline="0" dirty="0" smtClean="0"/>
              <a:t>to</a:t>
            </a:r>
            <a:r>
              <a:rPr lang="zh-CN" altLang="en-US" baseline="0" dirty="0" smtClean="0"/>
              <a:t> </a:t>
            </a:r>
            <a:r>
              <a:rPr lang="en-US" altLang="zh-CN" baseline="0" dirty="0" smtClean="0"/>
              <a:t>compute</a:t>
            </a:r>
            <a:r>
              <a:rPr lang="zh-CN" altLang="en-US" baseline="0" dirty="0" smtClean="0"/>
              <a:t> </a:t>
            </a:r>
            <a:r>
              <a:rPr lang="en-US" altLang="zh-CN" baseline="0" dirty="0" smtClean="0"/>
              <a:t>it</a:t>
            </a:r>
            <a:r>
              <a:rPr lang="zh-CN" altLang="en-US" baseline="0" dirty="0" smtClean="0"/>
              <a:t> </a:t>
            </a:r>
            <a:r>
              <a:rPr lang="en-US" altLang="zh-CN" baseline="0" dirty="0" smtClean="0"/>
              <a:t>as</a:t>
            </a:r>
            <a:r>
              <a:rPr lang="zh-CN" altLang="en-US" baseline="0" dirty="0" smtClean="0"/>
              <a:t> </a:t>
            </a:r>
            <a:r>
              <a:rPr lang="en-US" altLang="zh-CN" baseline="0" dirty="0" smtClean="0"/>
              <a:t>k</a:t>
            </a:r>
            <a:r>
              <a:rPr lang="zh-CN" altLang="en-US" baseline="0" dirty="0" smtClean="0"/>
              <a:t> </a:t>
            </a:r>
            <a:r>
              <a:rPr lang="en-US" altLang="zh-CN" baseline="0" dirty="0" smtClean="0"/>
              <a:t>times</a:t>
            </a:r>
            <a:r>
              <a:rPr lang="zh-CN" altLang="en-US" baseline="0" dirty="0" smtClean="0"/>
              <a:t> </a:t>
            </a:r>
            <a:r>
              <a:rPr lang="en-US" altLang="zh-CN" baseline="0" dirty="0" smtClean="0"/>
              <a:t>the</a:t>
            </a:r>
            <a:r>
              <a:rPr lang="zh-CN" altLang="en-US" baseline="0" dirty="0" smtClean="0"/>
              <a:t> </a:t>
            </a:r>
            <a:r>
              <a:rPr lang="en-US" altLang="zh-CN" baseline="0" dirty="0" smtClean="0"/>
              <a:t>proportion</a:t>
            </a:r>
            <a:r>
              <a:rPr lang="zh-CN" altLang="en-US" baseline="0" dirty="0" smtClean="0"/>
              <a:t> </a:t>
            </a:r>
            <a:r>
              <a:rPr lang="en-US" altLang="zh-CN" baseline="0" dirty="0" smtClean="0"/>
              <a:t>of</a:t>
            </a:r>
            <a:r>
              <a:rPr lang="zh-CN" altLang="en-US" baseline="0" dirty="0" smtClean="0"/>
              <a:t> </a:t>
            </a:r>
            <a:r>
              <a:rPr lang="en-US" altLang="zh-CN" baseline="0" dirty="0" smtClean="0"/>
              <a:t>EM</a:t>
            </a:r>
            <a:r>
              <a:rPr lang="zh-CN" altLang="en-US" baseline="0" dirty="0" smtClean="0"/>
              <a:t> </a:t>
            </a:r>
            <a:r>
              <a:rPr lang="en-US" altLang="zh-CN" baseline="0" dirty="0" smtClean="0"/>
              <a:t>over</a:t>
            </a:r>
            <a:r>
              <a:rPr lang="zh-CN" altLang="en-US" baseline="0" dirty="0" smtClean="0"/>
              <a:t> </a:t>
            </a:r>
            <a:r>
              <a:rPr lang="en-US" altLang="zh-CN" baseline="0" dirty="0" smtClean="0"/>
              <a:t>k,</a:t>
            </a:r>
            <a:r>
              <a:rPr lang="zh-CN" altLang="en-US" baseline="0" dirty="0" smtClean="0"/>
              <a:t> </a:t>
            </a:r>
            <a:r>
              <a:rPr lang="en-US" altLang="zh-CN" baseline="0" dirty="0" smtClean="0"/>
              <a:t>this</a:t>
            </a:r>
            <a:r>
              <a:rPr lang="zh-CN" altLang="en-US" baseline="0" dirty="0" smtClean="0"/>
              <a:t> </a:t>
            </a:r>
            <a:r>
              <a:rPr lang="en-US" altLang="zh-CN" baseline="0" dirty="0" smtClean="0"/>
              <a:t>ratio</a:t>
            </a:r>
            <a:r>
              <a:rPr lang="zh-CN" altLang="en-US" baseline="0" dirty="0" smtClean="0"/>
              <a:t> </a:t>
            </a:r>
            <a:r>
              <a:rPr lang="en-US" altLang="zh-CN" baseline="0" dirty="0" smtClean="0"/>
              <a:t>is</a:t>
            </a:r>
            <a:r>
              <a:rPr lang="zh-CN" altLang="en-US" baseline="0" dirty="0" smtClean="0"/>
              <a:t> </a:t>
            </a:r>
            <a:r>
              <a:rPr lang="en-US" altLang="zh-CN" baseline="0" dirty="0" smtClean="0"/>
              <a:t>given</a:t>
            </a:r>
            <a:r>
              <a:rPr lang="zh-CN" altLang="en-US" baseline="0" dirty="0" smtClean="0"/>
              <a:t> </a:t>
            </a:r>
            <a:r>
              <a:rPr lang="en-US" altLang="zh-CN" baseline="0" dirty="0" smtClean="0"/>
              <a:t>in</a:t>
            </a:r>
            <a:r>
              <a:rPr lang="zh-CN" altLang="en-US" baseline="0" dirty="0" smtClean="0"/>
              <a:t> </a:t>
            </a:r>
            <a:r>
              <a:rPr lang="en-US" altLang="zh-CN" baseline="0" dirty="0" smtClean="0"/>
              <a:t>table</a:t>
            </a:r>
            <a:r>
              <a:rPr lang="zh-CN" altLang="en-US" baseline="0" dirty="0" smtClean="0"/>
              <a:t> </a:t>
            </a:r>
            <a:r>
              <a:rPr lang="en-US" altLang="zh-CN" baseline="0" dirty="0" smtClean="0"/>
              <a:t>3</a:t>
            </a:r>
            <a:r>
              <a:rPr lang="zh-CN" altLang="en-US" baseline="0" dirty="0" smtClean="0"/>
              <a:t> </a:t>
            </a:r>
            <a:r>
              <a:rPr lang="en-US" altLang="zh-CN" baseline="0" dirty="0" smtClean="0"/>
              <a:t>in</a:t>
            </a:r>
            <a:r>
              <a:rPr lang="zh-CN" altLang="en-US" baseline="0" dirty="0" smtClean="0"/>
              <a:t> </a:t>
            </a:r>
            <a:r>
              <a:rPr lang="en-US" altLang="zh-CN" baseline="0" dirty="0" smtClean="0"/>
              <a:t>Gupta</a:t>
            </a:r>
            <a:r>
              <a:rPr lang="zh-CN" altLang="en-US" baseline="0" dirty="0" smtClean="0"/>
              <a:t> </a:t>
            </a:r>
            <a:r>
              <a:rPr lang="en-US" altLang="zh-CN" baseline="0" dirty="0" smtClean="0"/>
              <a:t>and</a:t>
            </a:r>
            <a:r>
              <a:rPr lang="zh-CN" altLang="en-US" baseline="0" dirty="0" smtClean="0"/>
              <a:t> </a:t>
            </a:r>
            <a:r>
              <a:rPr lang="en-US" altLang="zh-CN" baseline="0" dirty="0" err="1" smtClean="0"/>
              <a:t>Sobel’s</a:t>
            </a:r>
            <a:r>
              <a:rPr lang="zh-CN" altLang="en-US" baseline="0" dirty="0" smtClean="0"/>
              <a:t> </a:t>
            </a:r>
            <a:r>
              <a:rPr lang="en-US" altLang="zh-CN" baseline="0" dirty="0" smtClean="0"/>
              <a:t>paper</a:t>
            </a:r>
            <a:r>
              <a:rPr lang="zh-CN" altLang="en-US" baseline="0" dirty="0" smtClean="0"/>
              <a:t>， </a:t>
            </a:r>
            <a:r>
              <a:rPr lang="en-US" altLang="zh-CN" baseline="0" dirty="0" smtClean="0"/>
              <a:t>so</a:t>
            </a:r>
            <a:r>
              <a:rPr lang="zh-CN" altLang="en-US" baseline="0" dirty="0" smtClean="0"/>
              <a:t> </a:t>
            </a:r>
            <a:r>
              <a:rPr lang="en-US" altLang="zh-CN" baseline="0" dirty="0" smtClean="0"/>
              <a:t>once</a:t>
            </a:r>
            <a:r>
              <a:rPr lang="zh-CN" altLang="en-US" baseline="0" dirty="0" smtClean="0"/>
              <a:t> </a:t>
            </a:r>
            <a:r>
              <a:rPr lang="en-US" altLang="zh-CN" baseline="0" dirty="0" smtClean="0"/>
              <a:t>we</a:t>
            </a:r>
            <a:r>
              <a:rPr lang="zh-CN" altLang="en-US" baseline="0" dirty="0" smtClean="0"/>
              <a:t> </a:t>
            </a:r>
            <a:r>
              <a:rPr lang="en-US" altLang="zh-CN" baseline="0" dirty="0" smtClean="0"/>
              <a:t>assign</a:t>
            </a:r>
            <a:r>
              <a:rPr lang="zh-CN" altLang="en-US" baseline="0" dirty="0" smtClean="0"/>
              <a:t> </a:t>
            </a:r>
            <a:r>
              <a:rPr lang="en-US" altLang="zh-CN" baseline="0" dirty="0" smtClean="0"/>
              <a:t>a</a:t>
            </a:r>
            <a:r>
              <a:rPr lang="zh-CN" altLang="en-US" baseline="0" dirty="0" smtClean="0"/>
              <a:t> </a:t>
            </a:r>
            <a:r>
              <a:rPr lang="en-US" altLang="zh-CN" baseline="0" dirty="0" smtClean="0"/>
              <a:t>power</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stage</a:t>
            </a:r>
            <a:r>
              <a:rPr lang="zh-CN" altLang="en-US" baseline="0" dirty="0" smtClean="0"/>
              <a:t> </a:t>
            </a:r>
            <a:r>
              <a:rPr lang="en-US" altLang="zh-CN" baseline="0" dirty="0" smtClean="0"/>
              <a:t>,this</a:t>
            </a:r>
            <a:r>
              <a:rPr lang="zh-CN" altLang="en-US" baseline="0" dirty="0" smtClean="0"/>
              <a:t> </a:t>
            </a:r>
            <a:r>
              <a:rPr lang="en-US" altLang="zh-CN" baseline="0" dirty="0" smtClean="0"/>
              <a:t>number</a:t>
            </a:r>
            <a:r>
              <a:rPr lang="zh-CN" altLang="en-US" baseline="0" dirty="0" smtClean="0"/>
              <a:t> </a:t>
            </a:r>
            <a:r>
              <a:rPr lang="en-US" altLang="zh-CN" baseline="0" dirty="0" smtClean="0"/>
              <a:t>is</a:t>
            </a:r>
            <a:r>
              <a:rPr lang="zh-CN" altLang="en-US" baseline="0" dirty="0" smtClean="0"/>
              <a:t> </a:t>
            </a:r>
            <a:r>
              <a:rPr lang="en-US" altLang="zh-CN" baseline="0" dirty="0" smtClean="0"/>
              <a:t>just</a:t>
            </a:r>
            <a:r>
              <a:rPr lang="zh-CN" altLang="en-US" baseline="0" dirty="0" smtClean="0"/>
              <a:t> </a:t>
            </a:r>
            <a:r>
              <a:rPr lang="en-US" altLang="zh-CN" baseline="0" dirty="0" smtClean="0"/>
              <a:t>a</a:t>
            </a:r>
            <a:r>
              <a:rPr lang="zh-CN" altLang="en-US" baseline="0" dirty="0" smtClean="0"/>
              <a:t> </a:t>
            </a:r>
            <a:r>
              <a:rPr lang="en-US" altLang="zh-CN" baseline="0" dirty="0" smtClean="0"/>
              <a:t>constant.</a:t>
            </a:r>
          </a:p>
          <a:p>
            <a:r>
              <a:rPr lang="zh-CN" altLang="en-US" baseline="0" dirty="0" smtClean="0"/>
              <a:t> </a:t>
            </a:r>
            <a:r>
              <a:rPr lang="en-US" altLang="zh-CN" baseline="0" dirty="0" smtClean="0"/>
              <a:t>however,</a:t>
            </a:r>
            <a:r>
              <a:rPr lang="zh-CN" altLang="en-US" baseline="0" dirty="0" smtClean="0"/>
              <a:t> </a:t>
            </a:r>
            <a:r>
              <a:rPr lang="en-US" altLang="zh-CN" baseline="0" dirty="0" smtClean="0"/>
              <a:t>once</a:t>
            </a:r>
            <a:r>
              <a:rPr lang="zh-CN" altLang="en-US" baseline="0" dirty="0" smtClean="0"/>
              <a:t> </a:t>
            </a:r>
            <a:r>
              <a:rPr lang="en-US" altLang="zh-CN" baseline="0" dirty="0" smtClean="0"/>
              <a:t>we</a:t>
            </a:r>
            <a:r>
              <a:rPr lang="zh-CN" altLang="en-US" baseline="0" dirty="0" smtClean="0"/>
              <a:t> </a:t>
            </a:r>
            <a:r>
              <a:rPr lang="en-US" altLang="zh-CN" baseline="0" dirty="0" smtClean="0"/>
              <a:t>specify</a:t>
            </a:r>
            <a:r>
              <a:rPr lang="zh-CN" altLang="en-US" baseline="0" dirty="0" smtClean="0"/>
              <a:t> </a:t>
            </a:r>
            <a:r>
              <a:rPr lang="en-US" altLang="zh-CN" baseline="0" dirty="0" smtClean="0"/>
              <a:t>a</a:t>
            </a:r>
            <a:r>
              <a:rPr lang="zh-CN" altLang="en-US" baseline="0" dirty="0" smtClean="0"/>
              <a:t> </a:t>
            </a:r>
            <a:r>
              <a:rPr lang="en-US" altLang="zh-CN" baseline="0" dirty="0" smtClean="0"/>
              <a:t>number</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table,</a:t>
            </a:r>
            <a:r>
              <a:rPr lang="zh-CN" altLang="en-US" baseline="0" dirty="0" smtClean="0"/>
              <a:t> </a:t>
            </a:r>
            <a:r>
              <a:rPr lang="en-US" altLang="zh-CN" baseline="0" dirty="0" smtClean="0"/>
              <a:t>we</a:t>
            </a:r>
            <a:r>
              <a:rPr lang="zh-CN" altLang="en-US" baseline="0" dirty="0" smtClean="0"/>
              <a:t> </a:t>
            </a:r>
            <a:r>
              <a:rPr lang="en-US" altLang="zh-CN" baseline="0" dirty="0" smtClean="0"/>
              <a:t>are</a:t>
            </a:r>
            <a:r>
              <a:rPr lang="zh-CN" altLang="en-US" baseline="0" dirty="0" smtClean="0"/>
              <a:t> </a:t>
            </a:r>
            <a:r>
              <a:rPr lang="en-US" altLang="zh-CN" baseline="0" dirty="0" smtClean="0"/>
              <a:t>at</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time</a:t>
            </a:r>
            <a:r>
              <a:rPr lang="zh-CN" altLang="en-US" baseline="0" dirty="0" smtClean="0"/>
              <a:t> </a:t>
            </a:r>
            <a:r>
              <a:rPr lang="en-US" altLang="zh-CN" baseline="0" dirty="0" smtClean="0"/>
              <a:t>fixing</a:t>
            </a:r>
            <a:r>
              <a:rPr lang="zh-CN" altLang="en-US" baseline="0" dirty="0" smtClean="0"/>
              <a:t> </a:t>
            </a:r>
            <a:r>
              <a:rPr lang="en-US" altLang="zh-CN" baseline="0" dirty="0" smtClean="0"/>
              <a:t>k,</a:t>
            </a:r>
            <a:r>
              <a:rPr lang="zh-CN" altLang="en-US" baseline="0" dirty="0" smtClean="0"/>
              <a:t> </a:t>
            </a:r>
            <a:r>
              <a:rPr lang="en-US" altLang="zh-CN" baseline="0" dirty="0" smtClean="0"/>
              <a:t>delta,</a:t>
            </a:r>
            <a:r>
              <a:rPr lang="zh-CN" altLang="en-US" baseline="0" dirty="0" smtClean="0"/>
              <a:t> </a:t>
            </a:r>
            <a:r>
              <a:rPr lang="en-US" altLang="zh-CN" baseline="0" dirty="0" smtClean="0"/>
              <a:t>and</a:t>
            </a:r>
            <a:r>
              <a:rPr lang="zh-CN" altLang="en-US" baseline="0" dirty="0" smtClean="0"/>
              <a:t> </a:t>
            </a:r>
            <a:r>
              <a:rPr lang="en-US" altLang="zh-CN" baseline="0" dirty="0" smtClean="0"/>
              <a:t>P1.</a:t>
            </a:r>
            <a:r>
              <a:rPr lang="zh-CN" altLang="en-US" baseline="0" dirty="0" smtClean="0"/>
              <a:t> </a:t>
            </a:r>
            <a:r>
              <a:rPr lang="en-US" altLang="zh-CN" baseline="0" dirty="0" smtClean="0"/>
              <a:t>this</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very</a:t>
            </a:r>
            <a:r>
              <a:rPr lang="zh-CN" altLang="en-US" baseline="0" dirty="0" smtClean="0"/>
              <a:t> </a:t>
            </a:r>
            <a:r>
              <a:rPr lang="en-US" altLang="zh-CN" baseline="0" dirty="0" smtClean="0"/>
              <a:t>good</a:t>
            </a:r>
            <a:r>
              <a:rPr lang="zh-CN" altLang="en-US" baseline="0" dirty="0" smtClean="0"/>
              <a:t> </a:t>
            </a:r>
            <a:r>
              <a:rPr lang="en-US" altLang="zh-CN" baseline="0" dirty="0" smtClean="0"/>
              <a:t>thing,</a:t>
            </a:r>
            <a:r>
              <a:rPr lang="zh-CN" altLang="en-US" baseline="0" dirty="0" smtClean="0"/>
              <a:t> </a:t>
            </a:r>
            <a:r>
              <a:rPr lang="en-US" altLang="zh-CN" baseline="0" dirty="0" smtClean="0"/>
              <a:t>so</a:t>
            </a:r>
            <a:r>
              <a:rPr lang="zh-CN" altLang="en-US" baseline="0" dirty="0" smtClean="0"/>
              <a:t> </a:t>
            </a:r>
            <a:r>
              <a:rPr lang="en-US" altLang="zh-CN" baseline="0" dirty="0" smtClean="0"/>
              <a:t>in</a:t>
            </a:r>
            <a:r>
              <a:rPr lang="zh-CN" altLang="en-US" baseline="0" dirty="0" smtClean="0"/>
              <a:t> </a:t>
            </a:r>
            <a:r>
              <a:rPr lang="en-US" altLang="zh-CN" baseline="0" dirty="0" smtClean="0"/>
              <a:t>our</a:t>
            </a:r>
            <a:r>
              <a:rPr lang="zh-CN" altLang="en-US" baseline="0" dirty="0" smtClean="0"/>
              <a:t> </a:t>
            </a:r>
            <a:r>
              <a:rPr lang="en-US" altLang="zh-CN" baseline="0" dirty="0" smtClean="0"/>
              <a:t>analysis</a:t>
            </a:r>
            <a:r>
              <a:rPr lang="zh-CN" altLang="en-US" baseline="0" dirty="0" smtClean="0"/>
              <a:t> </a:t>
            </a:r>
            <a:r>
              <a:rPr lang="en-US" altLang="zh-CN" baseline="0" dirty="0" smtClean="0"/>
              <a:t>part,</a:t>
            </a:r>
            <a:r>
              <a:rPr lang="zh-CN" altLang="en-US" baseline="0" dirty="0" smtClean="0"/>
              <a:t> </a:t>
            </a:r>
            <a:r>
              <a:rPr lang="en-US" altLang="zh-CN" baseline="0" dirty="0" smtClean="0"/>
              <a:t>we</a:t>
            </a:r>
            <a:r>
              <a:rPr lang="zh-CN" altLang="en-US" baseline="0" dirty="0" smtClean="0"/>
              <a:t> </a:t>
            </a:r>
            <a:r>
              <a:rPr lang="en-US" altLang="zh-CN" baseline="0" dirty="0" smtClean="0"/>
              <a:t>took</a:t>
            </a:r>
            <a:r>
              <a:rPr lang="zh-CN" altLang="en-US" baseline="0" dirty="0" smtClean="0"/>
              <a:t> </a:t>
            </a:r>
            <a:r>
              <a:rPr lang="en-US" altLang="zh-CN" baseline="0" dirty="0" smtClean="0"/>
              <a:t>use</a:t>
            </a:r>
            <a:r>
              <a:rPr lang="zh-CN" altLang="en-US" baseline="0" dirty="0" smtClean="0"/>
              <a:t> </a:t>
            </a:r>
            <a:r>
              <a:rPr lang="en-US" altLang="zh-CN" baseline="0" dirty="0" smtClean="0"/>
              <a:t>of</a:t>
            </a:r>
            <a:r>
              <a:rPr lang="zh-CN" altLang="en-US" baseline="0" dirty="0" smtClean="0"/>
              <a:t> </a:t>
            </a:r>
            <a:r>
              <a:rPr lang="en-US" altLang="zh-CN" baseline="0" dirty="0" smtClean="0"/>
              <a:t>such</a:t>
            </a:r>
            <a:r>
              <a:rPr lang="zh-CN" altLang="en-US" baseline="0" dirty="0" smtClean="0"/>
              <a:t> </a:t>
            </a:r>
            <a:r>
              <a:rPr lang="en-US" altLang="zh-CN" baseline="0" dirty="0" smtClean="0"/>
              <a:t>relation,</a:t>
            </a:r>
            <a:r>
              <a:rPr lang="zh-CN" altLang="en-US" baseline="0" dirty="0" smtClean="0"/>
              <a:t> </a:t>
            </a:r>
            <a:r>
              <a:rPr lang="en-US" altLang="zh-CN" baseline="0" dirty="0" smtClean="0"/>
              <a:t>and</a:t>
            </a:r>
            <a:r>
              <a:rPr lang="zh-CN" altLang="en-US" baseline="0" dirty="0" smtClean="0"/>
              <a:t> </a:t>
            </a:r>
            <a:r>
              <a:rPr lang="en-US" altLang="zh-CN" baseline="0" dirty="0" smtClean="0"/>
              <a:t>all</a:t>
            </a:r>
            <a:r>
              <a:rPr lang="zh-CN" altLang="en-US" baseline="0" dirty="0" smtClean="0"/>
              <a:t> </a:t>
            </a:r>
            <a:r>
              <a:rPr lang="en-US" altLang="zh-CN" baseline="0" dirty="0" smtClean="0"/>
              <a:t>these</a:t>
            </a:r>
            <a:r>
              <a:rPr lang="zh-CN" altLang="en-US" baseline="0" dirty="0" smtClean="0"/>
              <a:t> </a:t>
            </a:r>
            <a:r>
              <a:rPr lang="en-US" altLang="zh-CN" baseline="0" dirty="0" smtClean="0"/>
              <a:t>variables</a:t>
            </a:r>
            <a:r>
              <a:rPr lang="zh-CN" altLang="en-US" baseline="0" dirty="0" smtClean="0"/>
              <a:t> </a:t>
            </a:r>
            <a:r>
              <a:rPr lang="en-US" altLang="zh-CN" baseline="0" dirty="0" smtClean="0"/>
              <a:t>are</a:t>
            </a:r>
            <a:r>
              <a:rPr lang="zh-CN" altLang="en-US" baseline="0" dirty="0" smtClean="0"/>
              <a:t> </a:t>
            </a:r>
            <a:r>
              <a:rPr lang="en-US" altLang="zh-CN" baseline="0" dirty="0" smtClean="0"/>
              <a:t>pre</a:t>
            </a:r>
            <a:r>
              <a:rPr lang="zh-CN" altLang="en-US" baseline="0" dirty="0" smtClean="0"/>
              <a:t> </a:t>
            </a:r>
            <a:r>
              <a:rPr lang="en-US" altLang="zh-CN" baseline="0" dirty="0" smtClean="0"/>
              <a:t>assigned</a:t>
            </a:r>
            <a:r>
              <a:rPr lang="zh-CN" altLang="en-US" baseline="0" dirty="0" smtClean="0"/>
              <a:t> </a:t>
            </a:r>
            <a:r>
              <a:rPr lang="en-US" altLang="zh-CN" baseline="0" dirty="0" smtClean="0"/>
              <a:t>at</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time.</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15</a:t>
            </a:fld>
            <a:endParaRPr lang="en-US"/>
          </a:p>
        </p:txBody>
      </p:sp>
    </p:spTree>
    <p:extLst>
      <p:ext uri="{BB962C8B-B14F-4D97-AF65-F5344CB8AC3E}">
        <p14:creationId xmlns:p14="http://schemas.microsoft.com/office/powerpoint/2010/main" val="12894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16</a:t>
            </a:fld>
            <a:endParaRPr lang="en-US"/>
          </a:p>
        </p:txBody>
      </p:sp>
    </p:spTree>
    <p:extLst>
      <p:ext uri="{BB962C8B-B14F-4D97-AF65-F5344CB8AC3E}">
        <p14:creationId xmlns:p14="http://schemas.microsoft.com/office/powerpoint/2010/main" val="71377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Instead</a:t>
            </a:r>
            <a:r>
              <a:rPr lang="en-US" altLang="zh-CN" baseline="0" dirty="0" smtClean="0"/>
              <a:t> of showing the tedious proof, I really want to explain the logic of writing this formula. </a:t>
            </a:r>
            <a:r>
              <a:rPr lang="en-US" altLang="zh-CN" dirty="0" smtClean="0"/>
              <a:t>Power</a:t>
            </a:r>
            <a:r>
              <a:rPr lang="zh-CN" altLang="en-US" dirty="0" smtClean="0"/>
              <a:t> </a:t>
            </a:r>
            <a:r>
              <a:rPr lang="en-US" altLang="zh-CN" dirty="0" smtClean="0"/>
              <a:t>p(</a:t>
            </a:r>
            <a:r>
              <a:rPr lang="en-US" altLang="zh-CN" dirty="0" err="1" smtClean="0"/>
              <a:t>cs</a:t>
            </a:r>
            <a:r>
              <a:rPr lang="en-US" altLang="zh-CN" dirty="0" smtClean="0"/>
              <a:t>)</a:t>
            </a:r>
            <a:r>
              <a:rPr lang="zh-CN" altLang="en-US" baseline="0" dirty="0" smtClean="0"/>
              <a:t> </a:t>
            </a:r>
            <a:r>
              <a:rPr lang="en-US" altLang="zh-CN" baseline="0" dirty="0" smtClean="0"/>
              <a:t>is</a:t>
            </a:r>
            <a:r>
              <a:rPr lang="zh-CN" altLang="en-US" baseline="0" dirty="0" smtClean="0"/>
              <a:t> </a:t>
            </a:r>
            <a:r>
              <a:rPr lang="en-US" altLang="zh-CN" baseline="0" dirty="0" smtClean="0"/>
              <a:t>defined</a:t>
            </a:r>
            <a:r>
              <a:rPr lang="zh-CN" altLang="en-US" baseline="0" dirty="0" smtClean="0"/>
              <a:t> </a:t>
            </a:r>
            <a:r>
              <a:rPr lang="en-US" altLang="zh-CN" baseline="0" dirty="0" smtClean="0"/>
              <a:t>as</a:t>
            </a:r>
            <a:r>
              <a:rPr lang="zh-CN" altLang="en-US" baseline="0" dirty="0" smtClean="0"/>
              <a:t> </a:t>
            </a:r>
            <a:r>
              <a:rPr lang="en-US" altLang="zh-CN" baseline="0" dirty="0" smtClean="0"/>
              <a:t>the</a:t>
            </a:r>
            <a:r>
              <a:rPr lang="zh-CN" altLang="en-US" baseline="0" dirty="0" smtClean="0"/>
              <a:t> </a:t>
            </a:r>
            <a:r>
              <a:rPr lang="en-US" altLang="zh-CN" baseline="0" dirty="0" smtClean="0"/>
              <a:t>probability</a:t>
            </a:r>
            <a:r>
              <a:rPr lang="zh-CN" altLang="en-US" baseline="0" dirty="0" smtClean="0"/>
              <a:t> </a:t>
            </a:r>
            <a:r>
              <a:rPr lang="en-US" altLang="zh-CN" baseline="0" dirty="0" smtClean="0"/>
              <a:t>that</a:t>
            </a:r>
            <a:r>
              <a:rPr lang="zh-CN" altLang="en-US" baseline="0" dirty="0" smtClean="0"/>
              <a:t> </a:t>
            </a:r>
            <a:r>
              <a:rPr lang="en-US" altLang="zh-CN" baseline="0" dirty="0" smtClean="0"/>
              <a:t>the</a:t>
            </a:r>
            <a:r>
              <a:rPr lang="zh-CN" altLang="en-US" baseline="0" dirty="0" smtClean="0"/>
              <a:t> </a:t>
            </a:r>
            <a:r>
              <a:rPr lang="en-US" altLang="zh-CN" baseline="0" dirty="0" smtClean="0"/>
              <a:t>best</a:t>
            </a:r>
            <a:r>
              <a:rPr lang="zh-CN" altLang="en-US" baseline="0" dirty="0" smtClean="0"/>
              <a:t> </a:t>
            </a:r>
            <a:r>
              <a:rPr lang="en-US" altLang="zh-CN" baseline="0" dirty="0" smtClean="0"/>
              <a:t>treatment</a:t>
            </a:r>
            <a:r>
              <a:rPr lang="zh-CN" altLang="en-US" baseline="0" dirty="0" smtClean="0"/>
              <a:t> </a:t>
            </a:r>
            <a:r>
              <a:rPr lang="en-US" altLang="zh-CN" baseline="0" dirty="0" smtClean="0"/>
              <a:t>is</a:t>
            </a:r>
            <a:r>
              <a:rPr lang="zh-CN" altLang="en-US" baseline="0" dirty="0" smtClean="0"/>
              <a:t> </a:t>
            </a:r>
            <a:r>
              <a:rPr lang="en-US" altLang="zh-CN" baseline="0" dirty="0" smtClean="0"/>
              <a:t>selected</a:t>
            </a:r>
            <a:r>
              <a:rPr lang="zh-CN" altLang="en-US" baseline="0" dirty="0" smtClean="0"/>
              <a:t> </a:t>
            </a:r>
            <a:r>
              <a:rPr lang="en-US" altLang="zh-CN" baseline="0" dirty="0" smtClean="0"/>
              <a:t>under</a:t>
            </a:r>
            <a:r>
              <a:rPr lang="zh-CN" altLang="en-US" baseline="0" dirty="0" smtClean="0"/>
              <a:t> </a:t>
            </a:r>
            <a:r>
              <a:rPr lang="en-US" altLang="zh-CN" baseline="0" dirty="0" err="1" smtClean="0"/>
              <a:t>lfc</a:t>
            </a:r>
            <a:r>
              <a:rPr lang="en-US" altLang="zh-CN" baseline="0" dirty="0" smtClean="0"/>
              <a:t>.</a:t>
            </a:r>
          </a:p>
          <a:p>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17</a:t>
            </a:fld>
            <a:endParaRPr lang="en-US"/>
          </a:p>
        </p:txBody>
      </p:sp>
    </p:spTree>
    <p:extLst>
      <p:ext uri="{BB962C8B-B14F-4D97-AF65-F5344CB8AC3E}">
        <p14:creationId xmlns:p14="http://schemas.microsoft.com/office/powerpoint/2010/main" val="55470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Def</a:t>
            </a:r>
            <a:r>
              <a:rPr lang="en-US" baseline="0" dirty="0" smtClean="0"/>
              <a:t> of power is that this </a:t>
            </a:r>
            <a:r>
              <a:rPr lang="en-US" baseline="0" dirty="0" err="1" smtClean="0"/>
              <a:t>indi</a:t>
            </a:r>
            <a:r>
              <a:rPr lang="en-US" baseline="0" dirty="0" smtClean="0"/>
              <a:t> passed all three procedures under this configuration.</a:t>
            </a:r>
            <a:endParaRPr lang="en-US" dirty="0"/>
          </a:p>
        </p:txBody>
      </p:sp>
      <p:sp>
        <p:nvSpPr>
          <p:cNvPr id="4" name="Slide Number Placeholder 3"/>
          <p:cNvSpPr>
            <a:spLocks noGrp="1"/>
          </p:cNvSpPr>
          <p:nvPr>
            <p:ph type="sldNum" sz="quarter" idx="10"/>
          </p:nvPr>
        </p:nvSpPr>
        <p:spPr/>
        <p:txBody>
          <a:bodyPr/>
          <a:lstStyle/>
          <a:p>
            <a:fld id="{EF5D8033-5061-4348-A32F-D6CDDF5766E7}" type="slidenum">
              <a:rPr lang="en-US" smtClean="0"/>
              <a:t>18</a:t>
            </a:fld>
            <a:endParaRPr lang="en-US"/>
          </a:p>
        </p:txBody>
      </p:sp>
    </p:spTree>
    <p:extLst>
      <p:ext uri="{BB962C8B-B14F-4D97-AF65-F5344CB8AC3E}">
        <p14:creationId xmlns:p14="http://schemas.microsoft.com/office/powerpoint/2010/main" val="321028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7FE166-DBE1-934B-B8D6-4F0601D1C02A}"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209592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7FE166-DBE1-934B-B8D6-4F0601D1C02A}"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27253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7FE166-DBE1-934B-B8D6-4F0601D1C02A}"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199111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7FE166-DBE1-934B-B8D6-4F0601D1C02A}"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996036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7FE166-DBE1-934B-B8D6-4F0601D1C02A}"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743855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7FE166-DBE1-934B-B8D6-4F0601D1C02A}" type="datetimeFigureOut">
              <a:rPr lang="en-US" smtClean="0"/>
              <a:t>12/19/16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147872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7FE166-DBE1-934B-B8D6-4F0601D1C02A}" type="datetimeFigureOut">
              <a:rPr lang="en-US" smtClean="0"/>
              <a:t>12/19/16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12634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7FE166-DBE1-934B-B8D6-4F0601D1C02A}" type="datetimeFigureOut">
              <a:rPr lang="en-US" smtClean="0"/>
              <a:t>12/19/16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1703747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7FE166-DBE1-934B-B8D6-4F0601D1C02A}" type="datetimeFigureOut">
              <a:rPr lang="en-US" smtClean="0"/>
              <a:t>12/19/16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33220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7FE166-DBE1-934B-B8D6-4F0601D1C02A}" type="datetimeFigureOut">
              <a:rPr lang="en-US" smtClean="0"/>
              <a:t>12/19/16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2104613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7FE166-DBE1-934B-B8D6-4F0601D1C02A}" type="datetimeFigureOut">
              <a:rPr lang="en-US" smtClean="0"/>
              <a:t>12/19/16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93311-A9C9-EC46-8EB9-C5E1728572D2}" type="slidenum">
              <a:rPr lang="en-US" smtClean="0"/>
              <a:t>‹#›</a:t>
            </a:fld>
            <a:endParaRPr lang="en-US"/>
          </a:p>
        </p:txBody>
      </p:sp>
    </p:spTree>
    <p:extLst>
      <p:ext uri="{BB962C8B-B14F-4D97-AF65-F5344CB8AC3E}">
        <p14:creationId xmlns:p14="http://schemas.microsoft.com/office/powerpoint/2010/main" val="10386843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FE166-DBE1-934B-B8D6-4F0601D1C02A}" type="datetimeFigureOut">
              <a:rPr lang="en-US" smtClean="0"/>
              <a:t>12/19/16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93311-A9C9-EC46-8EB9-C5E1728572D2}" type="slidenum">
              <a:rPr lang="en-US" smtClean="0"/>
              <a:t>‹#›</a:t>
            </a:fld>
            <a:endParaRPr lang="en-US"/>
          </a:p>
        </p:txBody>
      </p:sp>
    </p:spTree>
    <p:extLst>
      <p:ext uri="{BB962C8B-B14F-4D97-AF65-F5344CB8AC3E}">
        <p14:creationId xmlns:p14="http://schemas.microsoft.com/office/powerpoint/2010/main" val="136665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26.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60.png"/><Relationship Id="rId6"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Word_Document1.docx"/><Relationship Id="rId5" Type="http://schemas.openxmlformats.org/officeDocument/2006/relationships/image" Target="../media/image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2.docx"/><Relationship Id="rId5"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package" Target="../embeddings/Microsoft_Word_Document3.docx"/><Relationship Id="rId5" Type="http://schemas.openxmlformats.org/officeDocument/2006/relationships/image" Target="../media/image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package" Target="../embeddings/Microsoft_Word_Document4.docx"/><Relationship Id="rId5" Type="http://schemas.openxmlformats.org/officeDocument/2006/relationships/image" Target="../media/image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1942"/>
            <a:ext cx="9144000" cy="2727742"/>
          </a:xfrm>
        </p:spPr>
        <p:txBody>
          <a:bodyPr>
            <a:normAutofit/>
          </a:bodyPr>
          <a:lstStyle/>
          <a:p>
            <a:r>
              <a:rPr lang="en-US" sz="3600" b="1" dirty="0">
                <a:latin typeface="Times New Roman" charset="0"/>
                <a:ea typeface="Times New Roman" charset="0"/>
                <a:cs typeface="Times New Roman" charset="0"/>
              </a:rPr>
              <a:t>3-Stage </a:t>
            </a:r>
            <a:r>
              <a:rPr lang="en-US" sz="3600" b="1" dirty="0" smtClean="0">
                <a:latin typeface="Times New Roman" charset="0"/>
                <a:ea typeface="Times New Roman" charset="0"/>
                <a:cs typeface="Times New Roman" charset="0"/>
              </a:rPr>
              <a:t>Procedure </a:t>
            </a:r>
            <a:r>
              <a:rPr lang="en-US" sz="3600" b="1" dirty="0">
                <a:latin typeface="Times New Roman" charset="0"/>
                <a:ea typeface="Times New Roman" charset="0"/>
                <a:cs typeface="Times New Roman" charset="0"/>
              </a:rPr>
              <a:t>D</a:t>
            </a:r>
            <a:r>
              <a:rPr lang="en-US" sz="3600" b="1" dirty="0" smtClean="0">
                <a:latin typeface="Times New Roman" charset="0"/>
                <a:ea typeface="Times New Roman" charset="0"/>
                <a:cs typeface="Times New Roman" charset="0"/>
              </a:rPr>
              <a:t>esign </a:t>
            </a:r>
            <a:r>
              <a:rPr lang="en-US" sz="3600" b="1">
                <a:latin typeface="Times New Roman" charset="0"/>
                <a:ea typeface="Times New Roman" charset="0"/>
                <a:cs typeface="Times New Roman" charset="0"/>
              </a:rPr>
              <a:t>for </a:t>
            </a:r>
            <a:r>
              <a:rPr lang="en-US" sz="3600" b="1" smtClean="0">
                <a:latin typeface="Times New Roman" charset="0"/>
                <a:ea typeface="Times New Roman" charset="0"/>
                <a:cs typeface="Times New Roman" charset="0"/>
              </a:rPr>
              <a:t/>
            </a:r>
            <a:br>
              <a:rPr lang="en-US" sz="3600" b="1" smtClean="0">
                <a:latin typeface="Times New Roman" charset="0"/>
                <a:ea typeface="Times New Roman" charset="0"/>
                <a:cs typeface="Times New Roman" charset="0"/>
              </a:rPr>
            </a:br>
            <a:r>
              <a:rPr lang="en-US" sz="3600" b="1" smtClean="0">
                <a:latin typeface="Times New Roman" charset="0"/>
                <a:ea typeface="Times New Roman" charset="0"/>
                <a:cs typeface="Times New Roman" charset="0"/>
              </a:rPr>
              <a:t>Selecting </a:t>
            </a:r>
            <a:r>
              <a:rPr lang="en-US" sz="3600" b="1" dirty="0">
                <a:latin typeface="Times New Roman" charset="0"/>
                <a:ea typeface="Times New Roman" charset="0"/>
                <a:cs typeface="Times New Roman" charset="0"/>
              </a:rPr>
              <a:t>a </a:t>
            </a:r>
            <a:r>
              <a:rPr lang="en-US" sz="3600" b="1" dirty="0" smtClean="0">
                <a:latin typeface="Times New Roman" charset="0"/>
                <a:ea typeface="Times New Roman" charset="0"/>
                <a:cs typeface="Times New Roman" charset="0"/>
              </a:rPr>
              <a:t>Best </a:t>
            </a:r>
            <a:r>
              <a:rPr lang="en-US" sz="3600" b="1" dirty="0">
                <a:latin typeface="Times New Roman" charset="0"/>
                <a:ea typeface="Times New Roman" charset="0"/>
                <a:cs typeface="Times New Roman" charset="0"/>
              </a:rPr>
              <a:t>P</a:t>
            </a:r>
            <a:r>
              <a:rPr lang="en-US" sz="3600" b="1" dirty="0" smtClean="0">
                <a:latin typeface="Times New Roman" charset="0"/>
                <a:ea typeface="Times New Roman" charset="0"/>
                <a:cs typeface="Times New Roman" charset="0"/>
              </a:rPr>
              <a:t>opulation</a:t>
            </a:r>
            <a:endParaRPr lang="en-US" sz="3600" b="1" dirty="0">
              <a:latin typeface="Times New Roman" charset="0"/>
              <a:ea typeface="Times New Roman" charset="0"/>
              <a:cs typeface="Times New Roman" charset="0"/>
            </a:endParaRPr>
          </a:p>
        </p:txBody>
      </p:sp>
      <p:sp>
        <p:nvSpPr>
          <p:cNvPr id="3" name="Subtitle 2"/>
          <p:cNvSpPr>
            <a:spLocks noGrp="1"/>
          </p:cNvSpPr>
          <p:nvPr>
            <p:ph type="subTitle" idx="1"/>
          </p:nvPr>
        </p:nvSpPr>
        <p:spPr>
          <a:xfrm>
            <a:off x="2823410" y="5202238"/>
            <a:ext cx="9144000" cy="1655762"/>
          </a:xfrm>
        </p:spPr>
        <p:txBody>
          <a:bodyPr>
            <a:normAutofit/>
          </a:bodyPr>
          <a:lstStyle/>
          <a:p>
            <a:pPr algn="r"/>
            <a:r>
              <a:rPr lang="en-US" sz="2800" dirty="0" smtClean="0">
                <a:latin typeface="Times New Roman" charset="0"/>
                <a:ea typeface="Times New Roman" charset="0"/>
                <a:cs typeface="Times New Roman" charset="0"/>
              </a:rPr>
              <a:t>Yu Wang</a:t>
            </a:r>
          </a:p>
          <a:p>
            <a:pPr algn="r"/>
            <a:r>
              <a:rPr lang="en-US" sz="2800" dirty="0" smtClean="0">
                <a:latin typeface="Times New Roman" charset="0"/>
                <a:ea typeface="Times New Roman" charset="0"/>
                <a:cs typeface="Times New Roman" charset="0"/>
              </a:rPr>
              <a:t>November </a:t>
            </a:r>
            <a:r>
              <a:rPr lang="en-US" sz="2800" dirty="0">
                <a:latin typeface="Times New Roman" charset="0"/>
                <a:ea typeface="Times New Roman" charset="0"/>
                <a:cs typeface="Times New Roman" charset="0"/>
              </a:rPr>
              <a:t>30</a:t>
            </a:r>
            <a:r>
              <a:rPr lang="en-US" sz="2800" dirty="0" smtClean="0">
                <a:latin typeface="Times New Roman" charset="0"/>
                <a:ea typeface="Times New Roman" charset="0"/>
                <a:cs typeface="Times New Roman" charset="0"/>
              </a:rPr>
              <a:t>, 2016</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28292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826712" y="1767214"/>
                <a:ext cx="9144000" cy="2387600"/>
              </a:xfrm>
            </p:spPr>
            <p:txBody>
              <a:bodyPr>
                <a:noAutofit/>
              </a:bodyPr>
              <a:lstStyle/>
              <a:p>
                <a:pPr algn="l"/>
                <a:r>
                  <a:rPr lang="en-US" sz="3600" dirty="0" smtClean="0">
                    <a:latin typeface="Times New Roman" charset="0"/>
                    <a:ea typeface="Times New Roman" charset="0"/>
                    <a:cs typeface="Times New Roman" charset="0"/>
                  </a:rPr>
                  <a:t>Minimize EN=                </a:t>
                </a:r>
                <a:r>
                  <a:rPr lang="zh-CN" altLang="en-US" sz="3600" dirty="0" smtClean="0">
                    <a:latin typeface="Times New Roman" charset="0"/>
                    <a:ea typeface="Times New Roman" charset="0"/>
                    <a:cs typeface="Times New Roman" charset="0"/>
                  </a:rPr>
                  <a:t>          </a:t>
                </a:r>
                <a:r>
                  <a:rPr lang="en-US" sz="3600" dirty="0" smtClean="0">
                    <a:latin typeface="Times New Roman" charset="0"/>
                    <a:ea typeface="Times New Roman" charset="0"/>
                    <a:cs typeface="Times New Roman" charset="0"/>
                  </a:rPr>
                  <a:t> </a:t>
                </a:r>
                <a:r>
                  <a:rPr lang="zh-CN" altLang="en-US" sz="3600" dirty="0" smtClean="0">
                    <a:latin typeface="Times New Roman" charset="0"/>
                    <a:ea typeface="Times New Roman" charset="0"/>
                    <a:cs typeface="Times New Roman" charset="0"/>
                  </a:rPr>
                  <a:t>      </a:t>
                </a:r>
                <a:r>
                  <a:rPr lang="en-US" sz="3600" dirty="0" err="1" smtClean="0">
                    <a:latin typeface="Times New Roman" charset="0"/>
                    <a:ea typeface="Times New Roman" charset="0"/>
                    <a:cs typeface="Times New Roman" charset="0"/>
                  </a:rPr>
                  <a:t>s.t.</a:t>
                </a:r>
                <a:r>
                  <a:rPr lang="en-US" sz="3600" dirty="0" smtClean="0">
                    <a:latin typeface="Times New Roman" charset="0"/>
                    <a:ea typeface="Times New Roman" charset="0"/>
                    <a:cs typeface="Times New Roman" charset="0"/>
                  </a:rPr>
                  <a:t/>
                </a:r>
                <a:br>
                  <a:rPr lang="en-US" sz="3600" dirty="0" smtClean="0">
                    <a:latin typeface="Times New Roman" charset="0"/>
                    <a:ea typeface="Times New Roman" charset="0"/>
                    <a:cs typeface="Times New Roman" charset="0"/>
                  </a:rPr>
                </a:br>
                <a:r>
                  <a:rPr lang="en-US" sz="3600" dirty="0" smtClean="0">
                    <a:latin typeface="Times New Roman" charset="0"/>
                    <a:ea typeface="Times New Roman" charset="0"/>
                    <a:cs typeface="Times New Roman" charset="0"/>
                  </a:rPr>
                  <a:t/>
                </a:r>
                <a:br>
                  <a:rPr lang="en-US" sz="3600" dirty="0" smtClean="0">
                    <a:latin typeface="Times New Roman" charset="0"/>
                    <a:ea typeface="Times New Roman" charset="0"/>
                    <a:cs typeface="Times New Roman" charset="0"/>
                  </a:rPr>
                </a:br>
                <a:r>
                  <a:rPr lang="en-US" sz="3600" dirty="0" smtClean="0">
                    <a:latin typeface="Times New Roman" charset="0"/>
                    <a:ea typeface="Times New Roman" charset="0"/>
                    <a:cs typeface="Times New Roman" charset="0"/>
                  </a:rPr>
                  <a:t>P(CS)=</a:t>
                </a:r>
                <a:br>
                  <a:rPr lang="en-US" sz="3600" dirty="0" smtClean="0">
                    <a:latin typeface="Times New Roman" charset="0"/>
                    <a:ea typeface="Times New Roman" charset="0"/>
                    <a:cs typeface="Times New Roman" charset="0"/>
                  </a:rPr>
                </a:br>
                <a:r>
                  <a:rPr lang="en-US" sz="3600" dirty="0" smtClean="0">
                    <a:latin typeface="Times New Roman" charset="0"/>
                    <a:ea typeface="Times New Roman" charset="0"/>
                    <a:cs typeface="Times New Roman" charset="0"/>
                  </a:rPr>
                  <a:t/>
                </a:r>
                <a:br>
                  <a:rPr lang="en-US" sz="3600" dirty="0" smtClean="0">
                    <a:latin typeface="Times New Roman" charset="0"/>
                    <a:ea typeface="Times New Roman" charset="0"/>
                    <a:cs typeface="Times New Roman" charset="0"/>
                  </a:rPr>
                </a:br>
                <a14:m>
                  <m:oMath xmlns:m="http://schemas.openxmlformats.org/officeDocument/2006/math">
                    <m:r>
                      <m:rPr>
                        <m:sty m:val="p"/>
                      </m:rPr>
                      <a:rPr lang="en-US" sz="3600">
                        <a:latin typeface="Cambria Math" charset="0"/>
                        <a:ea typeface="Times New Roman" charset="0"/>
                        <a:cs typeface="Times New Roman" charset="0"/>
                      </a:rPr>
                      <m:t>α</m:t>
                    </m:r>
                  </m:oMath>
                </a14:m>
                <a:r>
                  <a:rPr lang="en-US" sz="3600" dirty="0">
                    <a:effectLst/>
                    <a:latin typeface="Times New Roman" charset="0"/>
                    <a:ea typeface="Times New Roman" charset="0"/>
                    <a:cs typeface="Times New Roman" charset="0"/>
                  </a:rPr>
                  <a:t> </a:t>
                </a:r>
                <a:r>
                  <a:rPr lang="en-US" sz="3600" dirty="0" smtClean="0">
                    <a:effectLst/>
                    <a:latin typeface="Times New Roman" charset="0"/>
                    <a:ea typeface="Times New Roman" charset="0"/>
                    <a:cs typeface="Times New Roman" charset="0"/>
                  </a:rPr>
                  <a:t>=</a:t>
                </a:r>
                <a:r>
                  <a:rPr lang="en-US" sz="3600" dirty="0" smtClean="0">
                    <a:latin typeface="Times New Roman" charset="0"/>
                    <a:ea typeface="Times New Roman" charset="0"/>
                    <a:cs typeface="Times New Roman" charset="0"/>
                  </a:rPr>
                  <a:t>          </a:t>
                </a:r>
                <a:endParaRPr lang="en-US" sz="36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826712" y="1767214"/>
                <a:ext cx="9144000" cy="2387600"/>
              </a:xfrm>
              <a:blipFill rotWithShape="0">
                <a:blip r:embed="rId3"/>
                <a:stretch>
                  <a:fillRect l="-2067" t="-13776" b="-9439"/>
                </a:stretch>
              </a:blipFill>
            </p:spPr>
            <p:txBody>
              <a:bodyPr/>
              <a:lstStyle/>
              <a:p>
                <a:r>
                  <a:rPr lang="en-US">
                    <a:noFill/>
                  </a:rPr>
                  <a:t> </a:t>
                </a:r>
              </a:p>
            </p:txBody>
          </p:sp>
        </mc:Fallback>
      </mc:AlternateContent>
      <p:sp>
        <p:nvSpPr>
          <p:cNvPr id="4" name="Rectangle 3"/>
          <p:cNvSpPr/>
          <p:nvPr/>
        </p:nvSpPr>
        <p:spPr>
          <a:xfrm>
            <a:off x="2626289" y="3675399"/>
            <a:ext cx="2872637"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17518" y="2650821"/>
            <a:ext cx="2770340"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03523" y="1675069"/>
            <a:ext cx="2369081"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865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826712" y="1767214"/>
                <a:ext cx="9144000" cy="2387600"/>
              </a:xfrm>
            </p:spPr>
            <p:txBody>
              <a:bodyPr>
                <a:noAutofit/>
              </a:bodyPr>
              <a:lstStyle/>
              <a:p>
                <a:pPr algn="l"/>
                <a:r>
                  <a:rPr lang="en-US" sz="3600" dirty="0" smtClean="0">
                    <a:latin typeface="Times New Roman" charset="0"/>
                    <a:ea typeface="Times New Roman" charset="0"/>
                    <a:cs typeface="Times New Roman" charset="0"/>
                  </a:rPr>
                  <a:t>Minimize EN=                </a:t>
                </a:r>
                <a:r>
                  <a:rPr lang="zh-CN" altLang="en-US" sz="3600" dirty="0" smtClean="0">
                    <a:latin typeface="Times New Roman" charset="0"/>
                    <a:ea typeface="Times New Roman" charset="0"/>
                    <a:cs typeface="Times New Roman" charset="0"/>
                  </a:rPr>
                  <a:t>          </a:t>
                </a:r>
                <a:r>
                  <a:rPr lang="en-US" sz="3600" dirty="0" smtClean="0">
                    <a:latin typeface="Times New Roman" charset="0"/>
                    <a:ea typeface="Times New Roman" charset="0"/>
                    <a:cs typeface="Times New Roman" charset="0"/>
                  </a:rPr>
                  <a:t> </a:t>
                </a:r>
                <a:r>
                  <a:rPr lang="zh-CN" altLang="en-US" sz="3600" dirty="0" smtClean="0">
                    <a:latin typeface="Times New Roman" charset="0"/>
                    <a:ea typeface="Times New Roman" charset="0"/>
                    <a:cs typeface="Times New Roman" charset="0"/>
                  </a:rPr>
                  <a:t>      </a:t>
                </a:r>
                <a:r>
                  <a:rPr lang="en-US" sz="3600" dirty="0" err="1" smtClean="0">
                    <a:latin typeface="Times New Roman" charset="0"/>
                    <a:ea typeface="Times New Roman" charset="0"/>
                    <a:cs typeface="Times New Roman" charset="0"/>
                  </a:rPr>
                  <a:t>s.t.</a:t>
                </a:r>
                <a:r>
                  <a:rPr lang="en-US" sz="3600" dirty="0" smtClean="0">
                    <a:latin typeface="Times New Roman" charset="0"/>
                    <a:ea typeface="Times New Roman" charset="0"/>
                    <a:cs typeface="Times New Roman" charset="0"/>
                  </a:rPr>
                  <a:t/>
                </a:r>
                <a:br>
                  <a:rPr lang="en-US" sz="3600" dirty="0" smtClean="0">
                    <a:latin typeface="Times New Roman" charset="0"/>
                    <a:ea typeface="Times New Roman" charset="0"/>
                    <a:cs typeface="Times New Roman" charset="0"/>
                  </a:rPr>
                </a:br>
                <a:r>
                  <a:rPr lang="en-US" sz="3600" dirty="0" smtClean="0">
                    <a:latin typeface="Times New Roman" charset="0"/>
                    <a:ea typeface="Times New Roman" charset="0"/>
                    <a:cs typeface="Times New Roman" charset="0"/>
                  </a:rPr>
                  <a:t/>
                </a:r>
                <a:br>
                  <a:rPr lang="en-US" sz="3600" dirty="0" smtClean="0">
                    <a:latin typeface="Times New Roman" charset="0"/>
                    <a:ea typeface="Times New Roman" charset="0"/>
                    <a:cs typeface="Times New Roman" charset="0"/>
                  </a:rPr>
                </a:br>
                <a:r>
                  <a:rPr lang="en-US" sz="3600" dirty="0" smtClean="0">
                    <a:latin typeface="Times New Roman" charset="0"/>
                    <a:ea typeface="Times New Roman" charset="0"/>
                    <a:cs typeface="Times New Roman" charset="0"/>
                  </a:rPr>
                  <a:t>P(CS)=</a:t>
                </a:r>
                <a:br>
                  <a:rPr lang="en-US" sz="3600" dirty="0" smtClean="0">
                    <a:latin typeface="Times New Roman" charset="0"/>
                    <a:ea typeface="Times New Roman" charset="0"/>
                    <a:cs typeface="Times New Roman" charset="0"/>
                  </a:rPr>
                </a:br>
                <a:r>
                  <a:rPr lang="en-US" sz="3600" dirty="0" smtClean="0">
                    <a:latin typeface="Times New Roman" charset="0"/>
                    <a:ea typeface="Times New Roman" charset="0"/>
                    <a:cs typeface="Times New Roman" charset="0"/>
                  </a:rPr>
                  <a:t/>
                </a:r>
                <a:br>
                  <a:rPr lang="en-US" sz="3600" dirty="0" smtClean="0">
                    <a:latin typeface="Times New Roman" charset="0"/>
                    <a:ea typeface="Times New Roman" charset="0"/>
                    <a:cs typeface="Times New Roman" charset="0"/>
                  </a:rPr>
                </a:br>
                <a14:m>
                  <m:oMath xmlns:m="http://schemas.openxmlformats.org/officeDocument/2006/math">
                    <m:r>
                      <m:rPr>
                        <m:sty m:val="p"/>
                      </m:rPr>
                      <a:rPr lang="en-US" sz="3600">
                        <a:latin typeface="Cambria Math" charset="0"/>
                        <a:ea typeface="Times New Roman" charset="0"/>
                        <a:cs typeface="Times New Roman" charset="0"/>
                      </a:rPr>
                      <m:t>α</m:t>
                    </m:r>
                  </m:oMath>
                </a14:m>
                <a:r>
                  <a:rPr lang="en-US" sz="3600" dirty="0">
                    <a:effectLst/>
                    <a:latin typeface="Times New Roman" charset="0"/>
                    <a:ea typeface="Times New Roman" charset="0"/>
                    <a:cs typeface="Times New Roman" charset="0"/>
                  </a:rPr>
                  <a:t> </a:t>
                </a:r>
                <a:r>
                  <a:rPr lang="en-US" sz="3600" dirty="0" smtClean="0">
                    <a:effectLst/>
                    <a:latin typeface="Times New Roman" charset="0"/>
                    <a:ea typeface="Times New Roman" charset="0"/>
                    <a:cs typeface="Times New Roman" charset="0"/>
                  </a:rPr>
                  <a:t>=</a:t>
                </a:r>
                <a:r>
                  <a:rPr lang="en-US" sz="3600" dirty="0" smtClean="0">
                    <a:latin typeface="Times New Roman" charset="0"/>
                    <a:ea typeface="Times New Roman" charset="0"/>
                    <a:cs typeface="Times New Roman" charset="0"/>
                  </a:rPr>
                  <a:t>          </a:t>
                </a:r>
                <a:endParaRPr lang="en-US" sz="36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826712" y="1767214"/>
                <a:ext cx="9144000" cy="2387600"/>
              </a:xfrm>
              <a:blipFill rotWithShape="0">
                <a:blip r:embed="rId3"/>
                <a:stretch>
                  <a:fillRect l="-2067" t="-13776" b="-9439"/>
                </a:stretch>
              </a:blipFill>
            </p:spPr>
            <p:txBody>
              <a:bodyPr/>
              <a:lstStyle/>
              <a:p>
                <a:r>
                  <a:rPr lang="en-US">
                    <a:noFill/>
                  </a:rPr>
                  <a:t> </a:t>
                </a:r>
              </a:p>
            </p:txBody>
          </p:sp>
        </mc:Fallback>
      </mc:AlternateContent>
      <p:sp>
        <p:nvSpPr>
          <p:cNvPr id="4" name="Rectangle 3"/>
          <p:cNvSpPr/>
          <p:nvPr/>
        </p:nvSpPr>
        <p:spPr>
          <a:xfrm>
            <a:off x="2626289" y="3675399"/>
            <a:ext cx="2872637"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17518" y="2650821"/>
            <a:ext cx="2770340"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03523" y="1675069"/>
            <a:ext cx="2369081"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89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741117" y="977030"/>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741117" y="977030"/>
                <a:ext cx="9144000" cy="3102628"/>
              </a:xfrm>
              <a:blipFill rotWithShape="0">
                <a:blip r:embed="rId4"/>
                <a:stretch>
                  <a:fillRect l="-1733" b="-6287"/>
                </a:stretch>
              </a:blipFill>
            </p:spPr>
            <p:txBody>
              <a:bodyPr/>
              <a:lstStyle/>
              <a:p>
                <a:r>
                  <a:rPr lang="en-US">
                    <a:noFill/>
                  </a:rPr>
                  <a:t> </a:t>
                </a:r>
              </a:p>
            </p:txBody>
          </p:sp>
        </mc:Fallback>
      </mc:AlternateContent>
      <p:sp>
        <p:nvSpPr>
          <p:cNvPr id="4" name="Rectangle 3"/>
          <p:cNvSpPr/>
          <p:nvPr/>
        </p:nvSpPr>
        <p:spPr>
          <a:xfrm>
            <a:off x="2526081" y="3616195"/>
            <a:ext cx="2872637"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91841" y="2688904"/>
            <a:ext cx="2770340"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4300603" y="1656813"/>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4300603" y="1656813"/>
                <a:ext cx="5260931" cy="698396"/>
              </a:xfrm>
              <a:prstGeom prst="rect">
                <a:avLst/>
              </a:prstGeom>
              <a:blipFill rotWithShape="0">
                <a:blip r:embed="rId5"/>
                <a:stretch>
                  <a:fillRect t="-7018" b="-62281"/>
                </a:stretch>
              </a:blipFill>
            </p:spPr>
            <p:txBody>
              <a:bodyPr/>
              <a:lstStyle/>
              <a:p>
                <a:r>
                  <a:rPr lang="en-US">
                    <a:noFill/>
                  </a:rPr>
                  <a:t> </a:t>
                </a:r>
              </a:p>
            </p:txBody>
          </p:sp>
        </mc:Fallback>
      </mc:AlternateContent>
    </p:spTree>
    <p:extLst>
      <p:ext uri="{BB962C8B-B14F-4D97-AF65-F5344CB8AC3E}">
        <p14:creationId xmlns:p14="http://schemas.microsoft.com/office/powerpoint/2010/main" val="293519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5129" y="1122994"/>
            <a:ext cx="3484323" cy="4351338"/>
          </a:xfrm>
        </p:spPr>
        <p:txBody>
          <a:bodyPr/>
          <a:lstStyle/>
          <a:p>
            <a:r>
              <a:rPr lang="en-US" dirty="0">
                <a:latin typeface="Times New Roman" charset="0"/>
                <a:ea typeface="Times New Roman" charset="0"/>
                <a:cs typeface="Times New Roman" charset="0"/>
              </a:rPr>
              <a:t>S</a:t>
            </a:r>
            <a:r>
              <a:rPr lang="en-US" dirty="0" smtClean="0">
                <a:latin typeface="Times New Roman" charset="0"/>
                <a:ea typeface="Times New Roman" charset="0"/>
                <a:cs typeface="Times New Roman" charset="0"/>
              </a:rPr>
              <a:t>tage 1 (k choose m)</a:t>
            </a:r>
          </a:p>
          <a:p>
            <a:pPr marL="0" indent="0">
              <a:buNone/>
            </a:pPr>
            <a:r>
              <a:rPr lang="en-US" dirty="0" smtClean="0">
                <a:latin typeface="Times New Roman" charset="0"/>
                <a:ea typeface="Times New Roman" charset="0"/>
                <a:cs typeface="Times New Roman" charset="0"/>
              </a:rPr>
              <a:t>|     |||||||</a:t>
            </a:r>
            <a:r>
              <a:rPr lang="en-US" dirty="0" smtClean="0">
                <a:latin typeface="Times New Roman" charset="0"/>
                <a:ea typeface="Times New Roman" charset="0"/>
                <a:cs typeface="Times New Roman" charset="0"/>
                <a:sym typeface="Wingdings"/>
              </a:rPr>
              <a:t> ||||</a:t>
            </a:r>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Stage 2 (m choose 1)</a:t>
            </a:r>
          </a:p>
          <a:p>
            <a:pPr marL="0" indent="0">
              <a:buNone/>
            </a:pPr>
            <a:r>
              <a:rPr lang="en-US" dirty="0" smtClean="0">
                <a:latin typeface="Times New Roman" charset="0"/>
                <a:ea typeface="Times New Roman" charset="0"/>
                <a:cs typeface="Times New Roman" charset="0"/>
              </a:rPr>
              <a:t>|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t>
            </a:r>
          </a:p>
          <a:p>
            <a:r>
              <a:rPr lang="en-US" dirty="0" smtClean="0">
                <a:latin typeface="Times New Roman" charset="0"/>
                <a:ea typeface="Times New Roman" charset="0"/>
                <a:cs typeface="Times New Roman" charset="0"/>
              </a:rPr>
              <a:t>Stage 3</a:t>
            </a:r>
          </a:p>
          <a:p>
            <a:pPr marL="0" indent="0">
              <a:buNone/>
            </a:pPr>
            <a:r>
              <a:rPr lang="en-US" dirty="0" smtClean="0">
                <a:latin typeface="Times New Roman" charset="0"/>
                <a:ea typeface="Times New Roman" charset="0"/>
                <a:cs typeface="Times New Roman" charset="0"/>
              </a:rPr>
              <a:t>|     </a:t>
            </a:r>
            <a:r>
              <a:rPr lang="en-US" dirty="0" smtClean="0">
                <a:solidFill>
                  <a:srgbClr val="FF0000"/>
                </a:solidFill>
                <a:latin typeface="Times New Roman" charset="0"/>
                <a:ea typeface="Times New Roman" charset="0"/>
                <a:cs typeface="Times New Roman" charset="0"/>
              </a:rPr>
              <a:t>|</a:t>
            </a:r>
          </a:p>
        </p:txBody>
      </p:sp>
      <p:sp>
        <p:nvSpPr>
          <p:cNvPr id="5" name="Content Placeholder 2"/>
          <p:cNvSpPr txBox="1">
            <a:spLocks/>
          </p:cNvSpPr>
          <p:nvPr/>
        </p:nvSpPr>
        <p:spPr>
          <a:xfrm>
            <a:off x="9472807" y="2071122"/>
            <a:ext cx="25563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Times New Roman" charset="0"/>
              <a:ea typeface="Times New Roman" charset="0"/>
              <a:cs typeface="Times New Roman" charset="0"/>
            </a:endParaRPr>
          </a:p>
        </p:txBody>
      </p:sp>
      <p:grpSp>
        <p:nvGrpSpPr>
          <p:cNvPr id="22" name="Group 21"/>
          <p:cNvGrpSpPr/>
          <p:nvPr/>
        </p:nvGrpSpPr>
        <p:grpSpPr>
          <a:xfrm>
            <a:off x="1916072" y="2890079"/>
            <a:ext cx="2006775" cy="1860117"/>
            <a:chOff x="2173266" y="3826702"/>
            <a:chExt cx="2006775" cy="1860117"/>
          </a:xfrm>
        </p:grpSpPr>
        <p:sp>
          <p:nvSpPr>
            <p:cNvPr id="9" name="U-Turn Arrow 8"/>
            <p:cNvSpPr/>
            <p:nvPr/>
          </p:nvSpPr>
          <p:spPr>
            <a:xfrm rot="5400000">
              <a:off x="2192055" y="3807913"/>
              <a:ext cx="551145" cy="588724"/>
            </a:xfrm>
            <a:prstGeom prst="uturnArrow">
              <a:avLst>
                <a:gd name="adj1" fmla="val 4545"/>
                <a:gd name="adj2" fmla="val 25000"/>
                <a:gd name="adj3" fmla="val 25001"/>
                <a:gd name="adj4" fmla="val 43750"/>
                <a:gd name="adj5"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0" name="TextBox 9"/>
            <p:cNvSpPr txBox="1"/>
            <p:nvPr/>
          </p:nvSpPr>
          <p:spPr>
            <a:xfrm>
              <a:off x="2761990" y="3826702"/>
              <a:ext cx="1376819"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T2 &gt; y2</a:t>
              </a:r>
              <a:endParaRPr lang="en-US" dirty="0">
                <a:latin typeface="Times New Roman" charset="0"/>
                <a:ea typeface="Times New Roman" charset="0"/>
                <a:cs typeface="Times New Roman" charset="0"/>
              </a:endParaRPr>
            </a:p>
          </p:txBody>
        </p:sp>
        <p:sp>
          <p:nvSpPr>
            <p:cNvPr id="11" name="U-Turn Arrow 10"/>
            <p:cNvSpPr/>
            <p:nvPr/>
          </p:nvSpPr>
          <p:spPr>
            <a:xfrm rot="5400000">
              <a:off x="1989118" y="4913947"/>
              <a:ext cx="957020" cy="588724"/>
            </a:xfrm>
            <a:prstGeom prst="uturnArrow">
              <a:avLst>
                <a:gd name="adj1" fmla="val 4545"/>
                <a:gd name="adj2" fmla="val 25000"/>
                <a:gd name="adj3" fmla="val 25001"/>
                <a:gd name="adj4" fmla="val 43750"/>
                <a:gd name="adj5"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2" name="TextBox 11"/>
            <p:cNvSpPr txBox="1"/>
            <p:nvPr/>
          </p:nvSpPr>
          <p:spPr>
            <a:xfrm>
              <a:off x="2803222" y="4729798"/>
              <a:ext cx="1376819"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T3 &gt; y3</a:t>
              </a:r>
              <a:endParaRPr lang="en-US" dirty="0">
                <a:latin typeface="Times New Roman" charset="0"/>
                <a:ea typeface="Times New Roman" charset="0"/>
                <a:cs typeface="Times New Roman" charset="0"/>
              </a:endParaRPr>
            </a:p>
          </p:txBody>
        </p:sp>
      </p:grpSp>
      <p:sp>
        <p:nvSpPr>
          <p:cNvPr id="13" name="TextBox 12"/>
          <p:cNvSpPr txBox="1"/>
          <p:nvPr/>
        </p:nvSpPr>
        <p:spPr>
          <a:xfrm>
            <a:off x="843746" y="4293909"/>
            <a:ext cx="1376819" cy="646331"/>
          </a:xfrm>
          <a:prstGeom prst="rect">
            <a:avLst/>
          </a:prstGeom>
          <a:noFill/>
        </p:spPr>
        <p:txBody>
          <a:bodyPr wrap="square" rtlCol="0">
            <a:spAutoFit/>
          </a:bodyPr>
          <a:lstStyle/>
          <a:p>
            <a:r>
              <a:rPr lang="en-US" dirty="0" smtClean="0">
                <a:latin typeface="Times New Roman" charset="0"/>
                <a:ea typeface="Times New Roman" charset="0"/>
                <a:cs typeface="Times New Roman" charset="0"/>
              </a:rPr>
              <a:t>Claim v is the “</a:t>
            </a:r>
            <a:r>
              <a:rPr lang="en-US" dirty="0" smtClean="0">
                <a:solidFill>
                  <a:srgbClr val="FF0000"/>
                </a:solidFill>
                <a:latin typeface="Times New Roman" charset="0"/>
                <a:ea typeface="Times New Roman" charset="0"/>
                <a:cs typeface="Times New Roman" charset="0"/>
              </a:rPr>
              <a:t>best</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grpSp>
        <p:nvGrpSpPr>
          <p:cNvPr id="21" name="Group 20"/>
          <p:cNvGrpSpPr/>
          <p:nvPr/>
        </p:nvGrpSpPr>
        <p:grpSpPr>
          <a:xfrm>
            <a:off x="4396845" y="1122994"/>
            <a:ext cx="5397674" cy="4351338"/>
            <a:chOff x="5142193" y="2014516"/>
            <a:chExt cx="5397674" cy="4351338"/>
          </a:xfrm>
        </p:grpSpPr>
        <mc:AlternateContent xmlns:mc="http://schemas.openxmlformats.org/markup-compatibility/2006" xmlns:a14="http://schemas.microsoft.com/office/drawing/2010/main">
          <mc:Choice Requires="a14">
            <p:sp>
              <p:nvSpPr>
                <p:cNvPr id="4" name="Content Placeholder 2"/>
                <p:cNvSpPr txBox="1">
                  <a:spLocks/>
                </p:cNvSpPr>
                <p:nvPr/>
              </p:nvSpPr>
              <p:spPr>
                <a:xfrm>
                  <a:off x="5142193" y="2014516"/>
                  <a:ext cx="53976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latin typeface="Times New Roman" charset="0"/>
                      <a:ea typeface="Times New Roman" charset="0"/>
                      <a:cs typeface="Times New Roman" charset="0"/>
                    </a:rPr>
                    <a:t>Stage 1 (k choose m)</a:t>
                  </a:r>
                </a:p>
                <a:p>
                  <a:pPr marL="0" indent="0">
                    <a:buNone/>
                  </a:pPr>
                  <a14:m>
                    <m:oMath xmlns:m="http://schemas.openxmlformats.org/officeDocument/2006/math">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1</m:t>
                          </m:r>
                        </m:sub>
                      </m:sSub>
                    </m:oMath>
                  </a14:m>
                  <a:r>
                    <a:rPr lang="en-US" dirty="0">
                      <a:solidFill>
                        <a:schemeClr val="accent5"/>
                      </a:solidFill>
                      <a:effectLst/>
                      <a:latin typeface="Times New Roman" charset="0"/>
                      <a:ea typeface="Times New Roman" charset="0"/>
                      <a:cs typeface="Times New Roman" charset="0"/>
                    </a:rPr>
                    <a:t> </a:t>
                  </a:r>
                  <a:r>
                    <a:rPr lang="en-US" dirty="0" smtClean="0">
                      <a:solidFill>
                        <a:schemeClr val="accent5"/>
                      </a:solidFill>
                      <a:latin typeface="Times New Roman" charset="0"/>
                      <a:ea typeface="Times New Roman" charset="0"/>
                      <a:cs typeface="Times New Roman" charset="0"/>
                    </a:rPr>
                    <a:t>     </a:t>
                  </a:r>
                  <a14:m>
                    <m:oMath xmlns:m="http://schemas.openxmlformats.org/officeDocument/2006/math">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1</m:t>
                          </m:r>
                        </m:sub>
                      </m:sSub>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1</m:t>
                          </m:r>
                        </m:sub>
                      </m:sSub>
                      <m:r>
                        <a:rPr lang="en-US" i="1" smtClean="0">
                          <a:solidFill>
                            <a:schemeClr val="accent5"/>
                          </a:solidFill>
                          <a:latin typeface="Cambria Math" charset="0"/>
                          <a:ea typeface="Times New Roman" charset="0"/>
                          <a:cs typeface="Times New Roman" charset="0"/>
                        </a:rPr>
                        <m:t>…</m:t>
                      </m:r>
                      <m:r>
                        <a:rPr lang="en-US" b="0" i="1" smtClean="0">
                          <a:solidFill>
                            <a:schemeClr val="accent5"/>
                          </a:solidFill>
                          <a:latin typeface="Cambria Math" charset="0"/>
                          <a:ea typeface="Times New Roman" charset="0"/>
                          <a:cs typeface="Times New Roman" charset="0"/>
                        </a:rPr>
                        <m:t>….</m:t>
                      </m:r>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1</m:t>
                          </m:r>
                        </m:sub>
                      </m:sSub>
                    </m:oMath>
                  </a14:m>
                  <a:r>
                    <a:rPr lang="en-US" dirty="0" smtClean="0">
                      <a:latin typeface="Times New Roman" charset="0"/>
                      <a:ea typeface="Times New Roman" charset="0"/>
                      <a:cs typeface="Times New Roman" charset="0"/>
                      <a:sym typeface="Wingdings"/>
                    </a:rPr>
                    <a:t> </a:t>
                  </a:r>
                  <a:r>
                    <a:rPr lang="en-US" b="1" dirty="0" smtClean="0">
                      <a:solidFill>
                        <a:schemeClr val="accent5"/>
                      </a:solidFill>
                      <a:latin typeface="Times New Roman" charset="0"/>
                      <a:ea typeface="Times New Roman" charset="0"/>
                      <a:cs typeface="Times New Roman" charset="0"/>
                      <a:sym typeface="Wingdings"/>
                    </a:rPr>
                    <a:t>{</a:t>
                  </a:r>
                  <a14:m>
                    <m:oMath xmlns:m="http://schemas.openxmlformats.org/officeDocument/2006/math">
                      <m:sSub>
                        <m:sSubPr>
                          <m:ctrlPr>
                            <a:rPr lang="en-US" i="1" smtClean="0">
                              <a:latin typeface="Cambria Math" charset="0"/>
                              <a:ea typeface="Times New Roman" charset="0"/>
                              <a:cs typeface="Times New Roman" charset="0"/>
                            </a:rPr>
                          </m:ctrlPr>
                        </m:sSubPr>
                        <m:e>
                          <m:r>
                            <a:rPr lang="en-US" i="1">
                              <a:latin typeface="Cambria Math" charset="0"/>
                              <a:ea typeface="Times New Roman" charset="0"/>
                              <a:cs typeface="Times New Roman" charset="0"/>
                            </a:rPr>
                            <m:t>𝑛</m:t>
                          </m:r>
                        </m:e>
                        <m:sub>
                          <m:r>
                            <a:rPr lang="en-US" b="0" i="1" smtClean="0">
                              <a:latin typeface="Cambria Math" charset="0"/>
                              <a:ea typeface="Times New Roman" charset="0"/>
                              <a:cs typeface="Times New Roman" charset="0"/>
                            </a:rPr>
                            <m:t>1</m:t>
                          </m:r>
                        </m:sub>
                      </m:sSub>
                      <m:sSub>
                        <m:sSubPr>
                          <m:ctrlPr>
                            <a:rPr lang="en-US" i="1" smtClean="0">
                              <a:latin typeface="Cambria Math" charset="0"/>
                              <a:ea typeface="Times New Roman" charset="0"/>
                              <a:cs typeface="Times New Roman" charset="0"/>
                            </a:rPr>
                          </m:ctrlPr>
                        </m:sSubPr>
                        <m:e>
                          <m:r>
                            <a:rPr lang="en-US" i="1">
                              <a:latin typeface="Cambria Math" charset="0"/>
                              <a:ea typeface="Times New Roman" charset="0"/>
                              <a:cs typeface="Times New Roman" charset="0"/>
                            </a:rPr>
                            <m:t>𝑛</m:t>
                          </m:r>
                        </m:e>
                        <m:sub>
                          <m:r>
                            <a:rPr lang="en-US" b="0" i="1" smtClean="0">
                              <a:latin typeface="Cambria Math" charset="0"/>
                              <a:ea typeface="Times New Roman" charset="0"/>
                              <a:cs typeface="Times New Roman" charset="0"/>
                            </a:rPr>
                            <m:t>1</m:t>
                          </m:r>
                        </m:sub>
                      </m:sSub>
                      <m:sSub>
                        <m:sSubPr>
                          <m:ctrlPr>
                            <a:rPr lang="en-US" i="1" smtClean="0">
                              <a:latin typeface="Cambria Math" charset="0"/>
                              <a:ea typeface="Times New Roman" charset="0"/>
                              <a:cs typeface="Times New Roman" charset="0"/>
                            </a:rPr>
                          </m:ctrlPr>
                        </m:sSubPr>
                        <m:e>
                          <m:r>
                            <a:rPr lang="en-US" i="1">
                              <a:latin typeface="Cambria Math" charset="0"/>
                              <a:ea typeface="Times New Roman" charset="0"/>
                              <a:cs typeface="Times New Roman" charset="0"/>
                            </a:rPr>
                            <m:t>𝑛</m:t>
                          </m:r>
                        </m:e>
                        <m:sub>
                          <m:r>
                            <a:rPr lang="en-US" b="0" i="1" smtClean="0">
                              <a:latin typeface="Cambria Math" charset="0"/>
                              <a:ea typeface="Times New Roman" charset="0"/>
                              <a:cs typeface="Times New Roman" charset="0"/>
                            </a:rPr>
                            <m:t>1</m:t>
                          </m:r>
                        </m:sub>
                      </m:sSub>
                      <m:sSub>
                        <m:sSubPr>
                          <m:ctrlPr>
                            <a:rPr lang="en-US" i="1" smtClean="0">
                              <a:latin typeface="Cambria Math" charset="0"/>
                              <a:ea typeface="Times New Roman" charset="0"/>
                              <a:cs typeface="Times New Roman" charset="0"/>
                            </a:rPr>
                          </m:ctrlPr>
                        </m:sSubPr>
                        <m:e>
                          <m:r>
                            <a:rPr lang="en-US" i="1">
                              <a:latin typeface="Cambria Math" charset="0"/>
                              <a:ea typeface="Times New Roman" charset="0"/>
                              <a:cs typeface="Times New Roman" charset="0"/>
                            </a:rPr>
                            <m:t>𝑛</m:t>
                          </m:r>
                        </m:e>
                        <m:sub>
                          <m:r>
                            <a:rPr lang="en-US" b="0" i="1" smtClean="0">
                              <a:latin typeface="Cambria Math" charset="0"/>
                              <a:ea typeface="Times New Roman" charset="0"/>
                              <a:cs typeface="Times New Roman" charset="0"/>
                            </a:rPr>
                            <m:t>1</m:t>
                          </m:r>
                        </m:sub>
                      </m:sSub>
                      <m:r>
                        <a:rPr lang="en-US" b="1" i="1" smtClean="0">
                          <a:solidFill>
                            <a:schemeClr val="accent5"/>
                          </a:solidFill>
                          <a:latin typeface="Cambria Math" charset="0"/>
                          <a:ea typeface="Times New Roman" charset="0"/>
                          <a:cs typeface="Times New Roman" charset="0"/>
                        </a:rPr>
                        <m:t>}</m:t>
                      </m:r>
                    </m:oMath>
                  </a14:m>
                  <a:endParaRPr lang="en-US" b="1" dirty="0" smtClean="0">
                    <a:latin typeface="Times New Roman" charset="0"/>
                    <a:ea typeface="Times New Roman" charset="0"/>
                    <a:cs typeface="Times New Roman" charset="0"/>
                  </a:endParaRPr>
                </a:p>
                <a:p>
                  <a:pPr marL="0" indent="0">
                    <a:buNone/>
                  </a:pPr>
                  <a:r>
                    <a:rPr lang="en-US" dirty="0" smtClean="0">
                      <a:latin typeface="Times New Roman" charset="0"/>
                      <a:ea typeface="Times New Roman" charset="0"/>
                      <a:cs typeface="Times New Roman" charset="0"/>
                    </a:rPr>
                    <a:t>Stage 2 (m choose 1)</a:t>
                  </a:r>
                </a:p>
                <a:p>
                  <a:pPr marL="0" indent="0">
                    <a:buNone/>
                  </a:pPr>
                  <a14:m>
                    <m:oMath xmlns:m="http://schemas.openxmlformats.org/officeDocument/2006/math">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2</m:t>
                          </m:r>
                        </m:sub>
                      </m:sSub>
                    </m:oMath>
                  </a14:m>
                  <a:r>
                    <a:rPr lang="en-US" dirty="0" smtClean="0">
                      <a:solidFill>
                        <a:schemeClr val="accent5"/>
                      </a:solidFill>
                      <a:latin typeface="Times New Roman" charset="0"/>
                      <a:ea typeface="Times New Roman" charset="0"/>
                      <a:cs typeface="Times New Roman" charset="0"/>
                    </a:rPr>
                    <a:t>     </a:t>
                  </a:r>
                  <a14:m>
                    <m:oMath xmlns:m="http://schemas.openxmlformats.org/officeDocument/2006/math">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2</m:t>
                          </m:r>
                        </m:sub>
                      </m:sSub>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2</m:t>
                          </m:r>
                        </m:sub>
                      </m:sSub>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2</m:t>
                          </m:r>
                        </m:sub>
                      </m:sSub>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2</m:t>
                          </m:r>
                        </m:sub>
                      </m:sSub>
                    </m:oMath>
                  </a14:m>
                  <a:endParaRPr lang="en-US" dirty="0" smtClean="0">
                    <a:latin typeface="Times New Roman" charset="0"/>
                    <a:ea typeface="Times New Roman" charset="0"/>
                    <a:cs typeface="Times New Roman" charset="0"/>
                  </a:endParaRPr>
                </a:p>
                <a:p>
                  <a:pPr marL="0" indent="0">
                    <a:buNone/>
                  </a:pPr>
                  <a:r>
                    <a:rPr lang="en-US" dirty="0" smtClean="0">
                      <a:latin typeface="Times New Roman" charset="0"/>
                      <a:ea typeface="Times New Roman" charset="0"/>
                      <a:cs typeface="Times New Roman" charset="0"/>
                    </a:rPr>
                    <a:t>Stage 3</a:t>
                  </a:r>
                </a:p>
                <a:p>
                  <a:pPr marL="0" indent="0">
                    <a:buNone/>
                  </a:pPr>
                  <a14:m>
                    <m:oMath xmlns:m="http://schemas.openxmlformats.org/officeDocument/2006/math">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3</m:t>
                          </m:r>
                        </m:sub>
                      </m:sSub>
                    </m:oMath>
                  </a14:m>
                  <a:r>
                    <a:rPr lang="en-US" dirty="0" smtClean="0">
                      <a:solidFill>
                        <a:schemeClr val="accent5"/>
                      </a:solidFill>
                      <a:latin typeface="Times New Roman" charset="0"/>
                      <a:ea typeface="Times New Roman" charset="0"/>
                      <a:cs typeface="Times New Roman" charset="0"/>
                    </a:rPr>
                    <a:t>     </a:t>
                  </a:r>
                  <a14:m>
                    <m:oMath xmlns:m="http://schemas.openxmlformats.org/officeDocument/2006/math">
                      <m:sSub>
                        <m:sSubPr>
                          <m:ctrlPr>
                            <a:rPr lang="en-US" i="1" smtClean="0">
                              <a:solidFill>
                                <a:schemeClr val="accent5"/>
                              </a:solidFill>
                              <a:latin typeface="Cambria Math" charset="0"/>
                              <a:ea typeface="Times New Roman" charset="0"/>
                              <a:cs typeface="Times New Roman" charset="0"/>
                            </a:rPr>
                          </m:ctrlPr>
                        </m:sSubPr>
                        <m:e>
                          <m:r>
                            <a:rPr lang="en-US" i="1">
                              <a:solidFill>
                                <a:schemeClr val="accent5"/>
                              </a:solidFill>
                              <a:latin typeface="Cambria Math" charset="0"/>
                              <a:ea typeface="Times New Roman" charset="0"/>
                              <a:cs typeface="Times New Roman" charset="0"/>
                            </a:rPr>
                            <m:t>𝑛</m:t>
                          </m:r>
                        </m:e>
                        <m:sub>
                          <m:r>
                            <a:rPr lang="en-US" b="0" i="1" smtClean="0">
                              <a:solidFill>
                                <a:schemeClr val="accent5"/>
                              </a:solidFill>
                              <a:latin typeface="Cambria Math" charset="0"/>
                              <a:ea typeface="Times New Roman" charset="0"/>
                              <a:cs typeface="Times New Roman" charset="0"/>
                            </a:rPr>
                            <m:t>3</m:t>
                          </m:r>
                        </m:sub>
                      </m:sSub>
                    </m:oMath>
                  </a14:m>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142193" y="2014516"/>
                  <a:ext cx="5397674" cy="4351338"/>
                </a:xfrm>
                <a:prstGeom prst="rect">
                  <a:avLst/>
                </a:prstGeom>
                <a:blipFill rotWithShape="0">
                  <a:blip r:embed="rId3"/>
                  <a:stretch>
                    <a:fillRect l="-2257" t="-2381"/>
                  </a:stretch>
                </a:blipFill>
              </p:spPr>
              <p:txBody>
                <a:bodyPr/>
                <a:lstStyle/>
                <a:p>
                  <a:r>
                    <a:rPr lang="en-US">
                      <a:noFill/>
                    </a:rPr>
                    <a:t> </a:t>
                  </a:r>
                </a:p>
              </p:txBody>
            </p:sp>
          </mc:Fallback>
        </mc:AlternateContent>
        <p:sp>
          <p:nvSpPr>
            <p:cNvPr id="16" name="U-Turn Arrow 15"/>
            <p:cNvSpPr/>
            <p:nvPr/>
          </p:nvSpPr>
          <p:spPr>
            <a:xfrm rot="5400000">
              <a:off x="7565458" y="3762812"/>
              <a:ext cx="551145" cy="588724"/>
            </a:xfrm>
            <a:prstGeom prst="uturnArrow">
              <a:avLst>
                <a:gd name="adj1" fmla="val 4545"/>
                <a:gd name="adj2" fmla="val 25000"/>
                <a:gd name="adj3" fmla="val 25001"/>
                <a:gd name="adj4" fmla="val 43750"/>
                <a:gd name="adj5"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7" name="TextBox 16"/>
            <p:cNvSpPr txBox="1"/>
            <p:nvPr/>
          </p:nvSpPr>
          <p:spPr>
            <a:xfrm>
              <a:off x="8135393" y="3781601"/>
              <a:ext cx="1376819"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T2 &gt; y2</a:t>
              </a:r>
              <a:endParaRPr lang="en-US" dirty="0">
                <a:latin typeface="Times New Roman" charset="0"/>
                <a:ea typeface="Times New Roman" charset="0"/>
                <a:cs typeface="Times New Roman" charset="0"/>
              </a:endParaRPr>
            </a:p>
          </p:txBody>
        </p:sp>
        <p:sp>
          <p:nvSpPr>
            <p:cNvPr id="18" name="U-Turn Arrow 17"/>
            <p:cNvSpPr/>
            <p:nvPr/>
          </p:nvSpPr>
          <p:spPr>
            <a:xfrm rot="5400000">
              <a:off x="7362521" y="4868846"/>
              <a:ext cx="957020" cy="588724"/>
            </a:xfrm>
            <a:prstGeom prst="uturnArrow">
              <a:avLst>
                <a:gd name="adj1" fmla="val 4545"/>
                <a:gd name="adj2" fmla="val 25000"/>
                <a:gd name="adj3" fmla="val 25001"/>
                <a:gd name="adj4" fmla="val 43750"/>
                <a:gd name="adj5"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19" name="TextBox 18"/>
            <p:cNvSpPr txBox="1"/>
            <p:nvPr/>
          </p:nvSpPr>
          <p:spPr>
            <a:xfrm>
              <a:off x="8176625" y="4684697"/>
              <a:ext cx="1376819"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T3 &gt; y3</a:t>
              </a:r>
              <a:endParaRPr lang="en-US" dirty="0">
                <a:latin typeface="Times New Roman" charset="0"/>
                <a:ea typeface="Times New Roman" charset="0"/>
                <a:cs typeface="Times New Roman" charset="0"/>
              </a:endParaRPr>
            </a:p>
          </p:txBody>
        </p:sp>
        <p:sp>
          <p:nvSpPr>
            <p:cNvPr id="20" name="TextBox 19"/>
            <p:cNvSpPr txBox="1"/>
            <p:nvPr/>
          </p:nvSpPr>
          <p:spPr>
            <a:xfrm>
              <a:off x="6464211" y="5257155"/>
              <a:ext cx="1376819" cy="646331"/>
            </a:xfrm>
            <a:prstGeom prst="rect">
              <a:avLst/>
            </a:prstGeom>
            <a:noFill/>
          </p:spPr>
          <p:txBody>
            <a:bodyPr wrap="square" rtlCol="0">
              <a:spAutoFit/>
            </a:bodyPr>
            <a:lstStyle/>
            <a:p>
              <a:r>
                <a:rPr lang="en-US" dirty="0" smtClean="0">
                  <a:latin typeface="Times New Roman" charset="0"/>
                  <a:ea typeface="Times New Roman" charset="0"/>
                  <a:cs typeface="Times New Roman" charset="0"/>
                </a:rPr>
                <a:t>Claim v is the “</a:t>
              </a:r>
              <a:r>
                <a:rPr lang="en-US" dirty="0" smtClean="0">
                  <a:solidFill>
                    <a:srgbClr val="FF0000"/>
                  </a:solidFill>
                  <a:latin typeface="Times New Roman" charset="0"/>
                  <a:ea typeface="Times New Roman" charset="0"/>
                  <a:cs typeface="Times New Roman" charset="0"/>
                </a:rPr>
                <a:t>best</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grpSp>
      <mc:AlternateContent xmlns:mc="http://schemas.openxmlformats.org/markup-compatibility/2006" xmlns:a14="http://schemas.microsoft.com/office/drawing/2010/main">
        <mc:Choice Requires="a14">
          <p:sp>
            <p:nvSpPr>
              <p:cNvPr id="7" name="TextBox 6"/>
              <p:cNvSpPr txBox="1"/>
              <p:nvPr/>
            </p:nvSpPr>
            <p:spPr>
              <a:xfrm>
                <a:off x="8900208" y="943359"/>
                <a:ext cx="3304214" cy="452431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400" dirty="0" smtClean="0"/>
              </a:p>
              <a:p>
                <a:endParaRPr lang="en-US" sz="2400" dirty="0"/>
              </a:p>
              <a:p>
                <a:pPr lvl="2"/>
                <a14:m>
                  <m:oMathPara xmlns:m="http://schemas.openxmlformats.org/officeDocument/2006/math">
                    <m:oMathParaPr>
                      <m:jc m:val="centerGroup"/>
                    </m:oMathParaPr>
                    <m:oMath xmlns:m="http://schemas.openxmlformats.org/officeDocument/2006/math">
                      <m:d>
                        <m:dPr>
                          <m:ctrlPr>
                            <a:rPr lang="en-US" sz="2400" i="1" smtClean="0">
                              <a:solidFill>
                                <a:schemeClr val="accent5"/>
                              </a:solidFill>
                              <a:latin typeface="Cambria Math" charset="0"/>
                              <a:ea typeface="Times New Roman" charset="0"/>
                              <a:cs typeface="Times New Roman" charset="0"/>
                            </a:rPr>
                          </m:ctrlPr>
                        </m:dPr>
                        <m:e>
                          <m:r>
                            <m:rPr>
                              <m:sty m:val="p"/>
                            </m:rPr>
                            <a:rPr lang="en-US" sz="2400">
                              <a:solidFill>
                                <a:schemeClr val="accent5"/>
                              </a:solidFill>
                              <a:latin typeface="Cambria Math" charset="0"/>
                              <a:ea typeface="Times New Roman" charset="0"/>
                              <a:cs typeface="Times New Roman" charset="0"/>
                            </a:rPr>
                            <m:t>k</m:t>
                          </m:r>
                          <m:r>
                            <a:rPr lang="en-US" sz="2400">
                              <a:solidFill>
                                <a:schemeClr val="accent5"/>
                              </a:solidFill>
                              <a:latin typeface="Cambria Math" charset="0"/>
                              <a:ea typeface="Times New Roman" charset="0"/>
                              <a:cs typeface="Times New Roman" charset="0"/>
                            </a:rPr>
                            <m:t>+1</m:t>
                          </m:r>
                        </m:e>
                      </m:d>
                      <m:sSub>
                        <m:sSubPr>
                          <m:ctrlPr>
                            <a:rPr lang="en-US" sz="2400" i="1">
                              <a:solidFill>
                                <a:schemeClr val="accent5"/>
                              </a:solidFill>
                              <a:latin typeface="Cambria Math" charset="0"/>
                              <a:ea typeface="Times New Roman" charset="0"/>
                              <a:cs typeface="Times New Roman" charset="0"/>
                            </a:rPr>
                          </m:ctrlPr>
                        </m:sSubPr>
                        <m:e>
                          <m:r>
                            <a:rPr lang="en-US" sz="2400" i="1">
                              <a:solidFill>
                                <a:schemeClr val="accent5"/>
                              </a:solidFill>
                              <a:latin typeface="Cambria Math" charset="0"/>
                              <a:ea typeface="Times New Roman" charset="0"/>
                              <a:cs typeface="Times New Roman" charset="0"/>
                            </a:rPr>
                            <m:t>𝑛</m:t>
                          </m:r>
                        </m:e>
                        <m:sub>
                          <m:r>
                            <a:rPr lang="en-US" sz="2400" i="1">
                              <a:solidFill>
                                <a:schemeClr val="accent5"/>
                              </a:solidFill>
                              <a:latin typeface="Cambria Math" charset="0"/>
                              <a:ea typeface="Times New Roman" charset="0"/>
                              <a:cs typeface="Times New Roman" charset="0"/>
                            </a:rPr>
                            <m:t>1</m:t>
                          </m:r>
                        </m:sub>
                      </m:sSub>
                    </m:oMath>
                  </m:oMathPara>
                </a14:m>
                <a:endParaRPr lang="en-US" sz="2400" dirty="0" smtClean="0">
                  <a:ea typeface="Times New Roman" charset="0"/>
                  <a:cs typeface="Times New Roman" charset="0"/>
                </a:endParaRPr>
              </a:p>
              <a:p>
                <a:pPr lvl="2"/>
                <a:endParaRPr lang="en-US" sz="2400" dirty="0" smtClean="0"/>
              </a:p>
              <a:p>
                <a:pPr lvl="2"/>
                <a:endParaRPr lang="en-US" sz="2400" i="1" dirty="0" smtClean="0">
                  <a:latin typeface="Cambria Math" charset="0"/>
                  <a:ea typeface="Times New Roman" charset="0"/>
                  <a:cs typeface="Times New Roman" charset="0"/>
                </a:endParaRPr>
              </a:p>
              <a:p>
                <a:pPr lvl="2"/>
                <a14:m>
                  <m:oMathPara xmlns:m="http://schemas.openxmlformats.org/officeDocument/2006/math">
                    <m:oMathParaPr>
                      <m:jc m:val="centerGroup"/>
                    </m:oMathParaPr>
                    <m:oMath xmlns:m="http://schemas.openxmlformats.org/officeDocument/2006/math">
                      <m:d>
                        <m:dPr>
                          <m:ctrlPr>
                            <a:rPr lang="en-US" sz="2400" i="1" smtClean="0">
                              <a:solidFill>
                                <a:schemeClr val="accent5"/>
                              </a:solidFill>
                              <a:latin typeface="Cambria Math" charset="0"/>
                              <a:ea typeface="Times New Roman" charset="0"/>
                              <a:cs typeface="Times New Roman" charset="0"/>
                            </a:rPr>
                          </m:ctrlPr>
                        </m:dPr>
                        <m:e>
                          <m:r>
                            <a:rPr lang="en-US" sz="2400" i="1" smtClean="0">
                              <a:solidFill>
                                <a:srgbClr val="FF0000"/>
                              </a:solidFill>
                              <a:latin typeface="Cambria Math" charset="0"/>
                              <a:ea typeface="Times New Roman" charset="0"/>
                              <a:cs typeface="Times New Roman" charset="0"/>
                            </a:rPr>
                            <m:t>𝐸𝑀</m:t>
                          </m:r>
                          <m:r>
                            <a:rPr lang="en-US" sz="2400" i="1">
                              <a:solidFill>
                                <a:schemeClr val="accent5"/>
                              </a:solidFill>
                              <a:latin typeface="Cambria Math" charset="0"/>
                              <a:ea typeface="Times New Roman" charset="0"/>
                              <a:cs typeface="Times New Roman" charset="0"/>
                            </a:rPr>
                            <m:t>+1</m:t>
                          </m:r>
                        </m:e>
                      </m:d>
                      <m:sSub>
                        <m:sSubPr>
                          <m:ctrlPr>
                            <a:rPr lang="en-US" sz="2400" i="1">
                              <a:solidFill>
                                <a:schemeClr val="accent5"/>
                              </a:solidFill>
                              <a:latin typeface="Cambria Math" charset="0"/>
                              <a:ea typeface="Times New Roman" charset="0"/>
                              <a:cs typeface="Times New Roman" charset="0"/>
                            </a:rPr>
                          </m:ctrlPr>
                        </m:sSubPr>
                        <m:e>
                          <m:r>
                            <a:rPr lang="en-US" sz="2400" i="1">
                              <a:solidFill>
                                <a:schemeClr val="accent5"/>
                              </a:solidFill>
                              <a:latin typeface="Cambria Math" charset="0"/>
                              <a:ea typeface="Times New Roman" charset="0"/>
                              <a:cs typeface="Times New Roman" charset="0"/>
                            </a:rPr>
                            <m:t>𝑛</m:t>
                          </m:r>
                        </m:e>
                        <m:sub>
                          <m:r>
                            <a:rPr lang="en-US" sz="2400" i="1">
                              <a:solidFill>
                                <a:schemeClr val="accent5"/>
                              </a:solidFill>
                              <a:latin typeface="Cambria Math" charset="0"/>
                              <a:ea typeface="Times New Roman" charset="0"/>
                              <a:cs typeface="Times New Roman" charset="0"/>
                            </a:rPr>
                            <m:t>2</m:t>
                          </m:r>
                        </m:sub>
                      </m:sSub>
                    </m:oMath>
                  </m:oMathPara>
                </a14:m>
                <a:endParaRPr lang="en-US" sz="2400" dirty="0"/>
              </a:p>
              <a:p>
                <a:pPr lvl="2"/>
                <a:endParaRPr lang="en-US" sz="2400" i="1" dirty="0">
                  <a:latin typeface="Cambria Math" charset="0"/>
                  <a:ea typeface="Times New Roman" charset="0"/>
                  <a:cs typeface="Times New Roman" charset="0"/>
                </a:endParaRPr>
              </a:p>
              <a:p>
                <a:pPr lvl="2"/>
                <a:endParaRPr lang="en-US" sz="2400" i="1" dirty="0">
                  <a:latin typeface="Cambria Math" charset="0"/>
                  <a:ea typeface="Times New Roman" charset="0"/>
                  <a:cs typeface="Times New Roman" charset="0"/>
                </a:endParaRPr>
              </a:p>
              <a:p>
                <a:pPr lvl="2"/>
                <a:r>
                  <a:rPr lang="en-US" sz="2400" dirty="0" smtClean="0">
                    <a:solidFill>
                      <a:schemeClr val="accent5"/>
                    </a:solidFill>
                    <a:ea typeface="Times New Roman" charset="0"/>
                    <a:cs typeface="Times New Roman" charset="0"/>
                  </a:rPr>
                  <a:t>2</a:t>
                </a:r>
                <a14:m>
                  <m:oMath xmlns:m="http://schemas.openxmlformats.org/officeDocument/2006/math">
                    <m:sSub>
                      <m:sSubPr>
                        <m:ctrlPr>
                          <a:rPr lang="en-US" sz="2400" i="1">
                            <a:solidFill>
                              <a:schemeClr val="accent5"/>
                            </a:solidFill>
                            <a:latin typeface="Cambria Math" charset="0"/>
                            <a:ea typeface="Times New Roman" charset="0"/>
                            <a:cs typeface="Times New Roman" charset="0"/>
                          </a:rPr>
                        </m:ctrlPr>
                      </m:sSubPr>
                      <m:e>
                        <m:r>
                          <a:rPr lang="en-US" sz="2400" i="1">
                            <a:solidFill>
                              <a:schemeClr val="accent5"/>
                            </a:solidFill>
                            <a:latin typeface="Cambria Math" charset="0"/>
                            <a:ea typeface="Times New Roman" charset="0"/>
                            <a:cs typeface="Times New Roman" charset="0"/>
                          </a:rPr>
                          <m:t>𝑛</m:t>
                        </m:r>
                      </m:e>
                      <m:sub>
                        <m:r>
                          <a:rPr lang="en-US" sz="2400" i="1">
                            <a:solidFill>
                              <a:schemeClr val="accent5"/>
                            </a:solidFill>
                            <a:latin typeface="Cambria Math" charset="0"/>
                            <a:ea typeface="Times New Roman" charset="0"/>
                            <a:cs typeface="Times New Roman" charset="0"/>
                          </a:rPr>
                          <m:t>3</m:t>
                        </m:r>
                      </m:sub>
                    </m:sSub>
                    <m:r>
                      <a:rPr lang="en-US" sz="2400" b="0" i="1" smtClean="0">
                        <a:solidFill>
                          <a:srgbClr val="FF0000"/>
                        </a:solidFill>
                        <a:latin typeface="Cambria Math" charset="0"/>
                        <a:ea typeface="Times New Roman" charset="0"/>
                        <a:cs typeface="Times New Roman" charset="0"/>
                      </a:rPr>
                      <m:t>𝑃</m:t>
                    </m:r>
                    <m:d>
                      <m:dPr>
                        <m:ctrlPr>
                          <a:rPr lang="en-US" sz="2400" i="1">
                            <a:solidFill>
                              <a:srgbClr val="FF0000"/>
                            </a:solidFill>
                            <a:latin typeface="Cambria Math" charset="0"/>
                            <a:ea typeface="Times New Roman" charset="0"/>
                            <a:cs typeface="Times New Roman" charset="0"/>
                          </a:rPr>
                        </m:ctrlPr>
                      </m:dPr>
                      <m:e>
                        <m:sSub>
                          <m:sSubPr>
                            <m:ctrlPr>
                              <a:rPr lang="en-US" sz="2400" i="1">
                                <a:solidFill>
                                  <a:srgbClr val="FF0000"/>
                                </a:solidFill>
                                <a:latin typeface="Cambria Math" charset="0"/>
                                <a:ea typeface="Times New Roman" charset="0"/>
                                <a:cs typeface="Times New Roman" charset="0"/>
                              </a:rPr>
                            </m:ctrlPr>
                          </m:sSubPr>
                          <m:e>
                            <m:r>
                              <a:rPr lang="en-US" sz="2400" i="1">
                                <a:solidFill>
                                  <a:srgbClr val="FF0000"/>
                                </a:solidFill>
                                <a:latin typeface="Cambria Math" charset="0"/>
                                <a:ea typeface="Times New Roman" charset="0"/>
                                <a:cs typeface="Times New Roman" charset="0"/>
                              </a:rPr>
                              <m:t>𝑇</m:t>
                            </m:r>
                          </m:e>
                          <m:sub>
                            <m:r>
                              <a:rPr lang="en-US" sz="2400" i="1">
                                <a:solidFill>
                                  <a:srgbClr val="FF0000"/>
                                </a:solidFill>
                                <a:latin typeface="Cambria Math" charset="0"/>
                                <a:ea typeface="Times New Roman" charset="0"/>
                                <a:cs typeface="Times New Roman" charset="0"/>
                              </a:rPr>
                              <m:t>2</m:t>
                            </m:r>
                          </m:sub>
                        </m:sSub>
                        <m:r>
                          <a:rPr lang="en-US" sz="2400" i="1">
                            <a:solidFill>
                              <a:srgbClr val="FF0000"/>
                            </a:solidFill>
                            <a:latin typeface="Cambria Math" charset="0"/>
                            <a:ea typeface="Times New Roman" charset="0"/>
                            <a:cs typeface="Times New Roman" charset="0"/>
                          </a:rPr>
                          <m:t>&gt;</m:t>
                        </m:r>
                        <m:sSub>
                          <m:sSubPr>
                            <m:ctrlPr>
                              <a:rPr lang="en-US" sz="2400" i="1">
                                <a:solidFill>
                                  <a:srgbClr val="FF0000"/>
                                </a:solidFill>
                                <a:latin typeface="Cambria Math" charset="0"/>
                                <a:ea typeface="Times New Roman" charset="0"/>
                                <a:cs typeface="Times New Roman" charset="0"/>
                              </a:rPr>
                            </m:ctrlPr>
                          </m:sSubPr>
                          <m:e>
                            <m:r>
                              <a:rPr lang="en-US" sz="2400" i="1">
                                <a:solidFill>
                                  <a:srgbClr val="FF0000"/>
                                </a:solidFill>
                                <a:latin typeface="Cambria Math" charset="0"/>
                                <a:ea typeface="Times New Roman" charset="0"/>
                                <a:cs typeface="Times New Roman" charset="0"/>
                              </a:rPr>
                              <m:t>𝑦</m:t>
                            </m:r>
                          </m:e>
                          <m:sub>
                            <m:r>
                              <a:rPr lang="en-US" sz="2400" i="1">
                                <a:solidFill>
                                  <a:srgbClr val="FF0000"/>
                                </a:solidFill>
                                <a:latin typeface="Cambria Math" charset="0"/>
                                <a:ea typeface="Times New Roman" charset="0"/>
                                <a:cs typeface="Times New Roman" charset="0"/>
                              </a:rPr>
                              <m:t>2</m:t>
                            </m:r>
                          </m:sub>
                        </m:sSub>
                      </m:e>
                    </m:d>
                  </m:oMath>
                </a14:m>
                <a:endParaRPr lang="en-US" sz="2400" dirty="0"/>
              </a:p>
              <a:p>
                <a:pPr lvl="2"/>
                <a:endParaRPr lang="en-US" sz="2400" dirty="0" smtClean="0"/>
              </a:p>
              <a:p>
                <a:pPr lvl="2"/>
                <a:endParaRPr lang="en-US" sz="2400" dirty="0"/>
              </a:p>
              <a:p>
                <a:pPr lvl="2"/>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900208" y="943359"/>
                <a:ext cx="3304214" cy="4524315"/>
              </a:xfrm>
              <a:prstGeom prst="rect">
                <a:avLst/>
              </a:prstGeom>
              <a:blipFill rotWithShape="0">
                <a:blip r:embed="rId4"/>
                <a:stretch>
                  <a:fillRect/>
                </a:stretch>
              </a:blipFill>
              <a:ln>
                <a:noFill/>
              </a:ln>
            </p:spPr>
            <p:txBody>
              <a:bodyPr/>
              <a:lstStyle/>
              <a:p>
                <a:r>
                  <a:rPr lang="en-US">
                    <a:noFill/>
                  </a:rPr>
                  <a:t> </a:t>
                </a:r>
              </a:p>
            </p:txBody>
          </p:sp>
        </mc:Fallback>
      </mc:AlternateContent>
      <p:cxnSp>
        <p:nvCxnSpPr>
          <p:cNvPr id="8" name="Straight Connector 7"/>
          <p:cNvCxnSpPr/>
          <p:nvPr/>
        </p:nvCxnSpPr>
        <p:spPr>
          <a:xfrm>
            <a:off x="4069452" y="1215025"/>
            <a:ext cx="89189" cy="3725215"/>
          </a:xfrm>
          <a:prstGeom prst="line">
            <a:avLst/>
          </a:prstGeom>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650519" y="392653"/>
            <a:ext cx="9144000" cy="5650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mes New Roman" charset="0"/>
                <a:ea typeface="Times New Roman" charset="0"/>
                <a:cs typeface="Times New Roman" charset="0"/>
              </a:rPr>
              <a:t>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br>
              <a:rPr lang="en-US" sz="3200" dirty="0" smtClean="0">
                <a:latin typeface="Times New Roman" charset="0"/>
                <a:ea typeface="Times New Roman" charset="0"/>
                <a:cs typeface="Times New Roman" charset="0"/>
              </a:rPr>
            </a:br>
            <a:endParaRPr lang="en-US" sz="32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6" name="Rectangle 25"/>
              <p:cNvSpPr/>
              <p:nvPr/>
            </p:nvSpPr>
            <p:spPr>
              <a:xfrm>
                <a:off x="1659452" y="157104"/>
                <a:ext cx="9336916" cy="539571"/>
              </a:xfrm>
              <a:prstGeom prst="rect">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0">
                          <a:latin typeface="Cambria Math" charset="0"/>
                        </a:rPr>
                        <m:t>(</m:t>
                      </m:r>
                      <m:r>
                        <a:rPr lang="en-US" sz="2400" i="1">
                          <a:latin typeface="Cambria Math" charset="0"/>
                        </a:rPr>
                        <m:t>𝑘</m:t>
                      </m:r>
                      <m:sSub>
                        <m:sSubPr>
                          <m:ctrlPr>
                            <a:rPr lang="en-US" sz="2400" i="1">
                              <a:latin typeface="Cambria Math" charset="0"/>
                            </a:rPr>
                          </m:ctrlPr>
                        </m:sSubPr>
                        <m:e>
                          <m:r>
                            <a:rPr lang="en-US" sz="2400" i="0">
                              <a:latin typeface="Cambria Math" charset="0"/>
                            </a:rPr>
                            <m:t>+1)</m:t>
                          </m:r>
                          <m:r>
                            <a:rPr lang="en-US" sz="2400" i="1">
                              <a:latin typeface="Cambria Math" charset="0"/>
                            </a:rPr>
                            <m:t>𝑛</m:t>
                          </m:r>
                        </m:e>
                        <m:sub>
                          <m:r>
                            <a:rPr lang="en-US" sz="2400" i="0">
                              <a:latin typeface="Cambria Math" charset="0"/>
                            </a:rPr>
                            <m:t>1</m:t>
                          </m:r>
                        </m:sub>
                      </m:sSub>
                      <m:r>
                        <a:rPr lang="en-US" sz="2400" i="0">
                          <a:latin typeface="Cambria Math" charset="0"/>
                        </a:rPr>
                        <m:t>+</m:t>
                      </m:r>
                      <m:d>
                        <m:dPr>
                          <m:ctrlPr>
                            <a:rPr lang="en-US" sz="2400" i="1">
                              <a:latin typeface="Cambria Math" charset="0"/>
                            </a:rPr>
                          </m:ctrlPr>
                        </m:dPr>
                        <m:e>
                          <m:r>
                            <m:rPr>
                              <m:sty m:val="p"/>
                            </m:rPr>
                            <a:rPr lang="en-US" sz="2400" i="0">
                              <a:latin typeface="Cambria Math" charset="0"/>
                            </a:rPr>
                            <m:t>EM</m:t>
                          </m:r>
                          <m:r>
                            <a:rPr lang="en-US" sz="2400" i="0">
                              <a:latin typeface="Cambria Math" charset="0"/>
                            </a:rPr>
                            <m:t>+1</m:t>
                          </m:r>
                        </m:e>
                      </m:d>
                      <m:sSub>
                        <m:sSubPr>
                          <m:ctrlPr>
                            <a:rPr lang="en-US" sz="2400" i="1">
                              <a:latin typeface="Cambria Math" charset="0"/>
                            </a:rPr>
                          </m:ctrlPr>
                        </m:sSubPr>
                        <m:e>
                          <m:r>
                            <a:rPr lang="en-US" sz="2400" i="1">
                              <a:latin typeface="Cambria Math" charset="0"/>
                            </a:rPr>
                            <m:t>𝑛</m:t>
                          </m:r>
                        </m:e>
                        <m:sub>
                          <m:r>
                            <a:rPr lang="en-US" sz="2400" i="0">
                              <a:latin typeface="Cambria Math" charset="0"/>
                            </a:rPr>
                            <m:t>2</m:t>
                          </m:r>
                        </m:sub>
                      </m:sSub>
                      <m:r>
                        <a:rPr lang="en-US" sz="2400" i="0">
                          <a:latin typeface="Cambria Math" charset="0"/>
                        </a:rPr>
                        <m:t>+</m:t>
                      </m:r>
                      <m:sSub>
                        <m:sSubPr>
                          <m:ctrlPr>
                            <a:rPr lang="en-US" sz="2400" i="1">
                              <a:latin typeface="Cambria Math" charset="0"/>
                            </a:rPr>
                          </m:ctrlPr>
                        </m:sSubPr>
                        <m:e>
                          <m:r>
                            <a:rPr lang="en-US" sz="2400" i="1">
                              <a:latin typeface="Cambria Math" charset="0"/>
                            </a:rPr>
                            <m:t>𝑛</m:t>
                          </m:r>
                        </m:e>
                        <m:sub>
                          <m:r>
                            <a:rPr lang="en-US" sz="2400" i="0">
                              <a:latin typeface="Cambria Math" charset="0"/>
                            </a:rPr>
                            <m:t>3</m:t>
                          </m:r>
                        </m:sub>
                      </m:sSub>
                      <m:d>
                        <m:dPr>
                          <m:ctrlPr>
                            <a:rPr lang="en-US" sz="2400" i="1">
                              <a:latin typeface="Cambria Math" charset="0"/>
                            </a:rPr>
                          </m:ctrlPr>
                        </m:dPr>
                        <m:e>
                          <m:r>
                            <a:rPr lang="en-US" sz="2400" i="0">
                              <a:latin typeface="Cambria Math" charset="0"/>
                            </a:rPr>
                            <m:t>1−</m:t>
                          </m:r>
                          <m:r>
                            <m:rPr>
                              <m:sty m:val="p"/>
                            </m:rPr>
                            <a:rPr lang="en-US" sz="2400" i="0">
                              <a:latin typeface="Cambria Math" charset="0"/>
                            </a:rPr>
                            <m:t>Φ</m:t>
                          </m:r>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𝑦</m:t>
                                  </m:r>
                                </m:e>
                                <m:sub>
                                  <m:r>
                                    <a:rPr lang="en-US" sz="2400" i="0">
                                      <a:latin typeface="Cambria Math" charset="0"/>
                                    </a:rPr>
                                    <m:t>2</m:t>
                                  </m:r>
                                </m:sub>
                              </m:sSub>
                            </m:e>
                          </m:d>
                        </m:e>
                      </m:d>
                      <m:r>
                        <a:rPr lang="en-US" sz="2400" i="0">
                          <a:latin typeface="Cambria Math" charset="0"/>
                        </a:rPr>
                        <m:t>+</m:t>
                      </m:r>
                      <m:sSub>
                        <m:sSubPr>
                          <m:ctrlPr>
                            <a:rPr lang="en-US" sz="2400" i="1">
                              <a:latin typeface="Cambria Math" charset="0"/>
                            </a:rPr>
                          </m:ctrlPr>
                        </m:sSubPr>
                        <m:e>
                          <m:r>
                            <a:rPr lang="en-US" sz="2400" i="1">
                              <a:latin typeface="Cambria Math" charset="0"/>
                            </a:rPr>
                            <m:t>𝑛</m:t>
                          </m:r>
                        </m:e>
                        <m:sub>
                          <m:r>
                            <a:rPr lang="en-US" sz="2400" i="0">
                              <a:latin typeface="Cambria Math" charset="0"/>
                            </a:rPr>
                            <m:t>3</m:t>
                          </m:r>
                        </m:sub>
                      </m:sSub>
                      <m:d>
                        <m:dPr>
                          <m:ctrlPr>
                            <a:rPr lang="en-US" sz="2400" i="1">
                              <a:latin typeface="Cambria Math" charset="0"/>
                            </a:rPr>
                          </m:ctrlPr>
                        </m:dPr>
                        <m:e>
                          <m:r>
                            <a:rPr lang="en-US" sz="2400" i="0">
                              <a:latin typeface="Cambria Math" charset="0"/>
                            </a:rPr>
                            <m:t>1−</m:t>
                          </m:r>
                          <m:r>
                            <m:rPr>
                              <m:sty m:val="p"/>
                            </m:rPr>
                            <a:rPr lang="en-US" sz="2400" i="0">
                              <a:latin typeface="Cambria Math" charset="0"/>
                            </a:rPr>
                            <m:t>Φ</m:t>
                          </m:r>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𝑦</m:t>
                                  </m:r>
                                </m:e>
                                <m:sub>
                                  <m:r>
                                    <a:rPr lang="en-US" sz="2400" i="0">
                                      <a:latin typeface="Cambria Math" charset="0"/>
                                    </a:rPr>
                                    <m:t>2</m:t>
                                  </m:r>
                                </m:sub>
                              </m:sSub>
                              <m:r>
                                <a:rPr lang="en-US" sz="2400" i="0">
                                  <a:latin typeface="Cambria Math" charset="0"/>
                                </a:rPr>
                                <m:t>−</m:t>
                              </m:r>
                              <m:sSub>
                                <m:sSubPr>
                                  <m:ctrlPr>
                                    <a:rPr lang="en-US" sz="2400" i="1">
                                      <a:latin typeface="Cambria Math" charset="0"/>
                                    </a:rPr>
                                  </m:ctrlPr>
                                </m:sSubPr>
                                <m:e>
                                  <m:rad>
                                    <m:radPr>
                                      <m:degHide m:val="on"/>
                                      <m:ctrlPr>
                                        <a:rPr lang="en-US" sz="2400" i="1">
                                          <a:latin typeface="Cambria Math" charset="0"/>
                                        </a:rPr>
                                      </m:ctrlPr>
                                    </m:radPr>
                                    <m:deg/>
                                    <m:e>
                                      <m:r>
                                        <a:rPr lang="en-US" sz="2400" i="0">
                                          <a:latin typeface="Cambria Math" charset="0"/>
                                        </a:rPr>
                                        <m:t>2</m:t>
                                      </m:r>
                                      <m:sSub>
                                        <m:sSubPr>
                                          <m:ctrlPr>
                                            <a:rPr lang="en-US" sz="2400" i="1">
                                              <a:latin typeface="Cambria Math" charset="0"/>
                                            </a:rPr>
                                          </m:ctrlPr>
                                        </m:sSubPr>
                                        <m:e>
                                          <m:r>
                                            <a:rPr lang="en-US" sz="2400" i="1">
                                              <a:latin typeface="Cambria Math" charset="0"/>
                                            </a:rPr>
                                            <m:t>𝑛</m:t>
                                          </m:r>
                                        </m:e>
                                        <m:sub>
                                          <m:r>
                                            <a:rPr lang="en-US" sz="2400" i="0">
                                              <a:latin typeface="Cambria Math" charset="0"/>
                                            </a:rPr>
                                            <m:t>2</m:t>
                                          </m:r>
                                        </m:sub>
                                      </m:sSub>
                                    </m:e>
                                  </m:rad>
                                  <m:r>
                                    <a:rPr lang="en-US" sz="2400" i="0">
                                      <a:latin typeface="Cambria Math" charset="0"/>
                                    </a:rPr>
                                    <m:t>∆</m:t>
                                  </m:r>
                                </m:e>
                                <m:sub>
                                  <m:r>
                                    <a:rPr lang="en-US" sz="2400" i="0">
                                      <a:latin typeface="Cambria Math" charset="0"/>
                                    </a:rPr>
                                    <m:t>2</m:t>
                                  </m:r>
                                </m:sub>
                              </m:sSub>
                            </m:e>
                          </m:d>
                        </m:e>
                      </m:d>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1659452" y="157104"/>
                <a:ext cx="9336916" cy="53957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276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265129" y="1373569"/>
                <a:ext cx="10171134" cy="3540649"/>
              </a:xfrm>
              <a:prstGeom prst="rect">
                <a:avLst/>
              </a:prstGeom>
            </p:spPr>
            <p:txBody>
              <a:bodyPr wrap="square">
                <a:spAutoFit/>
              </a:bodyPr>
              <a:lstStyle/>
              <a:p>
                <a:pPr marL="285750" indent="-285750">
                  <a:buFont typeface="Arial" charset="0"/>
                  <a:buChar char="•"/>
                </a:pPr>
                <a:r>
                  <a:rPr lang="en-US" sz="2800" dirty="0" smtClean="0">
                    <a:latin typeface="Times New Roman" charset="0"/>
                    <a:ea typeface="Times New Roman" charset="0"/>
                    <a:cs typeface="Times New Roman" charset="0"/>
                  </a:rPr>
                  <a:t>U</a:t>
                </a:r>
                <a14:m>
                  <m:oMath xmlns:m="http://schemas.openxmlformats.org/officeDocument/2006/math">
                    <m:r>
                      <a:rPr lang="en-US" sz="2800" i="1" smtClean="0">
                        <a:latin typeface="Cambria Math" charset="0"/>
                        <a:ea typeface="Times New Roman" charset="0"/>
                        <a:cs typeface="Times New Roman" charset="0"/>
                      </a:rPr>
                      <m:t>𝑛𝑑𝑒𝑟</m:t>
                    </m:r>
                    <m:sSub>
                      <m:sSubPr>
                        <m:ctrlPr>
                          <a:rPr lang="en-US" sz="2800" i="1" smtClean="0">
                            <a:solidFill>
                              <a:srgbClr val="FF0000"/>
                            </a:solidFill>
                            <a:effectLst/>
                            <a:latin typeface="Cambria Math" charset="0"/>
                            <a:ea typeface="Times New Roman" charset="0"/>
                            <a:cs typeface="Times New Roman" charset="0"/>
                          </a:rPr>
                        </m:ctrlPr>
                      </m:sSubPr>
                      <m:e>
                        <m:r>
                          <a:rPr lang="en-US" sz="2800" i="1">
                            <a:solidFill>
                              <a:srgbClr val="FF0000"/>
                            </a:solidFill>
                            <a:effectLst/>
                            <a:latin typeface="Cambria Math" charset="0"/>
                            <a:ea typeface="Times New Roman" charset="0"/>
                            <a:cs typeface="Times New Roman" charset="0"/>
                          </a:rPr>
                          <m:t> </m:t>
                        </m:r>
                        <m:r>
                          <a:rPr lang="en-US" sz="2800" i="1">
                            <a:solidFill>
                              <a:srgbClr val="FF0000"/>
                            </a:solidFill>
                            <a:effectLst/>
                            <a:latin typeface="Cambria Math" charset="0"/>
                            <a:ea typeface="Times New Roman" charset="0"/>
                            <a:cs typeface="Times New Roman" charset="0"/>
                          </a:rPr>
                          <m:t>𝐻</m:t>
                        </m:r>
                      </m:e>
                      <m:sub>
                        <m:r>
                          <a:rPr lang="en-US" sz="2800" i="1">
                            <a:solidFill>
                              <a:srgbClr val="FF0000"/>
                            </a:solidFill>
                            <a:effectLst/>
                            <a:latin typeface="Cambria Math" charset="0"/>
                            <a:ea typeface="Times New Roman" charset="0"/>
                            <a:cs typeface="Times New Roman" charset="0"/>
                          </a:rPr>
                          <m:t>0</m:t>
                        </m:r>
                      </m:sub>
                    </m:sSub>
                    <m:r>
                      <a:rPr lang="en-US" sz="2800" b="0" i="1" smtClean="0">
                        <a:effectLst/>
                        <a:latin typeface="Cambria Math" charset="0"/>
                        <a:ea typeface="Times New Roman" charset="0"/>
                        <a:cs typeface="Times New Roman" charset="0"/>
                      </a:rPr>
                      <m:t>:   </m:t>
                    </m:r>
                    <m:sSub>
                      <m:sSubPr>
                        <m:ctrlPr>
                          <a:rPr lang="en-US" sz="2800" i="1">
                            <a:latin typeface="Cambria Math" charset="0"/>
                            <a:ea typeface="Times New Roman" charset="0"/>
                            <a:cs typeface="Times New Roman" charset="0"/>
                          </a:rPr>
                        </m:ctrlPr>
                      </m:sSubPr>
                      <m:e>
                        <m:r>
                          <a:rPr lang="en-US" sz="2800" i="1">
                            <a:latin typeface="Cambria Math" charset="0"/>
                            <a:ea typeface="Times New Roman" charset="0"/>
                            <a:cs typeface="Times New Roman" charset="0"/>
                          </a:rPr>
                          <m:t>𝑇</m:t>
                        </m:r>
                      </m:e>
                      <m:sub>
                        <m:r>
                          <a:rPr lang="en-US" sz="2800" i="1">
                            <a:latin typeface="Cambria Math" charset="0"/>
                            <a:ea typeface="Times New Roman" charset="0"/>
                            <a:cs typeface="Times New Roman" charset="0"/>
                          </a:rPr>
                          <m:t>2</m:t>
                        </m:r>
                      </m:sub>
                    </m:sSub>
                    <m:r>
                      <a:rPr lang="en-US" sz="2800" b="0" i="1" smtClean="0">
                        <a:latin typeface="Cambria Math" charset="0"/>
                        <a:ea typeface="Times New Roman" charset="0"/>
                        <a:cs typeface="Times New Roman" charset="0"/>
                      </a:rPr>
                      <m:t>=</m:t>
                    </m:r>
                    <m:f>
                      <m:fPr>
                        <m:ctrlPr>
                          <a:rPr lang="en-US" sz="2800" i="1">
                            <a:solidFill>
                              <a:srgbClr val="000000"/>
                            </a:solidFill>
                            <a:effectLst/>
                            <a:latin typeface="Cambria Math" charset="0"/>
                            <a:ea typeface="Times New Roman" charset="0"/>
                            <a:cs typeface="Times New Roman" charset="0"/>
                          </a:rPr>
                        </m:ctrlPr>
                      </m:fPr>
                      <m:num>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𝑉</m:t>
                            </m:r>
                            <m:r>
                              <a:rPr lang="en-US" sz="2800" i="1">
                                <a:solidFill>
                                  <a:srgbClr val="000000"/>
                                </a:solidFill>
                                <a:effectLst/>
                                <a:latin typeface="Cambria Math" charset="0"/>
                                <a:ea typeface="Times New Roman" charset="0"/>
                                <a:cs typeface="Times New Roman" charset="0"/>
                              </a:rPr>
                              <m:t>2</m:t>
                            </m:r>
                          </m:sub>
                        </m:sSub>
                        <m:r>
                          <a:rPr lang="en-US" sz="2800" i="1">
                            <a:solidFill>
                              <a:srgbClr val="000000"/>
                            </a:solidFill>
                            <a:effectLst/>
                            <a:latin typeface="Cambria Math" charset="0"/>
                            <a:ea typeface="Times New Roman" charset="0"/>
                            <a:cs typeface="Times New Roman" charset="0"/>
                          </a:rPr>
                          <m:t>−</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02</m:t>
                            </m:r>
                          </m:sub>
                        </m:sSub>
                      </m:num>
                      <m:den>
                        <m:rad>
                          <m:radPr>
                            <m:degHide m:val="on"/>
                            <m:ctrlPr>
                              <a:rPr lang="en-US" sz="2800" i="1">
                                <a:solidFill>
                                  <a:srgbClr val="000000"/>
                                </a:solidFill>
                                <a:effectLst/>
                                <a:latin typeface="Cambria Math" charset="0"/>
                                <a:ea typeface="Times New Roman" charset="0"/>
                                <a:cs typeface="Times New Roman" charset="0"/>
                              </a:rPr>
                            </m:ctrlPr>
                          </m:radPr>
                          <m:deg/>
                          <m:e>
                            <m:r>
                              <a:rPr lang="en-US" sz="2800" i="1">
                                <a:solidFill>
                                  <a:srgbClr val="000000"/>
                                </a:solidFill>
                                <a:effectLst/>
                                <a:latin typeface="Cambria Math" charset="0"/>
                                <a:ea typeface="Times New Roman" charset="0"/>
                                <a:cs typeface="Times New Roman" charset="0"/>
                              </a:rPr>
                              <m:t>2</m:t>
                            </m:r>
                          </m:e>
                        </m:rad>
                      </m:den>
                    </m:f>
                    <m:r>
                      <a:rPr lang="en-US" sz="2800" i="1">
                        <a:effectLst/>
                        <a:latin typeface="Cambria Math" charset="0"/>
                        <a:ea typeface="Times New Roman" charset="0"/>
                        <a:cs typeface="Times New Roman" charset="0"/>
                      </a:rPr>
                      <m:t>~</m:t>
                    </m:r>
                    <m:r>
                      <a:rPr lang="en-US" sz="2800" i="1">
                        <a:effectLst/>
                        <a:latin typeface="Cambria Math" charset="0"/>
                        <a:ea typeface="Times New Roman" charset="0"/>
                        <a:cs typeface="Times New Roman" charset="0"/>
                      </a:rPr>
                      <m:t>𝑁</m:t>
                    </m:r>
                    <m:d>
                      <m:dPr>
                        <m:ctrlPr>
                          <a:rPr lang="en-US" sz="2800" i="1">
                            <a:effectLst/>
                            <a:latin typeface="Cambria Math" charset="0"/>
                            <a:ea typeface="Times New Roman" charset="0"/>
                            <a:cs typeface="Times New Roman" charset="0"/>
                          </a:rPr>
                        </m:ctrlPr>
                      </m:dPr>
                      <m:e>
                        <m:r>
                          <a:rPr lang="en-US" sz="2800" i="1" smtClean="0">
                            <a:solidFill>
                              <a:srgbClr val="FF0000"/>
                            </a:solidFill>
                            <a:effectLst/>
                            <a:latin typeface="Cambria Math" charset="0"/>
                            <a:ea typeface="Times New Roman" charset="0"/>
                            <a:cs typeface="Times New Roman" charset="0"/>
                          </a:rPr>
                          <m:t>0</m:t>
                        </m:r>
                        <m:r>
                          <a:rPr lang="en-US" sz="2800" i="1">
                            <a:effectLst/>
                            <a:latin typeface="Cambria Math" charset="0"/>
                            <a:ea typeface="Times New Roman" charset="0"/>
                            <a:cs typeface="Times New Roman" charset="0"/>
                          </a:rPr>
                          <m:t>,1</m:t>
                        </m:r>
                      </m:e>
                    </m:d>
                    <m:r>
                      <a:rPr lang="en-US" sz="2800" i="1">
                        <a:effectLst/>
                        <a:latin typeface="Cambria Math" charset="0"/>
                        <a:ea typeface="Times New Roman" charset="0"/>
                        <a:cs typeface="Times New Roman" charset="0"/>
                      </a:rPr>
                      <m:t>, </m:t>
                    </m:r>
                  </m:oMath>
                </a14:m>
                <a:endParaRPr lang="en-US" sz="4000" dirty="0">
                  <a:effectLst/>
                  <a:latin typeface="Times New Roman" charset="0"/>
                  <a:ea typeface="Times New Roman" charset="0"/>
                  <a:cs typeface="Times New Roman" charset="0"/>
                </a:endParaRPr>
              </a:p>
              <a:p>
                <a:pPr marL="285750" indent="-285750">
                  <a:buFont typeface="Arial" charset="0"/>
                  <a:buChar char="•"/>
                </a:pPr>
                <a14:m>
                  <m:oMath xmlns:m="http://schemas.openxmlformats.org/officeDocument/2006/math">
                    <m:sSub>
                      <m:sSubPr>
                        <m:ctrlPr>
                          <a:rPr lang="en-US" sz="2800" i="1">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𝑃</m:t>
                        </m:r>
                      </m:e>
                      <m:sub>
                        <m:sSub>
                          <m:sSubPr>
                            <m:ctrlPr>
                              <a:rPr lang="en-US" sz="2800" i="1" smtClean="0">
                                <a:solidFill>
                                  <a:srgbClr val="FF0000"/>
                                </a:solidFill>
                                <a:effectLst/>
                                <a:latin typeface="Cambria Math" charset="0"/>
                                <a:ea typeface="Times New Roman" charset="0"/>
                                <a:cs typeface="Times New Roman" charset="0"/>
                              </a:rPr>
                            </m:ctrlPr>
                          </m:sSubPr>
                          <m:e>
                            <m:r>
                              <a:rPr lang="en-US" sz="2800" i="1">
                                <a:solidFill>
                                  <a:srgbClr val="FF0000"/>
                                </a:solidFill>
                                <a:effectLst/>
                                <a:latin typeface="Cambria Math" charset="0"/>
                                <a:ea typeface="Times New Roman" charset="0"/>
                                <a:cs typeface="Times New Roman" charset="0"/>
                              </a:rPr>
                              <m:t>𝐻</m:t>
                            </m:r>
                          </m:e>
                          <m:sub>
                            <m:r>
                              <a:rPr lang="en-US" sz="2800" i="1">
                                <a:solidFill>
                                  <a:srgbClr val="FF0000"/>
                                </a:solidFill>
                                <a:effectLst/>
                                <a:latin typeface="Cambria Math" charset="0"/>
                                <a:ea typeface="Times New Roman" charset="0"/>
                                <a:cs typeface="Times New Roman" charset="0"/>
                              </a:rPr>
                              <m:t>0</m:t>
                            </m:r>
                          </m:sub>
                        </m:sSub>
                      </m:sub>
                    </m:sSub>
                    <m:d>
                      <m:dPr>
                        <m:ctrlPr>
                          <a:rPr lang="en-US" sz="2800" i="1">
                            <a:effectLst/>
                            <a:latin typeface="Cambria Math" charset="0"/>
                            <a:ea typeface="Times New Roman" charset="0"/>
                            <a:cs typeface="Times New Roman" charset="0"/>
                          </a:rPr>
                        </m:ctrlPr>
                      </m:dPr>
                      <m:e>
                        <m:sSub>
                          <m:sSubPr>
                            <m:ctrlPr>
                              <a:rPr lang="en-US" sz="2800" i="1" smtClean="0">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𝑇</m:t>
                            </m:r>
                          </m:e>
                          <m:sub>
                            <m:r>
                              <a:rPr lang="en-US" sz="2800" i="1">
                                <a:effectLst/>
                                <a:latin typeface="Cambria Math" charset="0"/>
                                <a:ea typeface="Times New Roman" charset="0"/>
                                <a:cs typeface="Times New Roman" charset="0"/>
                              </a:rPr>
                              <m:t>2</m:t>
                            </m:r>
                          </m:sub>
                        </m:sSub>
                        <m:r>
                          <a:rPr lang="en-US" altLang="zh-CN" sz="2800" b="0" i="1" smtClean="0">
                            <a:effectLst/>
                            <a:latin typeface="Cambria Math" charset="0"/>
                            <a:ea typeface="Times New Roman" charset="0"/>
                            <a:cs typeface="Times New Roman" charset="0"/>
                          </a:rPr>
                          <m:t>=</m:t>
                        </m:r>
                        <m:f>
                          <m:fPr>
                            <m:ctrlPr>
                              <a:rPr lang="en-US" sz="2800" i="1">
                                <a:solidFill>
                                  <a:srgbClr val="000000"/>
                                </a:solidFill>
                                <a:latin typeface="Cambria Math" charset="0"/>
                                <a:ea typeface="Times New Roman" charset="0"/>
                                <a:cs typeface="Times New Roman" charset="0"/>
                              </a:rPr>
                            </m:ctrlPr>
                          </m:fPr>
                          <m:num>
                            <m:sSub>
                              <m:sSubPr>
                                <m:ctrlPr>
                                  <a:rPr lang="en-US" sz="2800" i="1">
                                    <a:solidFill>
                                      <a:srgbClr val="000000"/>
                                    </a:solidFill>
                                    <a:latin typeface="Cambria Math" charset="0"/>
                                    <a:ea typeface="Times New Roman" charset="0"/>
                                    <a:cs typeface="Times New Roman" charset="0"/>
                                  </a:rPr>
                                </m:ctrlPr>
                              </m:sSubPr>
                              <m:e>
                                <m:r>
                                  <a:rPr lang="en-US" sz="2800" i="1">
                                    <a:solidFill>
                                      <a:srgbClr val="000000"/>
                                    </a:solidFill>
                                    <a:latin typeface="Cambria Math" charset="0"/>
                                    <a:ea typeface="Times New Roman" charset="0"/>
                                    <a:cs typeface="Times New Roman" charset="0"/>
                                  </a:rPr>
                                  <m:t>𝑧</m:t>
                                </m:r>
                              </m:e>
                              <m:sub>
                                <m:r>
                                  <a:rPr lang="en-US" sz="2800" i="1">
                                    <a:solidFill>
                                      <a:srgbClr val="000000"/>
                                    </a:solidFill>
                                    <a:latin typeface="Cambria Math" charset="0"/>
                                    <a:ea typeface="Times New Roman" charset="0"/>
                                    <a:cs typeface="Times New Roman" charset="0"/>
                                  </a:rPr>
                                  <m:t>𝑉</m:t>
                                </m:r>
                                <m:r>
                                  <a:rPr lang="en-US" sz="2800" i="1">
                                    <a:solidFill>
                                      <a:srgbClr val="000000"/>
                                    </a:solidFill>
                                    <a:latin typeface="Cambria Math" charset="0"/>
                                    <a:ea typeface="Times New Roman" charset="0"/>
                                    <a:cs typeface="Times New Roman" charset="0"/>
                                  </a:rPr>
                                  <m:t>2</m:t>
                                </m:r>
                              </m:sub>
                            </m:sSub>
                            <m:r>
                              <a:rPr lang="en-US" sz="2800" i="1">
                                <a:solidFill>
                                  <a:srgbClr val="000000"/>
                                </a:solidFill>
                                <a:latin typeface="Cambria Math" charset="0"/>
                                <a:ea typeface="Times New Roman" charset="0"/>
                                <a:cs typeface="Times New Roman" charset="0"/>
                              </a:rPr>
                              <m:t>−</m:t>
                            </m:r>
                            <m:sSub>
                              <m:sSubPr>
                                <m:ctrlPr>
                                  <a:rPr lang="en-US" sz="2800" i="1">
                                    <a:solidFill>
                                      <a:srgbClr val="000000"/>
                                    </a:solidFill>
                                    <a:latin typeface="Cambria Math" charset="0"/>
                                    <a:ea typeface="Times New Roman" charset="0"/>
                                    <a:cs typeface="Times New Roman" charset="0"/>
                                  </a:rPr>
                                </m:ctrlPr>
                              </m:sSubPr>
                              <m:e>
                                <m:r>
                                  <a:rPr lang="en-US" sz="2800" i="1">
                                    <a:solidFill>
                                      <a:srgbClr val="000000"/>
                                    </a:solidFill>
                                    <a:latin typeface="Cambria Math" charset="0"/>
                                    <a:ea typeface="Times New Roman" charset="0"/>
                                    <a:cs typeface="Times New Roman" charset="0"/>
                                  </a:rPr>
                                  <m:t>𝑧</m:t>
                                </m:r>
                              </m:e>
                              <m:sub>
                                <m:r>
                                  <a:rPr lang="en-US" sz="2800" i="1">
                                    <a:solidFill>
                                      <a:srgbClr val="000000"/>
                                    </a:solidFill>
                                    <a:latin typeface="Cambria Math" charset="0"/>
                                    <a:ea typeface="Times New Roman" charset="0"/>
                                    <a:cs typeface="Times New Roman" charset="0"/>
                                  </a:rPr>
                                  <m:t>02</m:t>
                                </m:r>
                              </m:sub>
                            </m:sSub>
                          </m:num>
                          <m:den>
                            <m:rad>
                              <m:radPr>
                                <m:degHide m:val="on"/>
                                <m:ctrlPr>
                                  <a:rPr lang="en-US" sz="2800" i="1">
                                    <a:solidFill>
                                      <a:srgbClr val="000000"/>
                                    </a:solidFill>
                                    <a:latin typeface="Cambria Math" charset="0"/>
                                    <a:ea typeface="Times New Roman" charset="0"/>
                                    <a:cs typeface="Times New Roman" charset="0"/>
                                  </a:rPr>
                                </m:ctrlPr>
                              </m:radPr>
                              <m:deg/>
                              <m:e>
                                <m:r>
                                  <a:rPr lang="en-US" sz="2800" i="1">
                                    <a:solidFill>
                                      <a:srgbClr val="000000"/>
                                    </a:solidFill>
                                    <a:latin typeface="Cambria Math" charset="0"/>
                                    <a:ea typeface="Times New Roman" charset="0"/>
                                    <a:cs typeface="Times New Roman" charset="0"/>
                                  </a:rPr>
                                  <m:t>2</m:t>
                                </m:r>
                              </m:e>
                            </m:rad>
                          </m:den>
                        </m:f>
                        <m:r>
                          <a:rPr lang="en-US" sz="2800" i="1">
                            <a:effectLst/>
                            <a:latin typeface="Cambria Math" charset="0"/>
                            <a:ea typeface="Times New Roman" charset="0"/>
                            <a:cs typeface="Times New Roman" charset="0"/>
                          </a:rPr>
                          <m:t>&gt;</m:t>
                        </m:r>
                        <m:sSub>
                          <m:sSubPr>
                            <m:ctrlPr>
                              <a:rPr lang="en-US" sz="2800" i="1">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𝑦</m:t>
                            </m:r>
                          </m:e>
                          <m:sub>
                            <m:r>
                              <a:rPr lang="en-US" sz="2800" i="1">
                                <a:effectLst/>
                                <a:latin typeface="Cambria Math" charset="0"/>
                                <a:ea typeface="Times New Roman" charset="0"/>
                                <a:cs typeface="Times New Roman" charset="0"/>
                              </a:rPr>
                              <m:t>2</m:t>
                            </m:r>
                          </m:sub>
                        </m:sSub>
                      </m:e>
                    </m:d>
                    <m:r>
                      <a:rPr lang="en-US" sz="2800">
                        <a:solidFill>
                          <a:srgbClr val="000000"/>
                        </a:solidFill>
                        <a:effectLst/>
                        <a:latin typeface="Cambria Math" charset="0"/>
                        <a:ea typeface="Times New Roman" charset="0"/>
                        <a:cs typeface="Times New Roman" charset="0"/>
                      </a:rPr>
                      <m:t>=</m:t>
                    </m:r>
                    <m:r>
                      <a:rPr lang="en-US" sz="2800" b="1" i="1" smtClean="0">
                        <a:solidFill>
                          <a:schemeClr val="accent5"/>
                        </a:solidFill>
                        <a:effectLst/>
                        <a:latin typeface="Cambria Math" charset="0"/>
                        <a:ea typeface="Times New Roman" charset="0"/>
                        <a:cs typeface="Times New Roman" charset="0"/>
                      </a:rPr>
                      <m:t>𝟏</m:t>
                    </m:r>
                    <m:r>
                      <a:rPr lang="en-US" sz="2800" b="1" i="1">
                        <a:solidFill>
                          <a:schemeClr val="accent5"/>
                        </a:solidFill>
                        <a:effectLst/>
                        <a:latin typeface="Cambria Math" charset="0"/>
                        <a:ea typeface="Times New Roman" charset="0"/>
                        <a:cs typeface="Times New Roman" charset="0"/>
                      </a:rPr>
                      <m:t>−</m:t>
                    </m:r>
                    <m:r>
                      <a:rPr lang="en-US" sz="2800" b="1" i="1">
                        <a:solidFill>
                          <a:schemeClr val="accent5"/>
                        </a:solidFill>
                        <a:effectLst/>
                        <a:latin typeface="Cambria Math" charset="0"/>
                        <a:ea typeface="Times New Roman" charset="0"/>
                        <a:cs typeface="Times New Roman" charset="0"/>
                      </a:rPr>
                      <m:t>𝚽</m:t>
                    </m:r>
                    <m:d>
                      <m:dPr>
                        <m:begChr m:val="（"/>
                        <m:endChr m:val="）"/>
                        <m:ctrlPr>
                          <a:rPr lang="zh-CN" altLang="en-US" sz="2800" b="1" i="1">
                            <a:solidFill>
                              <a:schemeClr val="accent5"/>
                            </a:solidFill>
                            <a:effectLst/>
                            <a:latin typeface="Cambria Math" charset="0"/>
                            <a:ea typeface="Times New Roman" charset="0"/>
                            <a:cs typeface="Times New Roman" charset="0"/>
                          </a:rPr>
                        </m:ctrlPr>
                      </m:dPr>
                      <m:e>
                        <m:sSub>
                          <m:sSubPr>
                            <m:ctrlPr>
                              <a:rPr lang="en-US" sz="2800" b="1" i="1">
                                <a:solidFill>
                                  <a:schemeClr val="accent5"/>
                                </a:solidFill>
                                <a:effectLst/>
                                <a:latin typeface="Cambria Math" charset="0"/>
                                <a:ea typeface="Times New Roman" charset="0"/>
                                <a:cs typeface="Times New Roman" charset="0"/>
                              </a:rPr>
                            </m:ctrlPr>
                          </m:sSubPr>
                          <m:e>
                            <m:r>
                              <a:rPr lang="en-US" sz="2800" b="1" i="1">
                                <a:solidFill>
                                  <a:schemeClr val="accent5"/>
                                </a:solidFill>
                                <a:effectLst/>
                                <a:latin typeface="Cambria Math" charset="0"/>
                                <a:ea typeface="Times New Roman" charset="0"/>
                                <a:cs typeface="Times New Roman" charset="0"/>
                              </a:rPr>
                              <m:t>𝒚</m:t>
                            </m:r>
                          </m:e>
                          <m:sub>
                            <m:r>
                              <a:rPr lang="en-US" sz="2800" b="1" i="1">
                                <a:solidFill>
                                  <a:schemeClr val="accent5"/>
                                </a:solidFill>
                                <a:effectLst/>
                                <a:latin typeface="Cambria Math" charset="0"/>
                                <a:ea typeface="Times New Roman" charset="0"/>
                                <a:cs typeface="Times New Roman" charset="0"/>
                              </a:rPr>
                              <m:t>𝟐</m:t>
                            </m:r>
                          </m:sub>
                        </m:sSub>
                      </m:e>
                    </m:d>
                  </m:oMath>
                </a14:m>
                <a:endParaRPr lang="en-US" altLang="zh-CN" sz="2800" b="1" dirty="0" smtClean="0">
                  <a:solidFill>
                    <a:srgbClr val="000000"/>
                  </a:solidFill>
                  <a:latin typeface="Times New Roman" charset="0"/>
                  <a:ea typeface="Times New Roman" charset="0"/>
                  <a:cs typeface="Times New Roman" charset="0"/>
                </a:endParaRPr>
              </a:p>
              <a:p>
                <a:endParaRPr lang="en-US" sz="2400" dirty="0">
                  <a:effectLst/>
                  <a:latin typeface="Times New Roman" charset="0"/>
                  <a:ea typeface="Times New Roman" charset="0"/>
                  <a:cs typeface="Times New Roman" charset="0"/>
                </a:endParaRPr>
              </a:p>
              <a:p>
                <a:pPr marL="285750" indent="-285750">
                  <a:buFont typeface="Arial" charset="0"/>
                  <a:buChar char="•"/>
                </a:pPr>
                <a14:m>
                  <m:oMath xmlns:m="http://schemas.openxmlformats.org/officeDocument/2006/math">
                    <m:r>
                      <m:rPr>
                        <m:sty m:val="p"/>
                      </m:rPr>
                      <a:rPr lang="en-US" sz="2800">
                        <a:solidFill>
                          <a:srgbClr val="000000"/>
                        </a:solidFill>
                        <a:latin typeface="Cambria Math" charset="0"/>
                        <a:ea typeface="Times New Roman" charset="0"/>
                        <a:cs typeface="Times New Roman" charset="0"/>
                      </a:rPr>
                      <m:t>U</m:t>
                    </m:r>
                    <m:r>
                      <m:rPr>
                        <m:sty m:val="p"/>
                      </m:rPr>
                      <a:rPr lang="en-US" sz="2800">
                        <a:solidFill>
                          <a:srgbClr val="000000"/>
                        </a:solidFill>
                        <a:effectLst/>
                        <a:latin typeface="Cambria Math" charset="0"/>
                        <a:ea typeface="Times New Roman" charset="0"/>
                        <a:cs typeface="Times New Roman" charset="0"/>
                      </a:rPr>
                      <m:t>nder</m:t>
                    </m:r>
                    <m:r>
                      <a:rPr lang="en-US" sz="2800">
                        <a:solidFill>
                          <a:srgbClr val="000000"/>
                        </a:solidFill>
                        <a:effectLst/>
                        <a:latin typeface="Cambria Math" charset="0"/>
                        <a:ea typeface="Times New Roman" charset="0"/>
                        <a:cs typeface="Times New Roman" charset="0"/>
                      </a:rPr>
                      <m:t> </m:t>
                    </m:r>
                    <m:r>
                      <m:rPr>
                        <m:sty m:val="p"/>
                      </m:rPr>
                      <a:rPr lang="en-US" sz="2800" smtClean="0">
                        <a:solidFill>
                          <a:srgbClr val="FF0000"/>
                        </a:solidFill>
                        <a:effectLst/>
                        <a:latin typeface="Cambria Math" charset="0"/>
                        <a:ea typeface="Times New Roman" charset="0"/>
                        <a:cs typeface="Times New Roman" charset="0"/>
                      </a:rPr>
                      <m:t>LFC</m:t>
                    </m:r>
                    <m:r>
                      <a:rPr lang="en-US" sz="2800" b="0" i="1" smtClean="0">
                        <a:solidFill>
                          <a:srgbClr val="000000"/>
                        </a:solidFill>
                        <a:effectLst/>
                        <a:latin typeface="Cambria Math" charset="0"/>
                        <a:ea typeface="Times New Roman" charset="0"/>
                        <a:cs typeface="Times New Roman" charset="0"/>
                      </a:rPr>
                      <m:t>:    </m:t>
                    </m:r>
                    <m:sSub>
                      <m:sSubPr>
                        <m:ctrlPr>
                          <a:rPr lang="en-US" sz="2800" i="1">
                            <a:latin typeface="Cambria Math" charset="0"/>
                            <a:ea typeface="Times New Roman" charset="0"/>
                            <a:cs typeface="Times New Roman" charset="0"/>
                          </a:rPr>
                        </m:ctrlPr>
                      </m:sSubPr>
                      <m:e>
                        <m:r>
                          <a:rPr lang="en-US" sz="2800" i="1">
                            <a:latin typeface="Cambria Math" charset="0"/>
                            <a:ea typeface="Times New Roman" charset="0"/>
                            <a:cs typeface="Times New Roman" charset="0"/>
                          </a:rPr>
                          <m:t>𝑇</m:t>
                        </m:r>
                      </m:e>
                      <m:sub>
                        <m:r>
                          <a:rPr lang="en-US" sz="2800" i="1">
                            <a:latin typeface="Cambria Math" charset="0"/>
                            <a:ea typeface="Times New Roman" charset="0"/>
                            <a:cs typeface="Times New Roman" charset="0"/>
                          </a:rPr>
                          <m:t>2</m:t>
                        </m:r>
                      </m:sub>
                    </m:sSub>
                    <m:r>
                      <a:rPr lang="en-US" sz="2800" b="0" i="1" smtClean="0">
                        <a:latin typeface="Cambria Math" charset="0"/>
                        <a:ea typeface="Times New Roman" charset="0"/>
                        <a:cs typeface="Times New Roman" charset="0"/>
                      </a:rPr>
                      <m:t>=</m:t>
                    </m:r>
                    <m:f>
                      <m:fPr>
                        <m:ctrlPr>
                          <a:rPr lang="en-US" sz="2800" i="1">
                            <a:solidFill>
                              <a:srgbClr val="000000"/>
                            </a:solidFill>
                            <a:effectLst/>
                            <a:latin typeface="Cambria Math" charset="0"/>
                            <a:ea typeface="Times New Roman" charset="0"/>
                            <a:cs typeface="Times New Roman" charset="0"/>
                          </a:rPr>
                        </m:ctrlPr>
                      </m:fPr>
                      <m:num>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𝑉</m:t>
                            </m:r>
                            <m:r>
                              <a:rPr lang="en-US" sz="2800" i="1">
                                <a:solidFill>
                                  <a:srgbClr val="000000"/>
                                </a:solidFill>
                                <a:effectLst/>
                                <a:latin typeface="Cambria Math" charset="0"/>
                                <a:ea typeface="Times New Roman" charset="0"/>
                                <a:cs typeface="Times New Roman" charset="0"/>
                              </a:rPr>
                              <m:t>2</m:t>
                            </m:r>
                          </m:sub>
                        </m:sSub>
                        <m:r>
                          <a:rPr lang="en-US" sz="2800" i="1">
                            <a:solidFill>
                              <a:srgbClr val="000000"/>
                            </a:solidFill>
                            <a:effectLst/>
                            <a:latin typeface="Cambria Math" charset="0"/>
                            <a:ea typeface="Times New Roman" charset="0"/>
                            <a:cs typeface="Times New Roman" charset="0"/>
                          </a:rPr>
                          <m:t>−</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02</m:t>
                            </m:r>
                          </m:sub>
                        </m:sSub>
                      </m:num>
                      <m:den>
                        <m:rad>
                          <m:radPr>
                            <m:degHide m:val="on"/>
                            <m:ctrlPr>
                              <a:rPr lang="en-US" sz="2800" i="1">
                                <a:solidFill>
                                  <a:srgbClr val="000000"/>
                                </a:solidFill>
                                <a:effectLst/>
                                <a:latin typeface="Cambria Math" charset="0"/>
                                <a:ea typeface="Times New Roman" charset="0"/>
                                <a:cs typeface="Times New Roman" charset="0"/>
                              </a:rPr>
                            </m:ctrlPr>
                          </m:radPr>
                          <m:deg/>
                          <m:e>
                            <m:r>
                              <a:rPr lang="en-US" sz="2800" i="1">
                                <a:solidFill>
                                  <a:srgbClr val="000000"/>
                                </a:solidFill>
                                <a:effectLst/>
                                <a:latin typeface="Cambria Math" charset="0"/>
                                <a:ea typeface="Times New Roman" charset="0"/>
                                <a:cs typeface="Times New Roman" charset="0"/>
                              </a:rPr>
                              <m:t>2</m:t>
                            </m:r>
                          </m:e>
                        </m:rad>
                      </m:den>
                    </m:f>
                    <m:r>
                      <a:rPr lang="en-US" sz="2800" i="1">
                        <a:effectLst/>
                        <a:latin typeface="Cambria Math" charset="0"/>
                        <a:ea typeface="Times New Roman" charset="0"/>
                        <a:cs typeface="Times New Roman" charset="0"/>
                      </a:rPr>
                      <m:t>~</m:t>
                    </m:r>
                    <m:r>
                      <a:rPr lang="en-US" sz="2800" i="1">
                        <a:effectLst/>
                        <a:latin typeface="Cambria Math" charset="0"/>
                        <a:ea typeface="Times New Roman" charset="0"/>
                        <a:cs typeface="Times New Roman" charset="0"/>
                      </a:rPr>
                      <m:t>𝑁</m:t>
                    </m:r>
                    <m:d>
                      <m:dPr>
                        <m:ctrlPr>
                          <a:rPr lang="en-US" sz="2800" i="1">
                            <a:effectLst/>
                            <a:latin typeface="Cambria Math" charset="0"/>
                            <a:ea typeface="Times New Roman" charset="0"/>
                            <a:cs typeface="Times New Roman" charset="0"/>
                          </a:rPr>
                        </m:ctrlPr>
                      </m:dPr>
                      <m:e>
                        <m:rad>
                          <m:radPr>
                            <m:degHide m:val="on"/>
                            <m:ctrlPr>
                              <a:rPr lang="en-US" sz="2800" i="1" smtClean="0">
                                <a:solidFill>
                                  <a:srgbClr val="FF0000"/>
                                </a:solidFill>
                                <a:effectLst/>
                                <a:latin typeface="Cambria Math" charset="0"/>
                                <a:ea typeface="Times New Roman" charset="0"/>
                                <a:cs typeface="Times New Roman" charset="0"/>
                              </a:rPr>
                            </m:ctrlPr>
                          </m:radPr>
                          <m:deg/>
                          <m:e>
                            <m:r>
                              <a:rPr lang="en-US" sz="2800" i="1">
                                <a:solidFill>
                                  <a:srgbClr val="FF0000"/>
                                </a:solidFill>
                                <a:effectLst/>
                                <a:latin typeface="Cambria Math" charset="0"/>
                                <a:ea typeface="Times New Roman" charset="0"/>
                                <a:cs typeface="Times New Roman" charset="0"/>
                              </a:rPr>
                              <m:t>2</m:t>
                            </m:r>
                            <m:sSub>
                              <m:sSubPr>
                                <m:ctrlPr>
                                  <a:rPr lang="en-US" sz="2800" i="1">
                                    <a:solidFill>
                                      <a:srgbClr val="FF0000"/>
                                    </a:solidFill>
                                    <a:effectLst/>
                                    <a:latin typeface="Cambria Math" charset="0"/>
                                    <a:ea typeface="Times New Roman" charset="0"/>
                                    <a:cs typeface="Times New Roman" charset="0"/>
                                  </a:rPr>
                                </m:ctrlPr>
                              </m:sSubPr>
                              <m:e>
                                <m:r>
                                  <a:rPr lang="en-US" sz="2800" i="1">
                                    <a:solidFill>
                                      <a:srgbClr val="FF0000"/>
                                    </a:solidFill>
                                    <a:effectLst/>
                                    <a:latin typeface="Cambria Math" charset="0"/>
                                    <a:ea typeface="Times New Roman" charset="0"/>
                                    <a:cs typeface="Times New Roman" charset="0"/>
                                  </a:rPr>
                                  <m:t>𝑛</m:t>
                                </m:r>
                              </m:e>
                              <m:sub>
                                <m:r>
                                  <a:rPr lang="en-US" sz="2800" i="1">
                                    <a:solidFill>
                                      <a:srgbClr val="FF0000"/>
                                    </a:solidFill>
                                    <a:effectLst/>
                                    <a:latin typeface="Cambria Math" charset="0"/>
                                    <a:ea typeface="Times New Roman" charset="0"/>
                                    <a:cs typeface="Times New Roman" charset="0"/>
                                  </a:rPr>
                                  <m:t>2</m:t>
                                </m:r>
                              </m:sub>
                            </m:sSub>
                          </m:e>
                        </m:rad>
                        <m:sSub>
                          <m:sSubPr>
                            <m:ctrlPr>
                              <a:rPr lang="en-US" sz="2800" i="1">
                                <a:solidFill>
                                  <a:srgbClr val="FF0000"/>
                                </a:solidFill>
                                <a:effectLst/>
                                <a:latin typeface="Cambria Math" charset="0"/>
                                <a:ea typeface="Times New Roman" charset="0"/>
                                <a:cs typeface="Times New Roman" charset="0"/>
                              </a:rPr>
                            </m:ctrlPr>
                          </m:sSubPr>
                          <m:e>
                            <m:r>
                              <a:rPr lang="en-US" sz="2800" i="1">
                                <a:solidFill>
                                  <a:srgbClr val="FF0000"/>
                                </a:solidFill>
                                <a:effectLst/>
                                <a:latin typeface="Cambria Math" charset="0"/>
                                <a:ea typeface="Times New Roman" charset="0"/>
                                <a:cs typeface="Times New Roman" charset="0"/>
                              </a:rPr>
                              <m:t>∆</m:t>
                            </m:r>
                          </m:e>
                          <m:sub>
                            <m:r>
                              <a:rPr lang="en-US" sz="2800" i="1">
                                <a:solidFill>
                                  <a:srgbClr val="FF0000"/>
                                </a:solidFill>
                                <a:effectLst/>
                                <a:latin typeface="Cambria Math" charset="0"/>
                                <a:ea typeface="Times New Roman" charset="0"/>
                                <a:cs typeface="Times New Roman" charset="0"/>
                              </a:rPr>
                              <m:t>2</m:t>
                            </m:r>
                          </m:sub>
                        </m:sSub>
                        <m:r>
                          <a:rPr lang="en-US" sz="2800" i="1">
                            <a:effectLst/>
                            <a:latin typeface="Cambria Math" charset="0"/>
                            <a:ea typeface="Times New Roman" charset="0"/>
                            <a:cs typeface="Times New Roman" charset="0"/>
                          </a:rPr>
                          <m:t>,1</m:t>
                        </m:r>
                      </m:e>
                    </m:d>
                  </m:oMath>
                </a14:m>
                <a:endParaRPr lang="en-US" sz="4000" dirty="0">
                  <a:effectLst/>
                  <a:latin typeface="Times New Roman" charset="0"/>
                  <a:ea typeface="Times New Roman" charset="0"/>
                  <a:cs typeface="Times New Roman" charset="0"/>
                </a:endParaRPr>
              </a:p>
              <a:p>
                <a:pPr marL="285750" indent="-285750">
                  <a:buFont typeface="Arial" charset="0"/>
                  <a:buChar char="•"/>
                </a:pPr>
                <a14:m>
                  <m:oMath xmlns:m="http://schemas.openxmlformats.org/officeDocument/2006/math">
                    <m:sSub>
                      <m:sSubPr>
                        <m:ctrlPr>
                          <a:rPr lang="en-US" sz="2800" i="1">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𝑃</m:t>
                        </m:r>
                      </m:e>
                      <m:sub>
                        <m:r>
                          <a:rPr lang="en-US" sz="2800" i="1" smtClean="0">
                            <a:solidFill>
                              <a:srgbClr val="FF0000"/>
                            </a:solidFill>
                            <a:effectLst/>
                            <a:latin typeface="Cambria Math" charset="0"/>
                            <a:ea typeface="Times New Roman" charset="0"/>
                            <a:cs typeface="Times New Roman" charset="0"/>
                          </a:rPr>
                          <m:t>𝐿𝐹𝐶</m:t>
                        </m:r>
                      </m:sub>
                    </m:sSub>
                    <m:d>
                      <m:dPr>
                        <m:ctrlPr>
                          <a:rPr lang="en-US" sz="2800" i="1">
                            <a:effectLst/>
                            <a:latin typeface="Cambria Math" charset="0"/>
                            <a:ea typeface="Times New Roman" charset="0"/>
                            <a:cs typeface="Times New Roman" charset="0"/>
                          </a:rPr>
                        </m:ctrlPr>
                      </m:dPr>
                      <m:e>
                        <m:sSub>
                          <m:sSubPr>
                            <m:ctrlPr>
                              <a:rPr lang="en-US" sz="2800" i="1">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𝑇</m:t>
                            </m:r>
                          </m:e>
                          <m:sub>
                            <m:r>
                              <a:rPr lang="en-US" sz="2800" i="1">
                                <a:effectLst/>
                                <a:latin typeface="Cambria Math" charset="0"/>
                                <a:ea typeface="Times New Roman" charset="0"/>
                                <a:cs typeface="Times New Roman" charset="0"/>
                              </a:rPr>
                              <m:t>2</m:t>
                            </m:r>
                          </m:sub>
                        </m:sSub>
                        <m:r>
                          <a:rPr lang="en-US" sz="2800" i="1">
                            <a:effectLst/>
                            <a:latin typeface="Cambria Math" charset="0"/>
                            <a:ea typeface="Times New Roman" charset="0"/>
                            <a:cs typeface="Times New Roman" charset="0"/>
                          </a:rPr>
                          <m:t>=</m:t>
                        </m:r>
                        <m:f>
                          <m:fPr>
                            <m:ctrlPr>
                              <a:rPr lang="en-US" sz="2800" i="1">
                                <a:solidFill>
                                  <a:srgbClr val="000000"/>
                                </a:solidFill>
                                <a:effectLst/>
                                <a:latin typeface="Cambria Math" charset="0"/>
                                <a:ea typeface="Times New Roman" charset="0"/>
                                <a:cs typeface="Times New Roman" charset="0"/>
                              </a:rPr>
                            </m:ctrlPr>
                          </m:fPr>
                          <m:num>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𝑉</m:t>
                                </m:r>
                                <m:r>
                                  <a:rPr lang="en-US" sz="2800" i="1">
                                    <a:solidFill>
                                      <a:srgbClr val="000000"/>
                                    </a:solidFill>
                                    <a:effectLst/>
                                    <a:latin typeface="Cambria Math" charset="0"/>
                                    <a:ea typeface="Times New Roman" charset="0"/>
                                    <a:cs typeface="Times New Roman" charset="0"/>
                                  </a:rPr>
                                  <m:t>2</m:t>
                                </m:r>
                              </m:sub>
                            </m:sSub>
                            <m:r>
                              <a:rPr lang="en-US" sz="2800" i="1">
                                <a:solidFill>
                                  <a:srgbClr val="000000"/>
                                </a:solidFill>
                                <a:effectLst/>
                                <a:latin typeface="Cambria Math" charset="0"/>
                                <a:ea typeface="Times New Roman" charset="0"/>
                                <a:cs typeface="Times New Roman" charset="0"/>
                              </a:rPr>
                              <m:t>−</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02</m:t>
                                </m:r>
                              </m:sub>
                            </m:sSub>
                          </m:num>
                          <m:den>
                            <m:rad>
                              <m:radPr>
                                <m:degHide m:val="on"/>
                                <m:ctrlPr>
                                  <a:rPr lang="en-US" sz="2800" i="1">
                                    <a:solidFill>
                                      <a:srgbClr val="000000"/>
                                    </a:solidFill>
                                    <a:effectLst/>
                                    <a:latin typeface="Cambria Math" charset="0"/>
                                    <a:ea typeface="Times New Roman" charset="0"/>
                                    <a:cs typeface="Times New Roman" charset="0"/>
                                  </a:rPr>
                                </m:ctrlPr>
                              </m:radPr>
                              <m:deg/>
                              <m:e>
                                <m:r>
                                  <a:rPr lang="en-US" sz="2800" i="1">
                                    <a:solidFill>
                                      <a:srgbClr val="000000"/>
                                    </a:solidFill>
                                    <a:effectLst/>
                                    <a:latin typeface="Cambria Math" charset="0"/>
                                    <a:ea typeface="Times New Roman" charset="0"/>
                                    <a:cs typeface="Times New Roman" charset="0"/>
                                  </a:rPr>
                                  <m:t>2</m:t>
                                </m:r>
                              </m:e>
                            </m:rad>
                          </m:den>
                        </m:f>
                        <m:r>
                          <a:rPr lang="en-US" sz="2800">
                            <a:solidFill>
                              <a:srgbClr val="000000"/>
                            </a:solidFill>
                            <a:effectLst/>
                            <a:latin typeface="Cambria Math" charset="0"/>
                            <a:ea typeface="Times New Roman" charset="0"/>
                            <a:cs typeface="Times New Roman" charset="0"/>
                          </a:rPr>
                          <m:t>&gt;</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𝑦</m:t>
                            </m:r>
                          </m:e>
                          <m:sub>
                            <m:r>
                              <a:rPr lang="en-US" sz="2800" i="1">
                                <a:solidFill>
                                  <a:srgbClr val="000000"/>
                                </a:solidFill>
                                <a:effectLst/>
                                <a:latin typeface="Cambria Math" charset="0"/>
                                <a:ea typeface="Times New Roman" charset="0"/>
                                <a:cs typeface="Times New Roman" charset="0"/>
                              </a:rPr>
                              <m:t>2</m:t>
                            </m:r>
                          </m:sub>
                        </m:sSub>
                      </m:e>
                    </m:d>
                    <m:r>
                      <a:rPr lang="en-US" sz="2800" i="1">
                        <a:solidFill>
                          <a:srgbClr val="000000"/>
                        </a:solidFill>
                        <a:effectLst/>
                        <a:latin typeface="Cambria Math" charset="0"/>
                        <a:ea typeface="Times New Roman" charset="0"/>
                        <a:cs typeface="Times New Roman" charset="0"/>
                      </a:rPr>
                      <m:t>=</m:t>
                    </m:r>
                    <m:r>
                      <a:rPr lang="en-US" sz="2800" i="1">
                        <a:solidFill>
                          <a:srgbClr val="000000"/>
                        </a:solidFill>
                        <a:effectLst/>
                        <a:latin typeface="Cambria Math" charset="0"/>
                        <a:ea typeface="Times New Roman" charset="0"/>
                        <a:cs typeface="Times New Roman" charset="0"/>
                      </a:rPr>
                      <m:t>𝑃</m:t>
                    </m:r>
                    <m:d>
                      <m:dPr>
                        <m:ctrlPr>
                          <a:rPr lang="en-US" sz="2800" i="1">
                            <a:solidFill>
                              <a:srgbClr val="000000"/>
                            </a:solidFill>
                            <a:effectLst/>
                            <a:latin typeface="Cambria Math" charset="0"/>
                            <a:ea typeface="Times New Roman" charset="0"/>
                            <a:cs typeface="Times New Roman" charset="0"/>
                          </a:rPr>
                        </m:ctrlPr>
                      </m:dPr>
                      <m:e>
                        <m:f>
                          <m:fPr>
                            <m:ctrlPr>
                              <a:rPr lang="en-US" sz="2800" i="1">
                                <a:solidFill>
                                  <a:srgbClr val="000000"/>
                                </a:solidFill>
                                <a:effectLst/>
                                <a:latin typeface="Cambria Math" charset="0"/>
                                <a:ea typeface="Times New Roman" charset="0"/>
                                <a:cs typeface="Times New Roman" charset="0"/>
                              </a:rPr>
                            </m:ctrlPr>
                          </m:fPr>
                          <m:num>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𝑉</m:t>
                                </m:r>
                                <m:r>
                                  <a:rPr lang="en-US" sz="2800" i="1">
                                    <a:solidFill>
                                      <a:srgbClr val="000000"/>
                                    </a:solidFill>
                                    <a:effectLst/>
                                    <a:latin typeface="Cambria Math" charset="0"/>
                                    <a:ea typeface="Times New Roman" charset="0"/>
                                    <a:cs typeface="Times New Roman" charset="0"/>
                                  </a:rPr>
                                  <m:t>2</m:t>
                                </m:r>
                              </m:sub>
                            </m:sSub>
                            <m:r>
                              <a:rPr lang="en-US" sz="2800" i="1">
                                <a:solidFill>
                                  <a:srgbClr val="000000"/>
                                </a:solidFill>
                                <a:effectLst/>
                                <a:latin typeface="Cambria Math" charset="0"/>
                                <a:ea typeface="Times New Roman" charset="0"/>
                                <a:cs typeface="Times New Roman" charset="0"/>
                              </a:rPr>
                              <m:t>−</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𝑧</m:t>
                                </m:r>
                              </m:e>
                              <m:sub>
                                <m:r>
                                  <a:rPr lang="en-US" sz="2800" i="1">
                                    <a:solidFill>
                                      <a:srgbClr val="000000"/>
                                    </a:solidFill>
                                    <a:effectLst/>
                                    <a:latin typeface="Cambria Math" charset="0"/>
                                    <a:ea typeface="Times New Roman" charset="0"/>
                                    <a:cs typeface="Times New Roman" charset="0"/>
                                  </a:rPr>
                                  <m:t>02</m:t>
                                </m:r>
                              </m:sub>
                            </m:sSub>
                          </m:num>
                          <m:den>
                            <m:rad>
                              <m:radPr>
                                <m:degHide m:val="on"/>
                                <m:ctrlPr>
                                  <a:rPr lang="en-US" sz="2800" i="1">
                                    <a:solidFill>
                                      <a:srgbClr val="000000"/>
                                    </a:solidFill>
                                    <a:effectLst/>
                                    <a:latin typeface="Cambria Math" charset="0"/>
                                    <a:ea typeface="Times New Roman" charset="0"/>
                                    <a:cs typeface="Times New Roman" charset="0"/>
                                  </a:rPr>
                                </m:ctrlPr>
                              </m:radPr>
                              <m:deg/>
                              <m:e>
                                <m:r>
                                  <a:rPr lang="en-US" sz="2800" i="1">
                                    <a:solidFill>
                                      <a:srgbClr val="000000"/>
                                    </a:solidFill>
                                    <a:effectLst/>
                                    <a:latin typeface="Cambria Math" charset="0"/>
                                    <a:ea typeface="Times New Roman" charset="0"/>
                                    <a:cs typeface="Times New Roman" charset="0"/>
                                  </a:rPr>
                                  <m:t>2</m:t>
                                </m:r>
                              </m:e>
                            </m:rad>
                          </m:den>
                        </m:f>
                        <m:r>
                          <a:rPr lang="en-US" sz="2800" i="1">
                            <a:solidFill>
                              <a:srgbClr val="000000"/>
                            </a:solidFill>
                            <a:effectLst/>
                            <a:latin typeface="Cambria Math" charset="0"/>
                            <a:ea typeface="Times New Roman" charset="0"/>
                            <a:cs typeface="Times New Roman" charset="0"/>
                          </a:rPr>
                          <m:t>−</m:t>
                        </m:r>
                        <m:rad>
                          <m:radPr>
                            <m:degHide m:val="on"/>
                            <m:ctrlPr>
                              <a:rPr lang="en-US" sz="2800" i="1">
                                <a:solidFill>
                                  <a:srgbClr val="000000"/>
                                </a:solidFill>
                                <a:effectLst/>
                                <a:latin typeface="Cambria Math" charset="0"/>
                                <a:ea typeface="Times New Roman" charset="0"/>
                                <a:cs typeface="Times New Roman" charset="0"/>
                              </a:rPr>
                            </m:ctrlPr>
                          </m:radPr>
                          <m:deg/>
                          <m:e>
                            <m:r>
                              <a:rPr lang="en-US" sz="2800" i="1">
                                <a:solidFill>
                                  <a:srgbClr val="000000"/>
                                </a:solidFill>
                                <a:effectLst/>
                                <a:latin typeface="Cambria Math" charset="0"/>
                                <a:ea typeface="Times New Roman" charset="0"/>
                                <a:cs typeface="Times New Roman" charset="0"/>
                              </a:rPr>
                              <m:t>2</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𝑛</m:t>
                                </m:r>
                              </m:e>
                              <m:sub>
                                <m:r>
                                  <a:rPr lang="en-US" sz="2800" i="1">
                                    <a:solidFill>
                                      <a:srgbClr val="000000"/>
                                    </a:solidFill>
                                    <a:effectLst/>
                                    <a:latin typeface="Cambria Math" charset="0"/>
                                    <a:ea typeface="Times New Roman" charset="0"/>
                                    <a:cs typeface="Times New Roman" charset="0"/>
                                  </a:rPr>
                                  <m:t>2</m:t>
                                </m:r>
                              </m:sub>
                            </m:sSub>
                          </m:e>
                        </m:rad>
                        <m:sSub>
                          <m:sSubPr>
                            <m:ctrlPr>
                              <a:rPr lang="en-US" sz="2800" i="1">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m:t>
                            </m:r>
                          </m:e>
                          <m:sub>
                            <m:r>
                              <a:rPr lang="en-US" sz="2800" i="1">
                                <a:effectLst/>
                                <a:latin typeface="Cambria Math" charset="0"/>
                                <a:ea typeface="Times New Roman" charset="0"/>
                                <a:cs typeface="Times New Roman" charset="0"/>
                              </a:rPr>
                              <m:t>2</m:t>
                            </m:r>
                          </m:sub>
                        </m:sSub>
                        <m:r>
                          <a:rPr lang="en-US" sz="2800" i="1">
                            <a:solidFill>
                              <a:srgbClr val="000000"/>
                            </a:solidFill>
                            <a:effectLst/>
                            <a:latin typeface="Cambria Math" charset="0"/>
                            <a:ea typeface="Times New Roman" charset="0"/>
                            <a:cs typeface="Times New Roman" charset="0"/>
                          </a:rPr>
                          <m:t>&gt;</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𝑦</m:t>
                            </m:r>
                          </m:e>
                          <m:sub>
                            <m:r>
                              <a:rPr lang="en-US" sz="2800" i="1">
                                <a:solidFill>
                                  <a:srgbClr val="000000"/>
                                </a:solidFill>
                                <a:effectLst/>
                                <a:latin typeface="Cambria Math" charset="0"/>
                                <a:ea typeface="Times New Roman" charset="0"/>
                                <a:cs typeface="Times New Roman" charset="0"/>
                              </a:rPr>
                              <m:t>2</m:t>
                            </m:r>
                          </m:sub>
                        </m:sSub>
                        <m:r>
                          <a:rPr lang="en-US" sz="2800" i="1">
                            <a:solidFill>
                              <a:srgbClr val="000000"/>
                            </a:solidFill>
                            <a:effectLst/>
                            <a:latin typeface="Cambria Math" charset="0"/>
                            <a:ea typeface="Times New Roman" charset="0"/>
                            <a:cs typeface="Times New Roman" charset="0"/>
                          </a:rPr>
                          <m:t>−</m:t>
                        </m:r>
                        <m:rad>
                          <m:radPr>
                            <m:degHide m:val="on"/>
                            <m:ctrlPr>
                              <a:rPr lang="en-US" sz="2800" i="1">
                                <a:solidFill>
                                  <a:srgbClr val="000000"/>
                                </a:solidFill>
                                <a:effectLst/>
                                <a:latin typeface="Cambria Math" charset="0"/>
                                <a:ea typeface="Times New Roman" charset="0"/>
                                <a:cs typeface="Times New Roman" charset="0"/>
                              </a:rPr>
                            </m:ctrlPr>
                          </m:radPr>
                          <m:deg/>
                          <m:e>
                            <m:r>
                              <a:rPr lang="en-US" sz="2800" i="1">
                                <a:solidFill>
                                  <a:srgbClr val="000000"/>
                                </a:solidFill>
                                <a:effectLst/>
                                <a:latin typeface="Cambria Math" charset="0"/>
                                <a:ea typeface="Times New Roman" charset="0"/>
                                <a:cs typeface="Times New Roman" charset="0"/>
                              </a:rPr>
                              <m:t>2</m:t>
                            </m:r>
                            <m:sSub>
                              <m:sSubPr>
                                <m:ctrlPr>
                                  <a:rPr lang="en-US" sz="2800" i="1">
                                    <a:solidFill>
                                      <a:srgbClr val="000000"/>
                                    </a:solidFill>
                                    <a:effectLst/>
                                    <a:latin typeface="Cambria Math" charset="0"/>
                                    <a:ea typeface="Times New Roman" charset="0"/>
                                    <a:cs typeface="Times New Roman" charset="0"/>
                                  </a:rPr>
                                </m:ctrlPr>
                              </m:sSubPr>
                              <m:e>
                                <m:r>
                                  <a:rPr lang="en-US" sz="2800" i="1">
                                    <a:solidFill>
                                      <a:srgbClr val="000000"/>
                                    </a:solidFill>
                                    <a:effectLst/>
                                    <a:latin typeface="Cambria Math" charset="0"/>
                                    <a:ea typeface="Times New Roman" charset="0"/>
                                    <a:cs typeface="Times New Roman" charset="0"/>
                                  </a:rPr>
                                  <m:t>𝑛</m:t>
                                </m:r>
                              </m:e>
                              <m:sub>
                                <m:r>
                                  <a:rPr lang="en-US" sz="2800" i="1">
                                    <a:solidFill>
                                      <a:srgbClr val="000000"/>
                                    </a:solidFill>
                                    <a:effectLst/>
                                    <a:latin typeface="Cambria Math" charset="0"/>
                                    <a:ea typeface="Times New Roman" charset="0"/>
                                    <a:cs typeface="Times New Roman" charset="0"/>
                                  </a:rPr>
                                  <m:t>2</m:t>
                                </m:r>
                              </m:sub>
                            </m:sSub>
                          </m:e>
                        </m:rad>
                        <m:sSub>
                          <m:sSubPr>
                            <m:ctrlPr>
                              <a:rPr lang="en-US" sz="2800" i="1">
                                <a:effectLst/>
                                <a:latin typeface="Cambria Math" charset="0"/>
                                <a:ea typeface="Times New Roman" charset="0"/>
                                <a:cs typeface="Times New Roman" charset="0"/>
                              </a:rPr>
                            </m:ctrlPr>
                          </m:sSubPr>
                          <m:e>
                            <m:r>
                              <a:rPr lang="en-US" sz="2800" i="1">
                                <a:effectLst/>
                                <a:latin typeface="Cambria Math" charset="0"/>
                                <a:ea typeface="Times New Roman" charset="0"/>
                                <a:cs typeface="Times New Roman" charset="0"/>
                              </a:rPr>
                              <m:t>∆</m:t>
                            </m:r>
                          </m:e>
                          <m:sub>
                            <m:r>
                              <a:rPr lang="en-US" sz="2800" i="1">
                                <a:effectLst/>
                                <a:latin typeface="Cambria Math" charset="0"/>
                                <a:ea typeface="Times New Roman" charset="0"/>
                                <a:cs typeface="Times New Roman" charset="0"/>
                              </a:rPr>
                              <m:t>2</m:t>
                            </m:r>
                          </m:sub>
                        </m:sSub>
                      </m:e>
                    </m:d>
                    <m:r>
                      <a:rPr lang="en-US" sz="2800">
                        <a:solidFill>
                          <a:srgbClr val="000000"/>
                        </a:solidFill>
                        <a:effectLst/>
                        <a:latin typeface="Cambria Math" charset="0"/>
                        <a:ea typeface="Times New Roman" charset="0"/>
                        <a:cs typeface="Times New Roman" charset="0"/>
                      </a:rPr>
                      <m:t>=</m:t>
                    </m:r>
                    <m:r>
                      <a:rPr lang="en-US" sz="2800" b="1" i="1" smtClean="0">
                        <a:solidFill>
                          <a:schemeClr val="accent5"/>
                        </a:solidFill>
                        <a:effectLst/>
                        <a:latin typeface="Cambria Math" charset="0"/>
                        <a:ea typeface="Times New Roman" charset="0"/>
                        <a:cs typeface="Times New Roman" charset="0"/>
                      </a:rPr>
                      <m:t>𝟏</m:t>
                    </m:r>
                    <m:r>
                      <a:rPr lang="en-US" sz="2800" b="1" i="1">
                        <a:solidFill>
                          <a:schemeClr val="accent5"/>
                        </a:solidFill>
                        <a:effectLst/>
                        <a:latin typeface="Cambria Math" charset="0"/>
                        <a:ea typeface="Times New Roman" charset="0"/>
                        <a:cs typeface="Times New Roman" charset="0"/>
                      </a:rPr>
                      <m:t>−</m:t>
                    </m:r>
                    <m:r>
                      <a:rPr lang="en-US" sz="2800" b="1" i="1">
                        <a:solidFill>
                          <a:schemeClr val="accent5"/>
                        </a:solidFill>
                        <a:effectLst/>
                        <a:latin typeface="Cambria Math" charset="0"/>
                        <a:ea typeface="Times New Roman" charset="0"/>
                        <a:cs typeface="Times New Roman" charset="0"/>
                      </a:rPr>
                      <m:t>𝚽</m:t>
                    </m:r>
                    <m:r>
                      <a:rPr lang="zh-CN" altLang="en-US" sz="2800" b="1">
                        <a:solidFill>
                          <a:schemeClr val="accent5"/>
                        </a:solidFill>
                        <a:latin typeface="Cambria Math" charset="0"/>
                        <a:ea typeface="Times New Roman" charset="0"/>
                        <a:cs typeface="Times New Roman" charset="0"/>
                      </a:rPr>
                      <m:t>（</m:t>
                    </m:r>
                    <m:sSub>
                      <m:sSubPr>
                        <m:ctrlPr>
                          <a:rPr lang="en-US" sz="2800" b="1" i="1">
                            <a:solidFill>
                              <a:schemeClr val="accent5"/>
                            </a:solidFill>
                            <a:effectLst/>
                            <a:latin typeface="Cambria Math" charset="0"/>
                            <a:ea typeface="Times New Roman" charset="0"/>
                            <a:cs typeface="Times New Roman" charset="0"/>
                          </a:rPr>
                        </m:ctrlPr>
                      </m:sSubPr>
                      <m:e>
                        <m:r>
                          <a:rPr lang="en-US" sz="2800" b="1" i="1">
                            <a:solidFill>
                              <a:schemeClr val="accent5"/>
                            </a:solidFill>
                            <a:effectLst/>
                            <a:latin typeface="Cambria Math" charset="0"/>
                            <a:ea typeface="Times New Roman" charset="0"/>
                            <a:cs typeface="Times New Roman" charset="0"/>
                          </a:rPr>
                          <m:t>𝒚</m:t>
                        </m:r>
                      </m:e>
                      <m:sub>
                        <m:r>
                          <a:rPr lang="en-US" sz="2800" b="1" i="1">
                            <a:solidFill>
                              <a:schemeClr val="accent5"/>
                            </a:solidFill>
                            <a:effectLst/>
                            <a:latin typeface="Cambria Math" charset="0"/>
                            <a:ea typeface="Times New Roman" charset="0"/>
                            <a:cs typeface="Times New Roman" charset="0"/>
                          </a:rPr>
                          <m:t>𝟐</m:t>
                        </m:r>
                      </m:sub>
                    </m:sSub>
                    <m:r>
                      <a:rPr lang="en-US" sz="2800" b="1" i="1">
                        <a:solidFill>
                          <a:schemeClr val="accent5"/>
                        </a:solidFill>
                        <a:effectLst/>
                        <a:latin typeface="Cambria Math" charset="0"/>
                        <a:ea typeface="Times New Roman" charset="0"/>
                        <a:cs typeface="Times New Roman" charset="0"/>
                      </a:rPr>
                      <m:t>−</m:t>
                    </m:r>
                    <m:sSub>
                      <m:sSubPr>
                        <m:ctrlPr>
                          <a:rPr lang="en-US" sz="2800" b="1" i="1" smtClean="0">
                            <a:solidFill>
                              <a:schemeClr val="accent5"/>
                            </a:solidFill>
                            <a:effectLst/>
                            <a:latin typeface="Cambria Math" charset="0"/>
                            <a:ea typeface="Times New Roman" charset="0"/>
                            <a:cs typeface="Times New Roman" charset="0"/>
                          </a:rPr>
                        </m:ctrlPr>
                      </m:sSubPr>
                      <m:e>
                        <m:rad>
                          <m:radPr>
                            <m:degHide m:val="on"/>
                            <m:ctrlPr>
                              <a:rPr lang="en-US" sz="2800" b="1" i="1">
                                <a:solidFill>
                                  <a:schemeClr val="accent5"/>
                                </a:solidFill>
                                <a:effectLst/>
                                <a:latin typeface="Cambria Math" charset="0"/>
                                <a:ea typeface="Times New Roman" charset="0"/>
                                <a:cs typeface="Times New Roman" charset="0"/>
                              </a:rPr>
                            </m:ctrlPr>
                          </m:radPr>
                          <m:deg/>
                          <m:e>
                            <m:r>
                              <a:rPr lang="en-US" sz="2800" b="1" i="1">
                                <a:solidFill>
                                  <a:schemeClr val="accent5"/>
                                </a:solidFill>
                                <a:effectLst/>
                                <a:latin typeface="Cambria Math" charset="0"/>
                                <a:ea typeface="Times New Roman" charset="0"/>
                                <a:cs typeface="Times New Roman" charset="0"/>
                              </a:rPr>
                              <m:t>𝟐</m:t>
                            </m:r>
                            <m:sSub>
                              <m:sSubPr>
                                <m:ctrlPr>
                                  <a:rPr lang="en-US" sz="2800" b="1" i="1">
                                    <a:solidFill>
                                      <a:schemeClr val="accent5"/>
                                    </a:solidFill>
                                    <a:effectLst/>
                                    <a:latin typeface="Cambria Math" charset="0"/>
                                    <a:ea typeface="Times New Roman" charset="0"/>
                                    <a:cs typeface="Times New Roman" charset="0"/>
                                  </a:rPr>
                                </m:ctrlPr>
                              </m:sSubPr>
                              <m:e>
                                <m:r>
                                  <a:rPr lang="en-US" sz="2800" b="1" i="1">
                                    <a:solidFill>
                                      <a:schemeClr val="accent5"/>
                                    </a:solidFill>
                                    <a:effectLst/>
                                    <a:latin typeface="Cambria Math" charset="0"/>
                                    <a:ea typeface="Times New Roman" charset="0"/>
                                    <a:cs typeface="Times New Roman" charset="0"/>
                                  </a:rPr>
                                  <m:t>𝒏</m:t>
                                </m:r>
                              </m:e>
                              <m:sub>
                                <m:r>
                                  <a:rPr lang="en-US" sz="2800" b="1" i="1">
                                    <a:solidFill>
                                      <a:schemeClr val="accent5"/>
                                    </a:solidFill>
                                    <a:effectLst/>
                                    <a:latin typeface="Cambria Math" charset="0"/>
                                    <a:ea typeface="Times New Roman" charset="0"/>
                                    <a:cs typeface="Times New Roman" charset="0"/>
                                  </a:rPr>
                                  <m:t>𝟐</m:t>
                                </m:r>
                              </m:sub>
                            </m:sSub>
                          </m:e>
                        </m:rad>
                        <m:r>
                          <a:rPr lang="en-US" sz="2800" b="1" i="1">
                            <a:solidFill>
                              <a:schemeClr val="accent5"/>
                            </a:solidFill>
                            <a:effectLst/>
                            <a:latin typeface="Cambria Math" charset="0"/>
                            <a:ea typeface="Times New Roman" charset="0"/>
                            <a:cs typeface="Times New Roman" charset="0"/>
                          </a:rPr>
                          <m:t>∆</m:t>
                        </m:r>
                      </m:e>
                      <m:sub>
                        <m:r>
                          <a:rPr lang="en-US" sz="2800" b="1" i="1">
                            <a:solidFill>
                              <a:schemeClr val="accent5"/>
                            </a:solidFill>
                            <a:effectLst/>
                            <a:latin typeface="Cambria Math" charset="0"/>
                            <a:ea typeface="Times New Roman" charset="0"/>
                            <a:cs typeface="Times New Roman" charset="0"/>
                          </a:rPr>
                          <m:t>𝟐</m:t>
                        </m:r>
                      </m:sub>
                    </m:sSub>
                    <m:r>
                      <a:rPr lang="zh-CN" altLang="en-US" sz="2800" b="1">
                        <a:solidFill>
                          <a:schemeClr val="accent5"/>
                        </a:solidFill>
                        <a:latin typeface="Cambria Math" charset="0"/>
                        <a:ea typeface="Times New Roman" charset="0"/>
                        <a:cs typeface="Times New Roman" charset="0"/>
                      </a:rPr>
                      <m:t>）</m:t>
                    </m:r>
                  </m:oMath>
                </a14:m>
                <a:endParaRPr lang="en-US" sz="4000" b="1" dirty="0">
                  <a:effectLst/>
                  <a:latin typeface="Times New Roman" charset="0"/>
                  <a:ea typeface="Times New Roman" charset="0"/>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265129" y="1373569"/>
                <a:ext cx="10171134" cy="3540649"/>
              </a:xfrm>
              <a:prstGeom prst="rect">
                <a:avLst/>
              </a:prstGeom>
              <a:blipFill rotWithShape="0">
                <a:blip r:embed="rId3"/>
                <a:stretch>
                  <a:fillRect l="-1079" t="-344"/>
                </a:stretch>
              </a:blipFill>
            </p:spPr>
            <p:txBody>
              <a:bodyPr/>
              <a:lstStyle/>
              <a:p>
                <a:r>
                  <a:rPr lang="en-US">
                    <a:noFill/>
                  </a:rPr>
                  <a:t> </a:t>
                </a:r>
              </a:p>
            </p:txBody>
          </p:sp>
        </mc:Fallback>
      </mc:AlternateContent>
    </p:spTree>
    <p:extLst>
      <p:ext uri="{BB962C8B-B14F-4D97-AF65-F5344CB8AC3E}">
        <p14:creationId xmlns:p14="http://schemas.microsoft.com/office/powerpoint/2010/main" val="1758995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572" y="1825624"/>
                <a:ext cx="11285950" cy="4351338"/>
              </a:xfrm>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2400" dirty="0" smtClean="0">
                    <a:latin typeface="Times New Roman" charset="0"/>
                    <a:ea typeface="Times New Roman" charset="0"/>
                    <a:cs typeface="Times New Roman" charset="0"/>
                  </a:rPr>
                  <a:t>  EN=</a:t>
                </a:r>
                <a14:m>
                  <m:oMath xmlns:m="http://schemas.openxmlformats.org/officeDocument/2006/math">
                    <m:f>
                      <m:fPr>
                        <m:ctrlPr>
                          <a:rPr lang="en-US" sz="2400" i="1">
                            <a:latin typeface="Cambria Math" charset="0"/>
                            <a:ea typeface="Times New Roman" charset="0"/>
                            <a:cs typeface="Times New Roman" charset="0"/>
                          </a:rPr>
                        </m:ctrlPr>
                      </m:fPr>
                      <m:num>
                        <m:r>
                          <a:rPr lang="en-US" sz="2400" i="1">
                            <a:latin typeface="Cambria Math" charset="0"/>
                            <a:ea typeface="Times New Roman" charset="0"/>
                            <a:cs typeface="Times New Roman" charset="0"/>
                          </a:rPr>
                          <m:t>1</m:t>
                        </m:r>
                      </m:num>
                      <m:den>
                        <m:r>
                          <a:rPr lang="en-US" sz="2400" i="1">
                            <a:latin typeface="Cambria Math" charset="0"/>
                            <a:ea typeface="Times New Roman" charset="0"/>
                            <a:cs typeface="Times New Roman" charset="0"/>
                          </a:rPr>
                          <m:t>2</m:t>
                        </m:r>
                      </m:den>
                    </m:f>
                    <m:r>
                      <a:rPr lang="en-US" sz="2400" i="1">
                        <a:latin typeface="Cambria Math" charset="0"/>
                        <a:ea typeface="Times New Roman" charset="0"/>
                        <a:cs typeface="Times New Roman" charset="0"/>
                      </a:rPr>
                      <m:t>𝐸</m:t>
                    </m:r>
                    <m:d>
                      <m:dPr>
                        <m:ctrlPr>
                          <a:rPr lang="en-US" sz="2400" i="1">
                            <a:latin typeface="Cambria Math" charset="0"/>
                            <a:ea typeface="Times New Roman" charset="0"/>
                            <a:cs typeface="Times New Roman" charset="0"/>
                          </a:rPr>
                        </m:ctrlPr>
                      </m:dPr>
                      <m:e>
                        <m:r>
                          <a:rPr lang="en-US" sz="2400" i="1">
                            <a:latin typeface="Cambria Math" charset="0"/>
                            <a:ea typeface="Times New Roman" charset="0"/>
                            <a:cs typeface="Times New Roman" charset="0"/>
                          </a:rPr>
                          <m:t>𝑁</m:t>
                        </m:r>
                      </m:e>
                      <m:e>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𝐻</m:t>
                            </m:r>
                          </m:e>
                          <m:sub>
                            <m:r>
                              <a:rPr lang="en-US" sz="2400" i="1">
                                <a:latin typeface="Cambria Math" charset="0"/>
                                <a:ea typeface="Times New Roman" charset="0"/>
                                <a:cs typeface="Times New Roman" charset="0"/>
                              </a:rPr>
                              <m:t>0</m:t>
                            </m:r>
                          </m:sub>
                        </m:sSub>
                      </m:e>
                    </m:d>
                    <m:r>
                      <a:rPr lang="en-US" sz="2400" i="1">
                        <a:latin typeface="Cambria Math" charset="0"/>
                        <a:ea typeface="Times New Roman" charset="0"/>
                        <a:cs typeface="Times New Roman" charset="0"/>
                      </a:rPr>
                      <m:t>+</m:t>
                    </m:r>
                    <m:f>
                      <m:fPr>
                        <m:ctrlPr>
                          <a:rPr lang="en-US" sz="2400" i="1">
                            <a:latin typeface="Cambria Math" charset="0"/>
                            <a:ea typeface="Times New Roman" charset="0"/>
                            <a:cs typeface="Times New Roman" charset="0"/>
                          </a:rPr>
                        </m:ctrlPr>
                      </m:fPr>
                      <m:num>
                        <m:r>
                          <a:rPr lang="en-US" sz="2400" i="1">
                            <a:latin typeface="Cambria Math" charset="0"/>
                            <a:ea typeface="Times New Roman" charset="0"/>
                            <a:cs typeface="Times New Roman" charset="0"/>
                          </a:rPr>
                          <m:t>1</m:t>
                        </m:r>
                      </m:num>
                      <m:den>
                        <m:r>
                          <a:rPr lang="en-US" sz="2400" i="1">
                            <a:latin typeface="Cambria Math" charset="0"/>
                            <a:ea typeface="Times New Roman" charset="0"/>
                            <a:cs typeface="Times New Roman" charset="0"/>
                          </a:rPr>
                          <m:t>2</m:t>
                        </m:r>
                      </m:den>
                    </m:f>
                    <m:r>
                      <a:rPr lang="en-US" sz="2400" i="1">
                        <a:latin typeface="Cambria Math" charset="0"/>
                        <a:ea typeface="Times New Roman" charset="0"/>
                        <a:cs typeface="Times New Roman" charset="0"/>
                      </a:rPr>
                      <m:t>𝐸</m:t>
                    </m:r>
                    <m:d>
                      <m:dPr>
                        <m:ctrlPr>
                          <a:rPr lang="en-US" sz="2400" i="1">
                            <a:latin typeface="Cambria Math" charset="0"/>
                            <a:ea typeface="Times New Roman" charset="0"/>
                            <a:cs typeface="Times New Roman" charset="0"/>
                          </a:rPr>
                        </m:ctrlPr>
                      </m:dPr>
                      <m:e>
                        <m:r>
                          <a:rPr lang="en-US" sz="2400" i="1">
                            <a:latin typeface="Cambria Math" charset="0"/>
                            <a:ea typeface="Times New Roman" charset="0"/>
                            <a:cs typeface="Times New Roman" charset="0"/>
                          </a:rPr>
                          <m:t>𝑁</m:t>
                        </m:r>
                      </m:e>
                      <m:e>
                        <m:r>
                          <a:rPr lang="en-US" sz="2400" i="1">
                            <a:latin typeface="Cambria Math" charset="0"/>
                            <a:ea typeface="Times New Roman" charset="0"/>
                            <a:cs typeface="Times New Roman" charset="0"/>
                          </a:rPr>
                          <m:t>𝐿𝐹𝐶</m:t>
                        </m:r>
                      </m:e>
                    </m:d>
                  </m:oMath>
                </a14:m>
                <a:endParaRPr lang="en-US" sz="2400" dirty="0">
                  <a:latin typeface="Times New Roman" charset="0"/>
                  <a:ea typeface="Times New Roman" charset="0"/>
                  <a:cs typeface="Times New Roman" charset="0"/>
                </a:endParaRPr>
              </a:p>
              <a:p>
                <a:pPr marL="0" indent="0">
                  <a:buNone/>
                </a:pPr>
                <a:r>
                  <a:rPr lang="en-US" sz="2400" dirty="0" smtClean="0">
                    <a:latin typeface="Times New Roman" charset="0"/>
                    <a:ea typeface="Times New Roman" charset="0"/>
                    <a:cs typeface="Times New Roman" charset="0"/>
                  </a:rPr>
                  <a:t>        =</a:t>
                </a:r>
                <a14:m>
                  <m:oMath xmlns:m="http://schemas.openxmlformats.org/officeDocument/2006/math">
                    <m:f>
                      <m:fPr>
                        <m:ctrlPr>
                          <a:rPr lang="en-US" sz="2400" i="1">
                            <a:latin typeface="Cambria Math" charset="0"/>
                            <a:ea typeface="Times New Roman" charset="0"/>
                            <a:cs typeface="Times New Roman" charset="0"/>
                          </a:rPr>
                        </m:ctrlPr>
                      </m:fPr>
                      <m:num>
                        <m:r>
                          <a:rPr lang="en-US" sz="2400" i="1">
                            <a:latin typeface="Cambria Math" charset="0"/>
                            <a:ea typeface="Times New Roman" charset="0"/>
                            <a:cs typeface="Times New Roman" charset="0"/>
                          </a:rPr>
                          <m:t>1</m:t>
                        </m:r>
                      </m:num>
                      <m:den>
                        <m:r>
                          <a:rPr lang="en-US" sz="2400" i="1">
                            <a:latin typeface="Cambria Math" charset="0"/>
                            <a:ea typeface="Times New Roman" charset="0"/>
                            <a:cs typeface="Times New Roman" charset="0"/>
                          </a:rPr>
                          <m:t>2</m:t>
                        </m:r>
                      </m:den>
                    </m:f>
                  </m:oMath>
                </a14:m>
                <a:r>
                  <a:rPr lang="en-US" sz="2400" dirty="0">
                    <a:latin typeface="Times New Roman" charset="0"/>
                    <a:ea typeface="Times New Roman" charset="0"/>
                    <a:cs typeface="Times New Roman" charset="0"/>
                  </a:rPr>
                  <a:t>[</a:t>
                </a:r>
                <a14:m>
                  <m:oMath xmlns:m="http://schemas.openxmlformats.org/officeDocument/2006/math">
                    <m:d>
                      <m:dPr>
                        <m:ctrlPr>
                          <a:rPr lang="en-US" sz="2400" i="1">
                            <a:latin typeface="Cambria Math" charset="0"/>
                            <a:ea typeface="Times New Roman" charset="0"/>
                            <a:cs typeface="Times New Roman" charset="0"/>
                          </a:rPr>
                        </m:ctrlPr>
                      </m:dPr>
                      <m:e>
                        <m:r>
                          <m:rPr>
                            <m:sty m:val="p"/>
                          </m:rPr>
                          <a:rPr lang="en-US" sz="2400">
                            <a:latin typeface="Cambria Math" charset="0"/>
                            <a:ea typeface="Times New Roman" charset="0"/>
                            <a:cs typeface="Times New Roman" charset="0"/>
                          </a:rPr>
                          <m:t>k</m:t>
                        </m:r>
                        <m:r>
                          <a:rPr lang="en-US" sz="2400">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1</m:t>
                        </m:r>
                      </m:sub>
                    </m:sSub>
                    <m:r>
                      <a:rPr lang="en-US" sz="2400" i="1">
                        <a:latin typeface="Cambria Math" charset="0"/>
                        <a:ea typeface="Times New Roman" charset="0"/>
                        <a:cs typeface="Times New Roman" charset="0"/>
                      </a:rPr>
                      <m:t>+</m:t>
                    </m:r>
                    <m:d>
                      <m:dPr>
                        <m:ctrlPr>
                          <a:rPr lang="en-US" sz="2400" i="1">
                            <a:latin typeface="Cambria Math" charset="0"/>
                            <a:ea typeface="Times New Roman" charset="0"/>
                            <a:cs typeface="Times New Roman" charset="0"/>
                          </a:rPr>
                        </m:ctrlPr>
                      </m:dPr>
                      <m:e>
                        <m:r>
                          <a:rPr lang="en-US" sz="2400" i="1">
                            <a:latin typeface="Cambria Math" charset="0"/>
                            <a:ea typeface="Times New Roman" charset="0"/>
                            <a:cs typeface="Times New Roman" charset="0"/>
                          </a:rPr>
                          <m:t>𝐸𝑀</m:t>
                        </m:r>
                        <m:r>
                          <a:rPr lang="en-US" sz="2400" i="1">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m:t>
                    </m:r>
                    <m:sSub>
                      <m:sSubPr>
                        <m:ctrlPr>
                          <a:rPr lang="en-US" sz="2400" i="1">
                            <a:latin typeface="Cambria Math" charset="0"/>
                            <a:ea typeface="Times New Roman" charset="0"/>
                            <a:cs typeface="Times New Roman" charset="0"/>
                          </a:rPr>
                        </m:ctrlPr>
                      </m:sSubPr>
                      <m:e>
                        <m:r>
                          <a:rPr lang="en-US" sz="2400" b="0" i="1" smtClean="0">
                            <a:latin typeface="Cambria Math" charset="0"/>
                            <a:ea typeface="Times New Roman" charset="0"/>
                            <a:cs typeface="Times New Roman" charset="0"/>
                          </a:rPr>
                          <m:t>2</m:t>
                        </m:r>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3</m:t>
                        </m:r>
                      </m:sub>
                    </m:sSub>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𝑃</m:t>
                        </m:r>
                      </m:e>
                      <m:sub>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𝐻</m:t>
                            </m:r>
                          </m:e>
                          <m:sub>
                            <m:r>
                              <a:rPr lang="en-US" sz="2400" i="1">
                                <a:latin typeface="Cambria Math" charset="0"/>
                                <a:ea typeface="Times New Roman" charset="0"/>
                                <a:cs typeface="Times New Roman" charset="0"/>
                              </a:rPr>
                              <m:t>0</m:t>
                            </m:r>
                          </m:sub>
                        </m:sSub>
                      </m:sub>
                    </m:sSub>
                    <m:d>
                      <m:dPr>
                        <m:ctrlPr>
                          <a:rPr lang="en-US" sz="2400" i="1">
                            <a:latin typeface="Cambria Math" charset="0"/>
                            <a:ea typeface="Times New Roman" charset="0"/>
                            <a:cs typeface="Times New Roman" charset="0"/>
                          </a:rPr>
                        </m:ctrlPr>
                      </m:dPr>
                      <m:e>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𝑇</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&gt;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𝑦</m:t>
                            </m:r>
                          </m:e>
                          <m:sub>
                            <m:r>
                              <a:rPr lang="en-US" sz="2400" i="1">
                                <a:latin typeface="Cambria Math" charset="0"/>
                                <a:ea typeface="Times New Roman" charset="0"/>
                                <a:cs typeface="Times New Roman" charset="0"/>
                              </a:rPr>
                              <m:t>2</m:t>
                            </m:r>
                          </m:sub>
                        </m:sSub>
                      </m:e>
                    </m:d>
                  </m:oMath>
                </a14:m>
                <a:r>
                  <a:rPr lang="en-US" sz="2400" dirty="0">
                    <a:latin typeface="Times New Roman" charset="0"/>
                    <a:ea typeface="Times New Roman" charset="0"/>
                    <a:cs typeface="Times New Roman" charset="0"/>
                  </a:rPr>
                  <a:t>]</a:t>
                </a:r>
              </a:p>
              <a:p>
                <a:pPr marL="0" indent="0">
                  <a:buNone/>
                </a:pPr>
                <a:r>
                  <a:rPr lang="en-US" sz="2400" dirty="0" smtClean="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14:m>
                  <m:oMath xmlns:m="http://schemas.openxmlformats.org/officeDocument/2006/math">
                    <m:r>
                      <a:rPr lang="en-US" sz="2400" i="1">
                        <a:latin typeface="Cambria Math" charset="0"/>
                        <a:ea typeface="Times New Roman" charset="0"/>
                        <a:cs typeface="Times New Roman" charset="0"/>
                      </a:rPr>
                      <m:t> </m:t>
                    </m:r>
                    <m:f>
                      <m:fPr>
                        <m:ctrlPr>
                          <a:rPr lang="en-US" sz="2400" i="1">
                            <a:latin typeface="Cambria Math" charset="0"/>
                            <a:ea typeface="Times New Roman" charset="0"/>
                            <a:cs typeface="Times New Roman" charset="0"/>
                          </a:rPr>
                        </m:ctrlPr>
                      </m:fPr>
                      <m:num>
                        <m:r>
                          <a:rPr lang="en-US" sz="2400" i="1">
                            <a:latin typeface="Cambria Math" charset="0"/>
                            <a:ea typeface="Times New Roman" charset="0"/>
                            <a:cs typeface="Times New Roman" charset="0"/>
                          </a:rPr>
                          <m:t>1</m:t>
                        </m:r>
                      </m:num>
                      <m:den>
                        <m:r>
                          <a:rPr lang="en-US" sz="2400" i="1">
                            <a:latin typeface="Cambria Math" charset="0"/>
                            <a:ea typeface="Times New Roman" charset="0"/>
                            <a:cs typeface="Times New Roman" charset="0"/>
                          </a:rPr>
                          <m:t>2</m:t>
                        </m:r>
                      </m:den>
                    </m:f>
                  </m:oMath>
                </a14:m>
                <a:r>
                  <a:rPr lang="en-US" sz="2400" dirty="0">
                    <a:latin typeface="Times New Roman" charset="0"/>
                    <a:ea typeface="Times New Roman" charset="0"/>
                    <a:cs typeface="Times New Roman" charset="0"/>
                  </a:rPr>
                  <a:t>[</a:t>
                </a:r>
                <a14:m>
                  <m:oMath xmlns:m="http://schemas.openxmlformats.org/officeDocument/2006/math">
                    <m:d>
                      <m:dPr>
                        <m:ctrlPr>
                          <a:rPr lang="en-US" sz="2400" i="1">
                            <a:latin typeface="Cambria Math" charset="0"/>
                            <a:ea typeface="Times New Roman" charset="0"/>
                            <a:cs typeface="Times New Roman" charset="0"/>
                          </a:rPr>
                        </m:ctrlPr>
                      </m:dPr>
                      <m:e>
                        <m:r>
                          <m:rPr>
                            <m:sty m:val="p"/>
                          </m:rPr>
                          <a:rPr lang="en-US" sz="2400">
                            <a:latin typeface="Cambria Math" charset="0"/>
                            <a:ea typeface="Times New Roman" charset="0"/>
                            <a:cs typeface="Times New Roman" charset="0"/>
                          </a:rPr>
                          <m:t>k</m:t>
                        </m:r>
                        <m:r>
                          <a:rPr lang="en-US" sz="2400">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1</m:t>
                        </m:r>
                      </m:sub>
                    </m:sSub>
                    <m:r>
                      <a:rPr lang="en-US" sz="2400" i="1">
                        <a:latin typeface="Cambria Math" charset="0"/>
                        <a:ea typeface="Times New Roman" charset="0"/>
                        <a:cs typeface="Times New Roman" charset="0"/>
                      </a:rPr>
                      <m:t>+</m:t>
                    </m:r>
                    <m:d>
                      <m:dPr>
                        <m:ctrlPr>
                          <a:rPr lang="en-US" sz="2400" i="1">
                            <a:latin typeface="Cambria Math" charset="0"/>
                            <a:ea typeface="Times New Roman" charset="0"/>
                            <a:cs typeface="Times New Roman" charset="0"/>
                          </a:rPr>
                        </m:ctrlPr>
                      </m:dPr>
                      <m:e>
                        <m:r>
                          <a:rPr lang="en-US" sz="2400" i="1">
                            <a:latin typeface="Cambria Math" charset="0"/>
                            <a:ea typeface="Times New Roman" charset="0"/>
                            <a:cs typeface="Times New Roman" charset="0"/>
                          </a:rPr>
                          <m:t>𝐸𝑀</m:t>
                        </m:r>
                        <m:r>
                          <a:rPr lang="en-US" sz="2400" i="1">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m:t>
                    </m:r>
                    <m:sSub>
                      <m:sSubPr>
                        <m:ctrlPr>
                          <a:rPr lang="en-US" sz="2400" i="1">
                            <a:latin typeface="Cambria Math" charset="0"/>
                            <a:ea typeface="Times New Roman" charset="0"/>
                            <a:cs typeface="Times New Roman" charset="0"/>
                          </a:rPr>
                        </m:ctrlPr>
                      </m:sSubPr>
                      <m:e>
                        <m:r>
                          <a:rPr lang="en-US" sz="2400" b="0" i="1" smtClean="0">
                            <a:latin typeface="Cambria Math" charset="0"/>
                            <a:ea typeface="Times New Roman" charset="0"/>
                            <a:cs typeface="Times New Roman" charset="0"/>
                          </a:rPr>
                          <m:t>2</m:t>
                        </m:r>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3</m:t>
                        </m:r>
                      </m:sub>
                    </m:sSub>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𝑃</m:t>
                        </m:r>
                      </m:e>
                      <m:sub>
                        <m:r>
                          <a:rPr lang="en-US" sz="2400" i="1">
                            <a:latin typeface="Cambria Math" charset="0"/>
                            <a:ea typeface="Times New Roman" charset="0"/>
                            <a:cs typeface="Times New Roman" charset="0"/>
                          </a:rPr>
                          <m:t>𝐿𝐹𝐶</m:t>
                        </m:r>
                      </m:sub>
                    </m:sSub>
                    <m:d>
                      <m:dPr>
                        <m:ctrlPr>
                          <a:rPr lang="en-US" sz="2400" i="1">
                            <a:latin typeface="Cambria Math" charset="0"/>
                            <a:ea typeface="Times New Roman" charset="0"/>
                            <a:cs typeface="Times New Roman" charset="0"/>
                          </a:rPr>
                        </m:ctrlPr>
                      </m:dPr>
                      <m:e>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𝑇</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&gt;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𝑦</m:t>
                            </m:r>
                          </m:e>
                          <m:sub>
                            <m:r>
                              <a:rPr lang="en-US" sz="2400" i="1">
                                <a:latin typeface="Cambria Math" charset="0"/>
                                <a:ea typeface="Times New Roman" charset="0"/>
                                <a:cs typeface="Times New Roman" charset="0"/>
                              </a:rPr>
                              <m:t>2</m:t>
                            </m:r>
                          </m:sub>
                        </m:sSub>
                      </m:e>
                    </m:d>
                  </m:oMath>
                </a14:m>
                <a:r>
                  <a:rPr lang="en-US" sz="2400" dirty="0">
                    <a:latin typeface="Times New Roman" charset="0"/>
                    <a:ea typeface="Times New Roman" charset="0"/>
                    <a:cs typeface="Times New Roman" charset="0"/>
                  </a:rPr>
                  <a:t>]</a:t>
                </a:r>
              </a:p>
              <a:p>
                <a:pPr marL="0" indent="0">
                  <a:buNone/>
                </a:pPr>
                <a:r>
                  <a:rPr lang="en-US" sz="2400" dirty="0" smtClean="0">
                    <a:latin typeface="Times New Roman" charset="0"/>
                    <a:ea typeface="Times New Roman" charset="0"/>
                    <a:cs typeface="Times New Roman" charset="0"/>
                  </a:rPr>
                  <a:t>        </a:t>
                </a:r>
                <a14:m>
                  <m:oMath xmlns:m="http://schemas.openxmlformats.org/officeDocument/2006/math">
                    <m:r>
                      <a:rPr lang="en-US" sz="2400" i="1">
                        <a:latin typeface="Cambria Math" charset="0"/>
                        <a:ea typeface="Times New Roman" charset="0"/>
                        <a:cs typeface="Times New Roman" charset="0"/>
                      </a:rPr>
                      <m:t>=</m:t>
                    </m:r>
                    <m:d>
                      <m:dPr>
                        <m:ctrlPr>
                          <a:rPr lang="en-US" sz="2400" i="1">
                            <a:latin typeface="Cambria Math" charset="0"/>
                            <a:ea typeface="Times New Roman" charset="0"/>
                            <a:cs typeface="Times New Roman" charset="0"/>
                          </a:rPr>
                        </m:ctrlPr>
                      </m:dPr>
                      <m:e>
                        <m:r>
                          <m:rPr>
                            <m:sty m:val="p"/>
                          </m:rPr>
                          <a:rPr lang="en-US" sz="2400">
                            <a:latin typeface="Cambria Math" charset="0"/>
                            <a:ea typeface="Times New Roman" charset="0"/>
                            <a:cs typeface="Times New Roman" charset="0"/>
                          </a:rPr>
                          <m:t>k</m:t>
                        </m:r>
                        <m:r>
                          <a:rPr lang="en-US" sz="2400">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1</m:t>
                        </m:r>
                      </m:sub>
                    </m:sSub>
                    <m:r>
                      <a:rPr lang="en-US" sz="2400" i="1">
                        <a:latin typeface="Cambria Math" charset="0"/>
                        <a:ea typeface="Times New Roman" charset="0"/>
                        <a:cs typeface="Times New Roman" charset="0"/>
                      </a:rPr>
                      <m:t>+</m:t>
                    </m:r>
                    <m:d>
                      <m:dPr>
                        <m:ctrlPr>
                          <a:rPr lang="en-US" sz="2400" i="1">
                            <a:latin typeface="Cambria Math" charset="0"/>
                            <a:ea typeface="Times New Roman" charset="0"/>
                            <a:cs typeface="Times New Roman" charset="0"/>
                          </a:rPr>
                        </m:ctrlPr>
                      </m:dPr>
                      <m:e>
                        <m:r>
                          <m:rPr>
                            <m:sty m:val="p"/>
                          </m:rPr>
                          <a:rPr lang="en-US" sz="2400">
                            <a:latin typeface="Cambria Math" charset="0"/>
                            <a:ea typeface="Times New Roman" charset="0"/>
                            <a:cs typeface="Times New Roman" charset="0"/>
                          </a:rPr>
                          <m:t>EM</m:t>
                        </m:r>
                        <m:r>
                          <a:rPr lang="en-US" sz="2400">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3</m:t>
                        </m:r>
                      </m:sub>
                    </m:sSub>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𝑃</m:t>
                        </m:r>
                      </m:e>
                      <m:sub>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𝐻</m:t>
                            </m:r>
                          </m:e>
                          <m:sub>
                            <m:r>
                              <a:rPr lang="en-US" sz="2400" i="1">
                                <a:latin typeface="Cambria Math" charset="0"/>
                                <a:ea typeface="Times New Roman" charset="0"/>
                                <a:cs typeface="Times New Roman" charset="0"/>
                              </a:rPr>
                              <m:t>0</m:t>
                            </m:r>
                          </m:sub>
                        </m:sSub>
                      </m:sub>
                    </m:sSub>
                    <m:d>
                      <m:dPr>
                        <m:ctrlPr>
                          <a:rPr lang="en-US" sz="2400" i="1">
                            <a:latin typeface="Cambria Math" charset="0"/>
                            <a:ea typeface="Times New Roman" charset="0"/>
                            <a:cs typeface="Times New Roman" charset="0"/>
                          </a:rPr>
                        </m:ctrlPr>
                      </m:dPr>
                      <m:e>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𝑇</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&gt;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𝑦</m:t>
                            </m:r>
                          </m:e>
                          <m:sub>
                            <m:r>
                              <a:rPr lang="en-US" sz="2400" i="1">
                                <a:latin typeface="Cambria Math" charset="0"/>
                                <a:ea typeface="Times New Roman" charset="0"/>
                                <a:cs typeface="Times New Roman" charset="0"/>
                              </a:rPr>
                              <m:t>2</m:t>
                            </m:r>
                          </m:sub>
                        </m:sSub>
                      </m:e>
                    </m:d>
                    <m:r>
                      <a:rPr lang="en-US" sz="2400" i="1">
                        <a:latin typeface="Cambria Math" charset="0"/>
                        <a:ea typeface="Times New Roman" charset="0"/>
                        <a:cs typeface="Times New Roman" charset="0"/>
                      </a:rPr>
                      <m: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3</m:t>
                        </m:r>
                      </m:sub>
                    </m:sSub>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𝑃</m:t>
                        </m:r>
                      </m:e>
                      <m:sub>
                        <m:r>
                          <a:rPr lang="en-US" sz="2400" i="1">
                            <a:latin typeface="Cambria Math" charset="0"/>
                            <a:ea typeface="Times New Roman" charset="0"/>
                            <a:cs typeface="Times New Roman" charset="0"/>
                          </a:rPr>
                          <m:t>𝐿𝐹𝐶</m:t>
                        </m:r>
                      </m:sub>
                    </m:sSub>
                    <m:d>
                      <m:dPr>
                        <m:ctrlPr>
                          <a:rPr lang="en-US" sz="2400" i="1">
                            <a:latin typeface="Cambria Math" charset="0"/>
                            <a:ea typeface="Times New Roman" charset="0"/>
                            <a:cs typeface="Times New Roman" charset="0"/>
                          </a:rPr>
                        </m:ctrlPr>
                      </m:dPr>
                      <m:e>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𝑇</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&gt;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𝑦</m:t>
                            </m:r>
                          </m:e>
                          <m:sub>
                            <m:r>
                              <a:rPr lang="en-US" sz="2400" i="1">
                                <a:latin typeface="Cambria Math" charset="0"/>
                                <a:ea typeface="Times New Roman" charset="0"/>
                                <a:cs typeface="Times New Roman" charset="0"/>
                              </a:rPr>
                              <m:t>2</m:t>
                            </m:r>
                          </m:sub>
                        </m:sSub>
                      </m:e>
                    </m:d>
                    <m:r>
                      <a:rPr lang="en-US" sz="2400">
                        <a:latin typeface="Cambria Math" charset="0"/>
                        <a:ea typeface="Times New Roman" charset="0"/>
                        <a:cs typeface="Times New Roman" charset="0"/>
                      </a:rPr>
                      <m:t> </m:t>
                    </m:r>
                  </m:oMath>
                </a14:m>
                <a:endParaRPr lang="en-US" sz="2400" dirty="0">
                  <a:latin typeface="Times New Roman" charset="0"/>
                  <a:ea typeface="Times New Roman" charset="0"/>
                  <a:cs typeface="Times New Roman" charset="0"/>
                </a:endParaRPr>
              </a:p>
              <a:p>
                <a:pPr marL="0" indent="0">
                  <a:buNone/>
                </a:pPr>
                <a14:m>
                  <m:oMath xmlns:m="http://schemas.openxmlformats.org/officeDocument/2006/math">
                    <m:r>
                      <a:rPr lang="en-US" sz="2400" b="0" i="1" smtClean="0">
                        <a:latin typeface="Cambria Math" charset="0"/>
                        <a:ea typeface="Times New Roman" charset="0"/>
                        <a:cs typeface="Times New Roman" charset="0"/>
                      </a:rPr>
                      <m:t>         </m:t>
                    </m:r>
                    <m:r>
                      <a:rPr lang="en-US" sz="2400" i="1">
                        <a:latin typeface="Cambria Math" charset="0"/>
                        <a:ea typeface="Times New Roman" charset="0"/>
                        <a:cs typeface="Times New Roman" charset="0"/>
                      </a:rPr>
                      <m:t>=</m:t>
                    </m:r>
                    <m:d>
                      <m:dPr>
                        <m:ctrlPr>
                          <a:rPr lang="en-US" sz="2400" i="1">
                            <a:latin typeface="Cambria Math" charset="0"/>
                            <a:ea typeface="Times New Roman" charset="0"/>
                            <a:cs typeface="Times New Roman" charset="0"/>
                          </a:rPr>
                        </m:ctrlPr>
                      </m:dPr>
                      <m:e>
                        <m:r>
                          <m:rPr>
                            <m:sty m:val="p"/>
                          </m:rPr>
                          <a:rPr lang="en-US" sz="2400">
                            <a:latin typeface="Cambria Math" charset="0"/>
                            <a:ea typeface="Times New Roman" charset="0"/>
                            <a:cs typeface="Times New Roman" charset="0"/>
                          </a:rPr>
                          <m:t>k</m:t>
                        </m:r>
                        <m:r>
                          <a:rPr lang="en-US" sz="2400">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1</m:t>
                        </m:r>
                      </m:sub>
                    </m:sSub>
                    <m:r>
                      <a:rPr lang="en-US" sz="2400" i="1">
                        <a:latin typeface="Cambria Math" charset="0"/>
                        <a:ea typeface="Times New Roman" charset="0"/>
                        <a:cs typeface="Times New Roman" charset="0"/>
                      </a:rPr>
                      <m:t>+</m:t>
                    </m:r>
                    <m:d>
                      <m:dPr>
                        <m:ctrlPr>
                          <a:rPr lang="en-US" sz="2400" i="1">
                            <a:latin typeface="Cambria Math" charset="0"/>
                            <a:ea typeface="Times New Roman" charset="0"/>
                            <a:cs typeface="Times New Roman" charset="0"/>
                          </a:rPr>
                        </m:ctrlPr>
                      </m:dPr>
                      <m:e>
                        <m:r>
                          <a:rPr lang="en-US" sz="2400" b="1" i="1" smtClean="0">
                            <a:solidFill>
                              <a:srgbClr val="FF0000"/>
                            </a:solidFill>
                            <a:latin typeface="Cambria Math" charset="0"/>
                            <a:ea typeface="Arial Black" charset="0"/>
                            <a:cs typeface="Arial Black" charset="0"/>
                          </a:rPr>
                          <m:t>𝑬𝑴</m:t>
                        </m:r>
                        <m:r>
                          <a:rPr lang="en-US" sz="2400">
                            <a:latin typeface="Cambria Math" charset="0"/>
                            <a:ea typeface="Times New Roman" charset="0"/>
                            <a:cs typeface="Times New Roman" charset="0"/>
                          </a:rPr>
                          <m:t>+1</m:t>
                        </m:r>
                      </m:e>
                    </m:d>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2</m:t>
                        </m:r>
                      </m:sub>
                    </m:sSub>
                    <m:r>
                      <a:rPr lang="en-US" sz="2400" i="1">
                        <a:latin typeface="Cambria Math" charset="0"/>
                        <a:ea typeface="Times New Roman" charset="0"/>
                        <a:cs typeface="Times New Roman" charset="0"/>
                      </a:rPr>
                      <m: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3</m:t>
                        </m:r>
                      </m:sub>
                    </m:sSub>
                    <m:r>
                      <a:rPr lang="en-US" sz="2400" i="1">
                        <a:latin typeface="Cambria Math" charset="0"/>
                        <a:ea typeface="Times New Roman" charset="0"/>
                        <a:cs typeface="Times New Roman" charset="0"/>
                      </a:rPr>
                      <m:t>(</m:t>
                    </m:r>
                    <m:r>
                      <a:rPr lang="en-US" sz="2400" b="1" i="1" smtClean="0">
                        <a:solidFill>
                          <a:schemeClr val="accent5"/>
                        </a:solidFill>
                        <a:latin typeface="Cambria Math" charset="0"/>
                        <a:ea typeface="Times New Roman" charset="0"/>
                        <a:cs typeface="Times New Roman" charset="0"/>
                      </a:rPr>
                      <m:t>𝟏</m:t>
                    </m:r>
                    <m:r>
                      <a:rPr lang="en-US" sz="2400" b="1" i="1">
                        <a:solidFill>
                          <a:schemeClr val="accent5"/>
                        </a:solidFill>
                        <a:latin typeface="Cambria Math" charset="0"/>
                        <a:ea typeface="Times New Roman" charset="0"/>
                        <a:cs typeface="Times New Roman" charset="0"/>
                      </a:rPr>
                      <m:t>−</m:t>
                    </m:r>
                    <m:r>
                      <a:rPr lang="en-US" sz="2400" b="1" i="1">
                        <a:solidFill>
                          <a:schemeClr val="accent5"/>
                        </a:solidFill>
                        <a:latin typeface="Cambria Math" charset="0"/>
                        <a:ea typeface="Times New Roman" charset="0"/>
                        <a:cs typeface="Times New Roman" charset="0"/>
                      </a:rPr>
                      <m:t>𝚽</m:t>
                    </m:r>
                    <m:r>
                      <a:rPr lang="zh-CN" altLang="en-US" sz="2400" b="1">
                        <a:solidFill>
                          <a:schemeClr val="accent5"/>
                        </a:solidFill>
                        <a:latin typeface="Cambria Math" charset="0"/>
                        <a:ea typeface="Times New Roman" charset="0"/>
                        <a:cs typeface="Times New Roman" charset="0"/>
                      </a:rPr>
                      <m:t>（</m:t>
                    </m:r>
                    <m:sSub>
                      <m:sSubPr>
                        <m:ctrlPr>
                          <a:rPr lang="en-US" sz="2400" b="1" i="1">
                            <a:solidFill>
                              <a:schemeClr val="accent5"/>
                            </a:solidFill>
                            <a:latin typeface="Cambria Math" charset="0"/>
                            <a:ea typeface="Times New Roman" charset="0"/>
                            <a:cs typeface="Times New Roman" charset="0"/>
                          </a:rPr>
                        </m:ctrlPr>
                      </m:sSubPr>
                      <m:e>
                        <m:r>
                          <a:rPr lang="en-US" sz="2400" b="1" i="1">
                            <a:solidFill>
                              <a:schemeClr val="accent5"/>
                            </a:solidFill>
                            <a:latin typeface="Cambria Math" charset="0"/>
                            <a:ea typeface="Times New Roman" charset="0"/>
                            <a:cs typeface="Times New Roman" charset="0"/>
                          </a:rPr>
                          <m:t>𝒚</m:t>
                        </m:r>
                      </m:e>
                      <m:sub>
                        <m:r>
                          <a:rPr lang="en-US" sz="2400" b="1" i="1">
                            <a:solidFill>
                              <a:schemeClr val="accent5"/>
                            </a:solidFill>
                            <a:latin typeface="Cambria Math" charset="0"/>
                            <a:ea typeface="Times New Roman" charset="0"/>
                            <a:cs typeface="Times New Roman" charset="0"/>
                          </a:rPr>
                          <m:t>𝟐</m:t>
                        </m:r>
                      </m:sub>
                    </m:sSub>
                    <m:r>
                      <a:rPr lang="zh-CN" altLang="en-US" sz="2400" b="1">
                        <a:solidFill>
                          <a:schemeClr val="accent5"/>
                        </a:solidFill>
                        <a:latin typeface="Cambria Math" charset="0"/>
                        <a:ea typeface="Times New Roman" charset="0"/>
                        <a:cs typeface="Times New Roman" charset="0"/>
                      </a:rPr>
                      <m:t>）</m:t>
                    </m:r>
                    <m:r>
                      <a:rPr lang="en-US" sz="2400" i="1">
                        <a:latin typeface="Cambria Math" charset="0"/>
                        <a:ea typeface="Times New Roman" charset="0"/>
                        <a:cs typeface="Times New Roman" charset="0"/>
                      </a:rPr>
                      <m:t>)+</m:t>
                    </m:r>
                    <m:sSub>
                      <m:sSubPr>
                        <m:ctrlPr>
                          <a:rPr lang="en-US" sz="2400" i="1">
                            <a:latin typeface="Cambria Math" charset="0"/>
                            <a:ea typeface="Times New Roman" charset="0"/>
                            <a:cs typeface="Times New Roman" charset="0"/>
                          </a:rPr>
                        </m:ctrlPr>
                      </m:sSubPr>
                      <m:e>
                        <m:r>
                          <a:rPr lang="en-US" sz="2400" i="1">
                            <a:latin typeface="Cambria Math" charset="0"/>
                            <a:ea typeface="Times New Roman" charset="0"/>
                            <a:cs typeface="Times New Roman" charset="0"/>
                          </a:rPr>
                          <m:t>𝑛</m:t>
                        </m:r>
                      </m:e>
                      <m:sub>
                        <m:r>
                          <a:rPr lang="en-US" sz="2400" i="1">
                            <a:latin typeface="Cambria Math" charset="0"/>
                            <a:ea typeface="Times New Roman" charset="0"/>
                            <a:cs typeface="Times New Roman" charset="0"/>
                          </a:rPr>
                          <m:t>3</m:t>
                        </m:r>
                      </m:sub>
                    </m:sSub>
                    <m:d>
                      <m:dPr>
                        <m:ctrlPr>
                          <a:rPr lang="en-US" sz="2400" i="1">
                            <a:latin typeface="Cambria Math" charset="0"/>
                            <a:ea typeface="Times New Roman" charset="0"/>
                            <a:cs typeface="Times New Roman" charset="0"/>
                          </a:rPr>
                        </m:ctrlPr>
                      </m:dPr>
                      <m:e>
                        <m:r>
                          <a:rPr lang="en-US" sz="2400" b="1" i="1" smtClean="0">
                            <a:solidFill>
                              <a:schemeClr val="accent5"/>
                            </a:solidFill>
                            <a:latin typeface="Cambria Math" charset="0"/>
                            <a:ea typeface="Times New Roman" charset="0"/>
                            <a:cs typeface="Times New Roman" charset="0"/>
                          </a:rPr>
                          <m:t>𝟏</m:t>
                        </m:r>
                        <m:r>
                          <a:rPr lang="en-US" sz="2400" b="1" i="1">
                            <a:solidFill>
                              <a:schemeClr val="accent5"/>
                            </a:solidFill>
                            <a:latin typeface="Cambria Math" charset="0"/>
                            <a:ea typeface="Times New Roman" charset="0"/>
                            <a:cs typeface="Times New Roman" charset="0"/>
                          </a:rPr>
                          <m:t>−</m:t>
                        </m:r>
                        <m:r>
                          <a:rPr lang="en-US" sz="2400" b="1" i="1">
                            <a:solidFill>
                              <a:schemeClr val="accent5"/>
                            </a:solidFill>
                            <a:latin typeface="Cambria Math" charset="0"/>
                            <a:ea typeface="Times New Roman" charset="0"/>
                            <a:cs typeface="Times New Roman" charset="0"/>
                          </a:rPr>
                          <m:t>𝚽</m:t>
                        </m:r>
                        <m:d>
                          <m:dPr>
                            <m:begChr m:val="（"/>
                            <m:endChr m:val="）"/>
                            <m:ctrlPr>
                              <a:rPr lang="en-US" sz="2400" b="1" i="1">
                                <a:solidFill>
                                  <a:schemeClr val="accent5"/>
                                </a:solidFill>
                                <a:latin typeface="Cambria Math" charset="0"/>
                                <a:ea typeface="Times New Roman" charset="0"/>
                                <a:cs typeface="Times New Roman" charset="0"/>
                              </a:rPr>
                            </m:ctrlPr>
                          </m:dPr>
                          <m:e>
                            <m:sSub>
                              <m:sSubPr>
                                <m:ctrlPr>
                                  <a:rPr lang="en-US" sz="2400" b="1" i="1">
                                    <a:solidFill>
                                      <a:schemeClr val="accent5"/>
                                    </a:solidFill>
                                    <a:latin typeface="Cambria Math" charset="0"/>
                                    <a:ea typeface="Times New Roman" charset="0"/>
                                    <a:cs typeface="Times New Roman" charset="0"/>
                                  </a:rPr>
                                </m:ctrlPr>
                              </m:sSubPr>
                              <m:e>
                                <m:r>
                                  <a:rPr lang="en-US" sz="2400" b="1" i="1">
                                    <a:solidFill>
                                      <a:schemeClr val="accent5"/>
                                    </a:solidFill>
                                    <a:latin typeface="Cambria Math" charset="0"/>
                                    <a:ea typeface="Times New Roman" charset="0"/>
                                    <a:cs typeface="Times New Roman" charset="0"/>
                                  </a:rPr>
                                  <m:t>𝒚</m:t>
                                </m:r>
                              </m:e>
                              <m:sub>
                                <m:r>
                                  <a:rPr lang="en-US" sz="2400" b="1" i="1">
                                    <a:solidFill>
                                      <a:schemeClr val="accent5"/>
                                    </a:solidFill>
                                    <a:latin typeface="Cambria Math" charset="0"/>
                                    <a:ea typeface="Times New Roman" charset="0"/>
                                    <a:cs typeface="Times New Roman" charset="0"/>
                                  </a:rPr>
                                  <m:t>𝟐</m:t>
                                </m:r>
                              </m:sub>
                            </m:sSub>
                            <m:r>
                              <a:rPr lang="en-US" sz="2400" b="1" i="1">
                                <a:solidFill>
                                  <a:schemeClr val="accent5"/>
                                </a:solidFill>
                                <a:latin typeface="Cambria Math" charset="0"/>
                                <a:ea typeface="Times New Roman" charset="0"/>
                                <a:cs typeface="Times New Roman" charset="0"/>
                              </a:rPr>
                              <m:t>−</m:t>
                            </m:r>
                            <m:sSub>
                              <m:sSubPr>
                                <m:ctrlPr>
                                  <a:rPr lang="en-US" sz="2400" b="1" i="1">
                                    <a:solidFill>
                                      <a:schemeClr val="accent5"/>
                                    </a:solidFill>
                                    <a:latin typeface="Cambria Math" charset="0"/>
                                    <a:ea typeface="Times New Roman" charset="0"/>
                                    <a:cs typeface="Times New Roman" charset="0"/>
                                  </a:rPr>
                                </m:ctrlPr>
                              </m:sSubPr>
                              <m:e>
                                <m:rad>
                                  <m:radPr>
                                    <m:degHide m:val="on"/>
                                    <m:ctrlPr>
                                      <a:rPr lang="en-US" sz="2400" b="1" i="1">
                                        <a:solidFill>
                                          <a:schemeClr val="accent5"/>
                                        </a:solidFill>
                                        <a:latin typeface="Cambria Math" charset="0"/>
                                        <a:ea typeface="Times New Roman" charset="0"/>
                                        <a:cs typeface="Times New Roman" charset="0"/>
                                      </a:rPr>
                                    </m:ctrlPr>
                                  </m:radPr>
                                  <m:deg/>
                                  <m:e>
                                    <m:r>
                                      <a:rPr lang="en-US" sz="2400" b="1" i="1">
                                        <a:solidFill>
                                          <a:schemeClr val="accent5"/>
                                        </a:solidFill>
                                        <a:latin typeface="Cambria Math" charset="0"/>
                                        <a:ea typeface="Times New Roman" charset="0"/>
                                        <a:cs typeface="Times New Roman" charset="0"/>
                                      </a:rPr>
                                      <m:t>𝟐</m:t>
                                    </m:r>
                                    <m:sSub>
                                      <m:sSubPr>
                                        <m:ctrlPr>
                                          <a:rPr lang="en-US" sz="2400" b="1" i="1">
                                            <a:solidFill>
                                              <a:schemeClr val="accent5"/>
                                            </a:solidFill>
                                            <a:latin typeface="Cambria Math" charset="0"/>
                                            <a:ea typeface="Times New Roman" charset="0"/>
                                            <a:cs typeface="Times New Roman" charset="0"/>
                                          </a:rPr>
                                        </m:ctrlPr>
                                      </m:sSubPr>
                                      <m:e>
                                        <m:r>
                                          <a:rPr lang="en-US" sz="2400" b="1" i="1">
                                            <a:solidFill>
                                              <a:schemeClr val="accent5"/>
                                            </a:solidFill>
                                            <a:latin typeface="Cambria Math" charset="0"/>
                                            <a:ea typeface="Times New Roman" charset="0"/>
                                            <a:cs typeface="Times New Roman" charset="0"/>
                                          </a:rPr>
                                          <m:t>𝒏</m:t>
                                        </m:r>
                                      </m:e>
                                      <m:sub>
                                        <m:r>
                                          <a:rPr lang="en-US" sz="2400" b="1" i="1">
                                            <a:solidFill>
                                              <a:schemeClr val="accent5"/>
                                            </a:solidFill>
                                            <a:latin typeface="Cambria Math" charset="0"/>
                                            <a:ea typeface="Times New Roman" charset="0"/>
                                            <a:cs typeface="Times New Roman" charset="0"/>
                                          </a:rPr>
                                          <m:t>𝟐</m:t>
                                        </m:r>
                                      </m:sub>
                                    </m:sSub>
                                  </m:e>
                                </m:rad>
                                <m:r>
                                  <a:rPr lang="en-US" sz="2400" b="1" i="1">
                                    <a:solidFill>
                                      <a:schemeClr val="accent5"/>
                                    </a:solidFill>
                                    <a:latin typeface="Cambria Math" charset="0"/>
                                    <a:ea typeface="Times New Roman" charset="0"/>
                                    <a:cs typeface="Times New Roman" charset="0"/>
                                  </a:rPr>
                                  <m:t>∆</m:t>
                                </m:r>
                              </m:e>
                              <m:sub>
                                <m:r>
                                  <a:rPr lang="en-US" sz="2400" b="1" i="1">
                                    <a:solidFill>
                                      <a:schemeClr val="accent5"/>
                                    </a:solidFill>
                                    <a:latin typeface="Cambria Math" charset="0"/>
                                    <a:ea typeface="Times New Roman" charset="0"/>
                                    <a:cs typeface="Times New Roman" charset="0"/>
                                  </a:rPr>
                                  <m:t>𝟐</m:t>
                                </m:r>
                              </m:sub>
                            </m:sSub>
                          </m:e>
                        </m:d>
                      </m:e>
                    </m:d>
                  </m:oMath>
                </a14:m>
                <a:r>
                  <a:rPr lang="en-US" sz="2400" dirty="0">
                    <a:latin typeface="Times New Roman" charset="0"/>
                    <a:ea typeface="Times New Roman" charset="0"/>
                    <a:cs typeface="Times New Roman" charset="0"/>
                  </a:rPr>
                  <a:t> </a:t>
                </a:r>
              </a:p>
              <a:p>
                <a:pPr marL="0" indent="0">
                  <a:buNone/>
                </a:pPr>
                <a:r>
                  <a:rPr lang="en-US" sz="2400" dirty="0" smtClean="0">
                    <a:latin typeface="Times New Roman" charset="0"/>
                    <a:ea typeface="Times New Roman" charset="0"/>
                    <a:cs typeface="Times New Roman" charset="0"/>
                  </a:rPr>
                  <a:t>  </a:t>
                </a:r>
              </a:p>
              <a:p>
                <a:pPr marL="0" indent="0">
                  <a:buNone/>
                </a:pPr>
                <a:r>
                  <a:rPr lang="en-US" sz="2400" dirty="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  </a:t>
                </a:r>
                <a:r>
                  <a:rPr lang="en-US" sz="2400" b="1" dirty="0" smtClean="0">
                    <a:solidFill>
                      <a:schemeClr val="tx1"/>
                    </a:solidFill>
                    <a:latin typeface="Times New Roman" charset="0"/>
                    <a:ea typeface="Times New Roman" charset="0"/>
                    <a:cs typeface="Times New Roman" charset="0"/>
                  </a:rPr>
                  <a:t>EM=k* prop</a:t>
                </a:r>
                <a:r>
                  <a:rPr lang="en-US" sz="2400" dirty="0" smtClean="0">
                    <a:solidFill>
                      <a:schemeClr val="tx1"/>
                    </a:solidFill>
                    <a:latin typeface="Times New Roman" charset="0"/>
                    <a:ea typeface="Times New Roman" charset="0"/>
                    <a:cs typeface="Times New Roman" charset="0"/>
                  </a:rPr>
                  <a:t>= k (EM/k)  </a:t>
                </a:r>
                <a14:m>
                  <m:oMath xmlns:m="http://schemas.openxmlformats.org/officeDocument/2006/math">
                    <m:d>
                      <m:dPr>
                        <m:ctrlPr>
                          <a:rPr lang="en-US" sz="1600" i="1">
                            <a:solidFill>
                              <a:schemeClr val="tx1"/>
                            </a:solidFill>
                            <a:latin typeface="Cambria Math" charset="0"/>
                            <a:ea typeface="Times New Roman" charset="0"/>
                            <a:cs typeface="Times New Roman" charset="0"/>
                          </a:rPr>
                        </m:ctrlPr>
                      </m:dPr>
                      <m:e>
                        <m:r>
                          <a:rPr lang="en-US" sz="1600" i="1">
                            <a:solidFill>
                              <a:schemeClr val="tx1"/>
                            </a:solidFill>
                            <a:latin typeface="Cambria Math" charset="0"/>
                            <a:ea typeface="Times New Roman" charset="0"/>
                            <a:cs typeface="Times New Roman" charset="0"/>
                          </a:rPr>
                          <m:t>𝑃𝑟𝑜𝑝</m:t>
                        </m:r>
                        <m:r>
                          <a:rPr lang="en-US" sz="1600" i="1">
                            <a:solidFill>
                              <a:schemeClr val="tx1"/>
                            </a:solidFill>
                            <a:latin typeface="Cambria Math" charset="0"/>
                            <a:ea typeface="Times New Roman" charset="0"/>
                            <a:cs typeface="Times New Roman" charset="0"/>
                          </a:rPr>
                          <m:t> </m:t>
                        </m:r>
                        <m:r>
                          <a:rPr lang="en-US" sz="1600" b="1" i="1" smtClean="0">
                            <a:solidFill>
                              <a:schemeClr val="tx1"/>
                            </a:solidFill>
                            <a:latin typeface="Cambria Math" charset="0"/>
                            <a:ea typeface="Times New Roman" charset="0"/>
                            <a:cs typeface="Times New Roman" charset="0"/>
                          </a:rPr>
                          <m:t>𝒊𝒔</m:t>
                        </m:r>
                        <m:r>
                          <a:rPr lang="en-US" sz="1600" b="1" i="1" smtClean="0">
                            <a:solidFill>
                              <a:schemeClr val="tx1"/>
                            </a:solidFill>
                            <a:latin typeface="Cambria Math" charset="0"/>
                            <a:ea typeface="Times New Roman" charset="0"/>
                            <a:cs typeface="Times New Roman" charset="0"/>
                          </a:rPr>
                          <m:t> </m:t>
                        </m:r>
                        <m:r>
                          <a:rPr lang="en-US" sz="1600" b="1" i="1" smtClean="0">
                            <a:solidFill>
                              <a:schemeClr val="tx1"/>
                            </a:solidFill>
                            <a:latin typeface="Cambria Math" charset="0"/>
                            <a:ea typeface="Times New Roman" charset="0"/>
                            <a:cs typeface="Times New Roman" charset="0"/>
                          </a:rPr>
                          <m:t>𝒈𝒊𝒗𝒆𝒏</m:t>
                        </m:r>
                        <m:r>
                          <a:rPr lang="en-US" sz="1600" b="1" i="1" smtClean="0">
                            <a:solidFill>
                              <a:schemeClr val="tx1"/>
                            </a:solidFill>
                            <a:latin typeface="Cambria Math" charset="0"/>
                            <a:ea typeface="Times New Roman" charset="0"/>
                            <a:cs typeface="Times New Roman" charset="0"/>
                          </a:rPr>
                          <m:t> </m:t>
                        </m:r>
                        <m:r>
                          <a:rPr lang="en-US" sz="1600" i="1">
                            <a:solidFill>
                              <a:schemeClr val="tx1"/>
                            </a:solidFill>
                            <a:latin typeface="Cambria Math" charset="0"/>
                            <a:ea typeface="Times New Roman" charset="0"/>
                            <a:cs typeface="Times New Roman" charset="0"/>
                          </a:rPr>
                          <m:t>𝑖𝑛</m:t>
                        </m:r>
                        <m:r>
                          <a:rPr lang="en-US" sz="1600" i="1">
                            <a:solidFill>
                              <a:schemeClr val="tx1"/>
                            </a:solidFill>
                            <a:latin typeface="Cambria Math" charset="0"/>
                            <a:ea typeface="Times New Roman" charset="0"/>
                            <a:cs typeface="Times New Roman" charset="0"/>
                          </a:rPr>
                          <m:t> </m:t>
                        </m:r>
                        <m:r>
                          <a:rPr lang="en-US" sz="1600" i="1">
                            <a:solidFill>
                              <a:schemeClr val="tx1"/>
                            </a:solidFill>
                            <a:latin typeface="Cambria Math" charset="0"/>
                            <a:ea typeface="Times New Roman" charset="0"/>
                            <a:cs typeface="Times New Roman" charset="0"/>
                          </a:rPr>
                          <m:t>𝑇𝑎𝑏𝑙𝑒</m:t>
                        </m:r>
                        <m:r>
                          <a:rPr lang="en-US" sz="1600" i="1">
                            <a:solidFill>
                              <a:schemeClr val="tx1"/>
                            </a:solidFill>
                            <a:latin typeface="Cambria Math" charset="0"/>
                            <a:ea typeface="Times New Roman" charset="0"/>
                            <a:cs typeface="Times New Roman" charset="0"/>
                          </a:rPr>
                          <m:t> 3 </m:t>
                        </m:r>
                        <m:r>
                          <a:rPr lang="en-US" sz="1600" i="1">
                            <a:solidFill>
                              <a:schemeClr val="tx1"/>
                            </a:solidFill>
                            <a:latin typeface="Cambria Math" charset="0"/>
                            <a:ea typeface="Times New Roman" charset="0"/>
                            <a:cs typeface="Times New Roman" charset="0"/>
                          </a:rPr>
                          <m:t>𝑜𝑓</m:t>
                        </m:r>
                        <m:r>
                          <a:rPr lang="en-US" sz="1600" i="1">
                            <a:solidFill>
                              <a:schemeClr val="tx1"/>
                            </a:solidFill>
                            <a:latin typeface="Cambria Math" charset="0"/>
                            <a:ea typeface="Times New Roman" charset="0"/>
                            <a:cs typeface="Times New Roman" charset="0"/>
                          </a:rPr>
                          <m:t> </m:t>
                        </m:r>
                        <m:sSup>
                          <m:sSupPr>
                            <m:ctrlPr>
                              <a:rPr lang="en-US" sz="1600" i="1">
                                <a:solidFill>
                                  <a:schemeClr val="tx1"/>
                                </a:solidFill>
                                <a:latin typeface="Cambria Math" charset="0"/>
                                <a:ea typeface="Times New Roman" charset="0"/>
                                <a:cs typeface="Times New Roman" charset="0"/>
                              </a:rPr>
                            </m:ctrlPr>
                          </m:sSupPr>
                          <m:e>
                            <m:r>
                              <a:rPr lang="en-US" sz="1600" i="1">
                                <a:solidFill>
                                  <a:schemeClr val="tx1"/>
                                </a:solidFill>
                                <a:latin typeface="Cambria Math" charset="0"/>
                                <a:ea typeface="Times New Roman" charset="0"/>
                                <a:cs typeface="Times New Roman" charset="0"/>
                              </a:rPr>
                              <m:t>1960</m:t>
                            </m:r>
                          </m:e>
                          <m:sup>
                            <m:r>
                              <a:rPr lang="en-US" sz="1600" i="1">
                                <a:solidFill>
                                  <a:schemeClr val="tx1"/>
                                </a:solidFill>
                                <a:latin typeface="Cambria Math" charset="0"/>
                                <a:ea typeface="Times New Roman" charset="0"/>
                                <a:cs typeface="Times New Roman" charset="0"/>
                              </a:rPr>
                              <m:t>′</m:t>
                            </m:r>
                          </m:sup>
                        </m:sSup>
                        <m:r>
                          <a:rPr lang="en-US" sz="1600" i="1">
                            <a:solidFill>
                              <a:schemeClr val="tx1"/>
                            </a:solidFill>
                            <a:latin typeface="Cambria Math" charset="0"/>
                            <a:ea typeface="Times New Roman" charset="0"/>
                            <a:cs typeface="Times New Roman" charset="0"/>
                          </a:rPr>
                          <m:t>𝑠</m:t>
                        </m:r>
                        <m:r>
                          <a:rPr lang="en-US" sz="1600" i="1">
                            <a:solidFill>
                              <a:schemeClr val="tx1"/>
                            </a:solidFill>
                            <a:latin typeface="Cambria Math" charset="0"/>
                            <a:ea typeface="Times New Roman" charset="0"/>
                            <a:cs typeface="Times New Roman" charset="0"/>
                          </a:rPr>
                          <m:t> </m:t>
                        </m:r>
                        <m:r>
                          <a:rPr lang="en-US" sz="1600" i="1">
                            <a:solidFill>
                              <a:schemeClr val="tx1"/>
                            </a:solidFill>
                            <a:latin typeface="Cambria Math" charset="0"/>
                            <a:ea typeface="Times New Roman" charset="0"/>
                            <a:cs typeface="Times New Roman" charset="0"/>
                          </a:rPr>
                          <m:t>𝑝𝑎𝑝𝑒𝑟</m:t>
                        </m:r>
                      </m:e>
                    </m:d>
                  </m:oMath>
                </a14:m>
                <a:r>
                  <a:rPr lang="en-US" sz="1600" dirty="0">
                    <a:effectLst/>
                    <a:latin typeface="Times New Roman" charset="0"/>
                    <a:ea typeface="Times New Roman" charset="0"/>
                    <a:cs typeface="Times New Roman" charset="0"/>
                  </a:rPr>
                  <a:t> </a:t>
                </a:r>
                <a:endParaRPr lang="en-US" sz="1600" dirty="0" smtClean="0">
                  <a:effectLst/>
                  <a:latin typeface="Times New Roman" charset="0"/>
                  <a:ea typeface="Times New Roman" charset="0"/>
                  <a:cs typeface="Times New Roman" charset="0"/>
                </a:endParaRPr>
              </a:p>
              <a:p>
                <a:pPr marL="0" indent="0">
                  <a:buNone/>
                </a:pPr>
                <a:endParaRPr lang="en-US" sz="1600" dirty="0" smtClean="0">
                  <a:effectLst/>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572" y="1825624"/>
                <a:ext cx="11285950" cy="4351338"/>
              </a:xfrm>
              <a:blipFill rotWithShape="0">
                <a:blip r:embed="rId3"/>
                <a:stretch>
                  <a:fillRect t="-420"/>
                </a:stretch>
              </a:blipFill>
              <a:ln>
                <a:noFill/>
              </a:ln>
            </p:spPr>
            <p:txBody>
              <a:bodyPr/>
              <a:lstStyle/>
              <a:p>
                <a:r>
                  <a:rPr lang="en-US">
                    <a:noFill/>
                  </a:rPr>
                  <a:t> </a:t>
                </a:r>
              </a:p>
            </p:txBody>
          </p:sp>
        </mc:Fallback>
      </mc:AlternateContent>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553" y="620560"/>
            <a:ext cx="3388116" cy="2638901"/>
          </a:xfrm>
          <a:prstGeom prst="rect">
            <a:avLst/>
          </a:prstGeom>
        </p:spPr>
      </p:pic>
    </p:spTree>
    <p:extLst>
      <p:ext uri="{BB962C8B-B14F-4D97-AF65-F5344CB8AC3E}">
        <p14:creationId xmlns:p14="http://schemas.microsoft.com/office/powerpoint/2010/main" val="1207232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741117" y="977030"/>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741117" y="977030"/>
                <a:ext cx="9144000" cy="3102628"/>
              </a:xfrm>
              <a:blipFill rotWithShape="0">
                <a:blip r:embed="rId3"/>
                <a:stretch>
                  <a:fillRect l="-1733" b="-6287"/>
                </a:stretch>
              </a:blipFill>
            </p:spPr>
            <p:txBody>
              <a:bodyPr/>
              <a:lstStyle/>
              <a:p>
                <a:r>
                  <a:rPr lang="en-US">
                    <a:noFill/>
                  </a:rPr>
                  <a:t> </a:t>
                </a:r>
              </a:p>
            </p:txBody>
          </p:sp>
        </mc:Fallback>
      </mc:AlternateContent>
      <p:sp>
        <p:nvSpPr>
          <p:cNvPr id="4" name="Rectangle 3"/>
          <p:cNvSpPr/>
          <p:nvPr/>
        </p:nvSpPr>
        <p:spPr>
          <a:xfrm>
            <a:off x="2526081" y="3616195"/>
            <a:ext cx="2872637"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91841" y="2688904"/>
            <a:ext cx="2770340"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4300603" y="1656813"/>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4300603" y="1656813"/>
                <a:ext cx="5260931" cy="698396"/>
              </a:xfrm>
              <a:prstGeom prst="rect">
                <a:avLst/>
              </a:prstGeom>
              <a:blipFill rotWithShape="0">
                <a:blip r:embed="rId4"/>
                <a:stretch>
                  <a:fillRect t="-7018" b="-62281"/>
                </a:stretch>
              </a:blipFill>
            </p:spPr>
            <p:txBody>
              <a:bodyPr/>
              <a:lstStyle/>
              <a:p>
                <a:r>
                  <a:rPr lang="en-US">
                    <a:noFill/>
                  </a:rPr>
                  <a:t> </a:t>
                </a:r>
              </a:p>
            </p:txBody>
          </p:sp>
        </mc:Fallback>
      </mc:AlternateContent>
    </p:spTree>
    <p:extLst>
      <p:ext uri="{BB962C8B-B14F-4D97-AF65-F5344CB8AC3E}">
        <p14:creationId xmlns:p14="http://schemas.microsoft.com/office/powerpoint/2010/main" val="959897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352811" y="1741118"/>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Cambria Math" charset="0"/>
                    <a:ea typeface="Times New Roman" charset="0"/>
                    <a:cs typeface="Times New Roman" charset="0"/>
                  </a:rPr>
                  <a:t/>
                </a:r>
                <a:br>
                  <a:rPr lang="en-US" sz="3200" dirty="0" smtClean="0">
                    <a:latin typeface="Cambria Math"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352811" y="1741118"/>
                <a:ext cx="9144000" cy="3102628"/>
              </a:xfrm>
              <a:blipFill rotWithShape="0">
                <a:blip r:embed="rId3"/>
                <a:stretch>
                  <a:fillRect l="-1733" t="-6287" b="-6287"/>
                </a:stretch>
              </a:blipFill>
            </p:spPr>
            <p:txBody>
              <a:bodyPr/>
              <a:lstStyle/>
              <a:p>
                <a:r>
                  <a:rPr lang="en-US">
                    <a:noFill/>
                  </a:rPr>
                  <a:t> </a:t>
                </a:r>
              </a:p>
            </p:txBody>
          </p:sp>
        </mc:Fallback>
      </mc:AlternateContent>
      <p:sp>
        <p:nvSpPr>
          <p:cNvPr id="4" name="Rectangle 3"/>
          <p:cNvSpPr/>
          <p:nvPr/>
        </p:nvSpPr>
        <p:spPr>
          <a:xfrm>
            <a:off x="2137775" y="4380283"/>
            <a:ext cx="2872637"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3924823" y="1649852"/>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924823" y="1649852"/>
                <a:ext cx="5260931" cy="698396"/>
              </a:xfrm>
              <a:prstGeom prst="rect">
                <a:avLst/>
              </a:prstGeom>
              <a:blipFill rotWithShape="0">
                <a:blip r:embed="rId4"/>
                <a:stretch>
                  <a:fillRect t="-7018" b="-6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30674" y="2711503"/>
                <a:ext cx="8367387" cy="1173655"/>
              </a:xfrm>
              <a:prstGeom prst="rect">
                <a:avLst/>
              </a:prstGeom>
              <a:solidFill>
                <a:schemeClr val="bg2">
                  <a:lumMod val="90000"/>
                </a:schemeClr>
              </a:solidFill>
              <a:ln>
                <a:noFill/>
              </a:ln>
            </p:spPr>
            <p:txBody>
              <a:bodyPr wrap="square" rtlCol="0">
                <a:spAutoFit/>
              </a:bodyPr>
              <a:lstStyle/>
              <a:p>
                <a:pPr algn="ctr"/>
                <a:endParaRPr lang="en-US" sz="1200" i="1" dirty="0" smtClean="0">
                  <a:latin typeface="Cambria Math" charset="0"/>
                </a:endParaRPr>
              </a:p>
              <a:p>
                <a:pPr algn="ctr"/>
                <a14:m>
                  <m:oMathPara xmlns:m="http://schemas.openxmlformats.org/officeDocument/2006/math">
                    <m:oMathParaPr>
                      <m:jc m:val="left"/>
                    </m:oMathParaPr>
                    <m:oMath xmlns:m="http://schemas.openxmlformats.org/officeDocument/2006/math">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r>
                                <a:rPr lang="en-US" sz="1200">
                                  <a:latin typeface="Cambria Math" charset="0"/>
                                </a:rPr>
                                <m:t>{1</m:t>
                              </m:r>
                              <m:r>
                                <a:rPr lang="en-US" sz="1200" i="1">
                                  <a:latin typeface="Cambria Math" charset="0"/>
                                </a:rPr>
                                <m:t>−</m:t>
                              </m:r>
                              <m:r>
                                <m:rPr>
                                  <m:sty m:val="p"/>
                                </m:rPr>
                                <a:rPr lang="en-US" sz="1200">
                                  <a:latin typeface="Cambria Math" charset="0"/>
                                </a:rPr>
                                <m:t>Φ</m:t>
                              </m:r>
                              <m:r>
                                <a:rPr lang="en-US" sz="1200">
                                  <a:latin typeface="Cambria Math" charset="0"/>
                                </a:rPr>
                                <m:t>(</m:t>
                              </m:r>
                              <m:sSub>
                                <m:sSubPr>
                                  <m:ctrlPr>
                                    <a:rPr lang="en-US" sz="1200" i="1">
                                      <a:latin typeface="Cambria Math" charset="0"/>
                                    </a:rPr>
                                  </m:ctrlPr>
                                </m:sSubPr>
                                <m:e>
                                  <m:r>
                                    <a:rPr lang="en-US" sz="1200" i="1">
                                      <a:latin typeface="Cambria Math" charset="0"/>
                                    </a:rPr>
                                    <m:t>𝑦</m:t>
                                  </m:r>
                                </m:e>
                                <m:sub>
                                  <m:r>
                                    <a:rPr lang="en-US" sz="1200" i="1">
                                      <a:latin typeface="Cambria Math" charset="0"/>
                                    </a:rPr>
                                    <m:t>3</m:t>
                                  </m:r>
                                </m:sub>
                              </m:sSub>
                              <m:rad>
                                <m:radPr>
                                  <m:degHide m:val="on"/>
                                  <m:ctrlPr>
                                    <a:rPr lang="en-US" sz="1200" i="1">
                                      <a:latin typeface="Cambria Math" charset="0"/>
                                    </a:rPr>
                                  </m:ctrlPr>
                                </m:radPr>
                                <m:deg/>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den>
                                  </m:f>
                                </m:e>
                              </m:rad>
                              <m:r>
                                <a:rPr lang="en-US" sz="1200" i="1">
                                  <a:latin typeface="Cambria Math" charset="0"/>
                                </a:rPr>
                                <m:t>−</m:t>
                              </m:r>
                              <m:f>
                                <m:fPr>
                                  <m:ctrlPr>
                                    <a:rPr lang="en-US" sz="1200" i="1">
                                      <a:latin typeface="Cambria Math" charset="0"/>
                                    </a:rPr>
                                  </m:ctrlPr>
                                </m:fPr>
                                <m:num>
                                  <m:sSub>
                                    <m:sSubPr>
                                      <m:ctrlPr>
                                        <a:rPr lang="en-US" sz="1200" i="1">
                                          <a:latin typeface="Cambria Math" charset="0"/>
                                        </a:rPr>
                                      </m:ctrlPr>
                                    </m:sSubPr>
                                    <m:e>
                                      <m:rad>
                                        <m:radPr>
                                          <m:degHide m:val="on"/>
                                          <m:ctrlPr>
                                            <a:rPr lang="en-US" sz="1200" i="1">
                                              <a:latin typeface="Cambria Math" charset="0"/>
                                            </a:rPr>
                                          </m:ctrlPr>
                                        </m:radPr>
                                        <m:deg/>
                                        <m:e>
                                          <m:r>
                                            <a:rPr lang="en-US" sz="1200" i="1">
                                              <a:latin typeface="Cambria Math" charset="0"/>
                                            </a:rPr>
                                            <m:t>2</m:t>
                                          </m:r>
                                        </m:e>
                                      </m:rad>
                                      <m:r>
                                        <a:rPr lang="en-US" sz="1200" i="1">
                                          <a:latin typeface="Cambria Math" charset="0"/>
                                        </a:rPr>
                                        <m:t>𝑛</m:t>
                                      </m:r>
                                    </m:e>
                                    <m:sub>
                                      <m:r>
                                        <a:rPr lang="en-US" sz="1200" i="1">
                                          <a:latin typeface="Cambria Math" charset="0"/>
                                        </a:rPr>
                                        <m:t>2</m:t>
                                      </m:r>
                                    </m:sub>
                                  </m:sSub>
                                </m:num>
                                <m:den>
                                  <m:rad>
                                    <m:radPr>
                                      <m:degHide m:val="on"/>
                                      <m:ctrlPr>
                                        <a:rPr lang="en-US" sz="1200" i="1">
                                          <a:latin typeface="Cambria Math" charset="0"/>
                                        </a:rPr>
                                      </m:ctrlPr>
                                    </m:radPr>
                                    <m:deg/>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rad>
                                </m:den>
                              </m:f>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e>
                              </m:d>
                              <m:r>
                                <a:rPr lang="en-US" sz="1200" i="1">
                                  <a:latin typeface="Cambria Math" charset="0"/>
                                </a:rPr>
                                <m:t>−</m:t>
                              </m:r>
                              <m:rad>
                                <m:radPr>
                                  <m:degHide m:val="on"/>
                                  <m:ctrlPr>
                                    <a:rPr lang="en-US" sz="1200" i="1">
                                      <a:latin typeface="Cambria Math" charset="0"/>
                                    </a:rPr>
                                  </m:ctrlPr>
                                </m:radPr>
                                <m:deg/>
                                <m:e>
                                  <m:r>
                                    <a:rPr lang="en-US" sz="1200" i="1">
                                      <a:latin typeface="Cambria Math" charset="0"/>
                                    </a:rPr>
                                    <m:t>2</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d>
                                </m:e>
                              </m:rad>
                              <m:sSub>
                                <m:sSubPr>
                                  <m:ctrlPr>
                                    <a:rPr lang="en-US" sz="1200" i="1">
                                      <a:latin typeface="Cambria Math" charset="0"/>
                                    </a:rPr>
                                  </m:ctrlPr>
                                </m:sSubPr>
                                <m:e>
                                  <m:r>
                                    <a:rPr lang="en-US" sz="1200" i="1">
                                      <a:latin typeface="Cambria Math" charset="0"/>
                                    </a:rPr>
                                    <m:t>∆</m:t>
                                  </m:r>
                                </m:e>
                                <m:sub>
                                  <m:r>
                                    <a:rPr lang="en-US" sz="1200" i="1">
                                      <a:latin typeface="Cambria Math" charset="0"/>
                                    </a:rPr>
                                    <m:t>2</m:t>
                                  </m:r>
                                </m:sub>
                              </m:sSub>
                              <m:r>
                                <a:rPr lang="en-US" sz="1200" i="1">
                                  <a:latin typeface="Cambria Math" charset="0"/>
                                </a:rPr>
                                <m:t>)</m:t>
                              </m:r>
                              <m:r>
                                <a:rPr lang="en-US" sz="1200">
                                  <a:latin typeface="Cambria Math" charset="0"/>
                                </a:rPr>
                                <m:t>} </m:t>
                              </m:r>
                            </m:e>
                          </m:nary>
                        </m:e>
                      </m:nary>
                    </m:oMath>
                  </m:oMathPara>
                </a14:m>
                <a:endParaRPr lang="en-US" sz="1200" dirty="0" smtClean="0"/>
              </a:p>
              <a:p>
                <a:r>
                  <a:rPr lang="en-US" sz="1200" dirty="0" smtClean="0"/>
                  <a:t>{</a:t>
                </a:r>
                <a14:m>
                  <m:oMath xmlns:m="http://schemas.openxmlformats.org/officeDocument/2006/math">
                    <m:nary>
                      <m:naryPr>
                        <m:chr m:val="∑"/>
                        <m:limLoc m:val="undOvr"/>
                        <m:ctrlPr>
                          <a:rPr lang="en-US" sz="1200" i="1">
                            <a:latin typeface="Cambria Math" charset="0"/>
                          </a:rPr>
                        </m:ctrlPr>
                      </m:naryPr>
                      <m:sub>
                        <m:r>
                          <a:rPr lang="en-US" sz="1200" i="1">
                            <a:latin typeface="Cambria Math" charset="0"/>
                          </a:rPr>
                          <m:t>𝑗</m:t>
                        </m:r>
                        <m:r>
                          <a:rPr lang="en-US" sz="1200" i="1">
                            <a:latin typeface="Cambria Math" charset="0"/>
                          </a:rPr>
                          <m:t>=0</m:t>
                        </m:r>
                      </m:sub>
                      <m:sup>
                        <m:r>
                          <a:rPr lang="en-US" sz="1200" i="1">
                            <a:latin typeface="Cambria Math" charset="0"/>
                          </a:rPr>
                          <m:t>𝐸𝑀</m:t>
                        </m:r>
                        <m:r>
                          <a:rPr lang="en-US" sz="1200" i="1">
                            <a:latin typeface="Cambria Math" charset="0"/>
                          </a:rPr>
                          <m:t>−1</m:t>
                        </m:r>
                      </m:sup>
                      <m:e>
                        <m:f>
                          <m:fPr>
                            <m:ctrlPr>
                              <a:rPr lang="en-US" sz="1200" i="1">
                                <a:latin typeface="Cambria Math" charset="0"/>
                              </a:rPr>
                            </m:ctrlPr>
                          </m:fPr>
                          <m:num>
                            <m:r>
                              <a:rPr lang="en-US" sz="1200" i="1">
                                <a:latin typeface="Cambria Math" charset="0"/>
                              </a:rPr>
                              <m:t>1</m:t>
                            </m:r>
                          </m:num>
                          <m:den>
                            <m:r>
                              <a:rPr lang="en-US" sz="1200" i="1">
                                <a:latin typeface="Cambria Math" charset="0"/>
                              </a:rPr>
                              <m:t>𝑗</m:t>
                            </m:r>
                            <m:r>
                              <a:rPr lang="en-US" sz="1200" i="1">
                                <a:latin typeface="Cambria Math" charset="0"/>
                              </a:rPr>
                              <m:t>+1</m:t>
                            </m:r>
                          </m:den>
                        </m:f>
                        <m:d>
                          <m:dPr>
                            <m:ctrlPr>
                              <a:rPr lang="en-US" sz="1200" i="1">
                                <a:latin typeface="Cambria Math" charset="0"/>
                              </a:rPr>
                            </m:ctrlPr>
                          </m:dPr>
                          <m:e>
                            <m:m>
                              <m:mPr>
                                <m:mcs>
                                  <m:mc>
                                    <m:mcPr>
                                      <m:count m:val="1"/>
                                      <m:mcJc m:val="center"/>
                                    </m:mcPr>
                                  </m:mc>
                                </m:mcs>
                                <m:ctrlPr>
                                  <a:rPr lang="en-US" sz="1200" i="1">
                                    <a:latin typeface="Cambria Math" charset="0"/>
                                  </a:rPr>
                                </m:ctrlPr>
                              </m:mPr>
                              <m:mr>
                                <m:e>
                                  <m:r>
                                    <a:rPr lang="en-US" sz="1200" i="1">
                                      <a:latin typeface="Cambria Math" charset="0"/>
                                    </a:rPr>
                                    <m:t>𝐸𝑀</m:t>
                                  </m:r>
                                  <m:r>
                                    <a:rPr lang="en-US" sz="1200" i="1">
                                      <a:latin typeface="Cambria Math" charset="0"/>
                                    </a:rPr>
                                    <m:t>−1</m:t>
                                  </m:r>
                                </m:e>
                              </m:mr>
                              <m:mr>
                                <m:e>
                                  <m:r>
                                    <a:rPr lang="en-US" sz="1200" i="1">
                                      <a:latin typeface="Cambria Math" charset="0"/>
                                    </a:rPr>
                                    <m:t>𝑗</m:t>
                                  </m:r>
                                </m:e>
                              </m:mr>
                            </m:m>
                          </m:e>
                        </m:d>
                        <m:sSup>
                          <m:sSupPr>
                            <m:ctrlPr>
                              <a:rPr lang="en-US" sz="1200" i="1">
                                <a:latin typeface="Cambria Math" charset="0"/>
                              </a:rPr>
                            </m:ctrlPr>
                          </m:sSupPr>
                          <m:e>
                            <m:r>
                              <a:rPr lang="en-US" sz="1200" i="1">
                                <a:latin typeface="Cambria Math" charset="0"/>
                              </a:rPr>
                              <m:t>{</m:t>
                            </m:r>
                            <m:r>
                              <a:rPr lang="en-US" sz="1200" i="1">
                                <a:latin typeface="Cambria Math" charset="0"/>
                              </a:rPr>
                              <m:t>𝑏</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e>
                            </m:d>
                            <m:r>
                              <a:rPr lang="en-US" sz="1200" i="1">
                                <a:latin typeface="Cambria Math" charset="0"/>
                              </a:rPr>
                              <m:t>}</m:t>
                            </m:r>
                          </m:e>
                          <m:sup>
                            <m:r>
                              <a:rPr lang="en-US" sz="1200" i="1">
                                <a:latin typeface="Cambria Math" charset="0"/>
                              </a:rPr>
                              <m:t>𝑗</m:t>
                            </m:r>
                          </m:sup>
                        </m:sSup>
                        <m:sSup>
                          <m:sSupPr>
                            <m:ctrlPr>
                              <a:rPr lang="en-US" sz="1200" i="1">
                                <a:latin typeface="Cambria Math" charset="0"/>
                              </a:rPr>
                            </m:ctrlPr>
                          </m:sSupPr>
                          <m:e>
                            <m:r>
                              <a:rPr lang="en-US" sz="1200" i="1">
                                <a:latin typeface="Cambria Math" charset="0"/>
                              </a:rPr>
                              <m:t>{</m:t>
                            </m:r>
                            <m:r>
                              <a:rPr lang="en-US" sz="1200" i="1">
                                <a:latin typeface="Cambria Math" charset="0"/>
                              </a:rPr>
                              <m:t>𝐵</m:t>
                            </m:r>
                            <m:r>
                              <a:rPr lang="en-US" sz="1200" i="1">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−1,</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r>
                              <a:rPr lang="en-US" sz="1200" i="1">
                                <a:latin typeface="Cambria Math" charset="0"/>
                              </a:rPr>
                              <m:t>)}</m:t>
                            </m:r>
                          </m:e>
                          <m:sup>
                            <m:r>
                              <a:rPr lang="en-US" sz="1200" i="1">
                                <a:latin typeface="Cambria Math" charset="0"/>
                              </a:rPr>
                              <m:t>𝐸𝑀</m:t>
                            </m:r>
                            <m:r>
                              <a:rPr lang="en-US" sz="1200" i="1">
                                <a:latin typeface="Cambria Math" charset="0"/>
                              </a:rPr>
                              <m:t>−1−</m:t>
                            </m:r>
                            <m:r>
                              <a:rPr lang="en-US" sz="1200" i="1">
                                <a:latin typeface="Cambria Math" charset="0"/>
                              </a:rPr>
                              <m:t>𝑗</m:t>
                            </m:r>
                          </m:sup>
                        </m:sSup>
                      </m:e>
                    </m:nary>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I</m:t>
                    </m:r>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a:latin typeface="Cambria Math" charset="0"/>
                          </a:rPr>
                          <m:t>&gt;</m:t>
                        </m:r>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𝑦</m:t>
                                </m:r>
                              </m:e>
                              <m:sub>
                                <m:r>
                                  <a:rPr lang="en-US" sz="1200" i="1">
                                    <a:latin typeface="Cambria Math" charset="0"/>
                                  </a:rPr>
                                  <m:t>2</m:t>
                                </m:r>
                              </m:sub>
                            </m:sSub>
                          </m:num>
                          <m:den>
                            <m:rad>
                              <m:radPr>
                                <m:degHide m:val="on"/>
                                <m:ctrlPr>
                                  <a:rPr lang="en-US" sz="1200" i="1">
                                    <a:latin typeface="Cambria Math" charset="0"/>
                                  </a:rPr>
                                </m:ctrlPr>
                              </m:radPr>
                              <m:deg/>
                              <m:e>
                                <m:r>
                                  <a:rPr lang="en-US" sz="1200" i="1">
                                    <a:latin typeface="Cambria Math" charset="0"/>
                                  </a:rPr>
                                  <m:t>2</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rad>
                          </m:den>
                        </m:f>
                      </m:e>
                    </m:d>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b</m:t>
                    </m:r>
                    <m:d>
                      <m:dPr>
                        <m:begChr m:val="{"/>
                        <m:endChr m:val="}"/>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a:latin typeface="Cambria Math" charset="0"/>
                          </a:rPr>
                          <m:t>,</m:t>
                        </m:r>
                        <m:r>
                          <m:rPr>
                            <m:sty m:val="p"/>
                          </m:rPr>
                          <a:rPr lang="en-US" sz="1200">
                            <a:latin typeface="Cambria Math" charset="0"/>
                          </a:rPr>
                          <m:t>p</m:t>
                        </m:r>
                        <m:r>
                          <a:rPr lang="en-US" sz="1200">
                            <a:latin typeface="Cambria Math" charset="0"/>
                          </a:rPr>
                          <m:t>+</m:t>
                        </m:r>
                        <m:r>
                          <m:rPr>
                            <m:sty m:val="p"/>
                          </m:rPr>
                          <a:rPr lang="en-US" sz="1200">
                            <a:latin typeface="Cambria Math" charset="0"/>
                          </a:rPr>
                          <m:t>δ</m:t>
                        </m:r>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d>
                    <m:r>
                      <m:rPr>
                        <m:sty m:val="p"/>
                      </m:rPr>
                      <a:rPr lang="en-US" sz="1200">
                        <a:latin typeface="Cambria Math" charset="0"/>
                      </a:rPr>
                      <m:t>b</m:t>
                    </m:r>
                    <m:r>
                      <a:rPr lang="en-US" sz="1200">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𝑝</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oMath>
                </a14:m>
                <a:r>
                  <a:rPr lang="en-US" sz="1200" dirty="0"/>
                  <a:t>} </a:t>
                </a:r>
                <a:r>
                  <a:rPr lang="en-US" sz="1200" b="1" i="1" dirty="0"/>
                  <a:t> P(*</a:t>
                </a:r>
                <a:r>
                  <a:rPr lang="en-US" sz="1200" i="1" dirty="0"/>
                  <a:t>)</a:t>
                </a:r>
                <a:r>
                  <a:rPr lang="en-US" sz="12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730674" y="2711503"/>
                <a:ext cx="8367387" cy="1173655"/>
              </a:xfrm>
              <a:prstGeom prst="rect">
                <a:avLst/>
              </a:prstGeom>
              <a:blipFill rotWithShape="0">
                <a:blip r:embed="rId5"/>
                <a:stretch>
                  <a:fillRect l="-1748" b="-307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167675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520311" y="1081429"/>
            <a:ext cx="7083362" cy="4467315"/>
          </a:xfrm>
        </p:spPr>
        <p:txBody>
          <a:bodyPr>
            <a:noAutofit/>
          </a:bodyPr>
          <a:lstStyle/>
          <a:p>
            <a:r>
              <a:rPr lang="en-US" sz="3600" dirty="0">
                <a:latin typeface="Times New Roman" charset="0"/>
                <a:ea typeface="Times New Roman" charset="0"/>
                <a:cs typeface="Times New Roman" charset="0"/>
              </a:rPr>
              <a:t>S</a:t>
            </a:r>
            <a:r>
              <a:rPr lang="en-US" sz="3600" dirty="0" smtClean="0">
                <a:latin typeface="Times New Roman" charset="0"/>
                <a:ea typeface="Times New Roman" charset="0"/>
                <a:cs typeface="Times New Roman" charset="0"/>
              </a:rPr>
              <a:t>tage 1 (k choose m)</a:t>
            </a:r>
          </a:p>
          <a:p>
            <a:pPr marL="0" indent="0">
              <a:buNone/>
            </a:pPr>
            <a:r>
              <a:rPr lang="en-US" sz="3600" dirty="0" smtClean="0">
                <a:latin typeface="Times New Roman" charset="0"/>
                <a:ea typeface="Times New Roman" charset="0"/>
                <a:cs typeface="Times New Roman" charset="0"/>
              </a:rPr>
              <a:t>|     |||</a:t>
            </a:r>
            <a:r>
              <a:rPr lang="en-US" sz="3600" b="1" dirty="0" smtClean="0">
                <a:solidFill>
                  <a:srgbClr val="FF0000"/>
                </a:solidFill>
                <a:latin typeface="Times New Roman" charset="0"/>
                <a:ea typeface="Times New Roman" charset="0"/>
                <a:cs typeface="Times New Roman" charset="0"/>
              </a:rPr>
              <a:t>|</a:t>
            </a:r>
            <a:r>
              <a:rPr lang="en-US" sz="3600" dirty="0" smtClean="0">
                <a:latin typeface="Times New Roman" charset="0"/>
                <a:ea typeface="Times New Roman" charset="0"/>
                <a:cs typeface="Times New Roman" charset="0"/>
              </a:rPr>
              <a:t>|||</a:t>
            </a:r>
            <a:r>
              <a:rPr lang="en-US" sz="3600" dirty="0" smtClean="0">
                <a:latin typeface="Times New Roman" charset="0"/>
                <a:ea typeface="Times New Roman" charset="0"/>
                <a:cs typeface="Times New Roman" charset="0"/>
                <a:sym typeface="Wingdings"/>
              </a:rPr>
              <a:t> ||</a:t>
            </a:r>
            <a:r>
              <a:rPr lang="en-US" sz="3600" b="1" dirty="0" smtClean="0">
                <a:solidFill>
                  <a:srgbClr val="FF0000"/>
                </a:solidFill>
                <a:latin typeface="Times New Roman" charset="0"/>
                <a:ea typeface="Times New Roman" charset="0"/>
                <a:cs typeface="Times New Roman" charset="0"/>
                <a:sym typeface="Wingdings"/>
              </a:rPr>
              <a:t>|</a:t>
            </a:r>
            <a:r>
              <a:rPr lang="en-US" sz="3600" dirty="0" smtClean="0">
                <a:latin typeface="Times New Roman" charset="0"/>
                <a:ea typeface="Times New Roman" charset="0"/>
                <a:cs typeface="Times New Roman" charset="0"/>
                <a:sym typeface="Wingdings"/>
              </a:rPr>
              <a:t>|</a:t>
            </a:r>
            <a:endParaRPr lang="en-US" sz="3600" dirty="0" smtClean="0">
              <a:latin typeface="Times New Roman" charset="0"/>
              <a:ea typeface="Times New Roman" charset="0"/>
              <a:cs typeface="Times New Roman" charset="0"/>
            </a:endParaRPr>
          </a:p>
          <a:p>
            <a:r>
              <a:rPr lang="en-US" sz="3600" dirty="0" smtClean="0">
                <a:latin typeface="Times New Roman" charset="0"/>
                <a:ea typeface="Times New Roman" charset="0"/>
                <a:cs typeface="Times New Roman" charset="0"/>
              </a:rPr>
              <a:t>Stage 2 (m choose 1)</a:t>
            </a:r>
          </a:p>
          <a:p>
            <a:pPr marL="0" indent="0">
              <a:buNone/>
            </a:pPr>
            <a:r>
              <a:rPr lang="en-US" sz="3600" dirty="0" smtClean="0">
                <a:latin typeface="Times New Roman" charset="0"/>
                <a:ea typeface="Times New Roman" charset="0"/>
                <a:cs typeface="Times New Roman" charset="0"/>
              </a:rPr>
              <a:t>|     ||</a:t>
            </a:r>
            <a:r>
              <a:rPr lang="en-US" sz="3600" b="1" dirty="0" smtClean="0">
                <a:solidFill>
                  <a:srgbClr val="FF0000"/>
                </a:solidFill>
                <a:latin typeface="Times New Roman" charset="0"/>
                <a:ea typeface="Times New Roman" charset="0"/>
                <a:cs typeface="Times New Roman" charset="0"/>
              </a:rPr>
              <a:t>|</a:t>
            </a:r>
            <a:r>
              <a:rPr lang="en-US" sz="3600" dirty="0" smtClean="0">
                <a:latin typeface="Times New Roman" charset="0"/>
                <a:ea typeface="Times New Roman" charset="0"/>
                <a:cs typeface="Times New Roman" charset="0"/>
              </a:rPr>
              <a:t>|  </a:t>
            </a:r>
          </a:p>
          <a:p>
            <a:r>
              <a:rPr lang="en-US" sz="3600" dirty="0" smtClean="0">
                <a:latin typeface="Times New Roman" charset="0"/>
                <a:ea typeface="Times New Roman" charset="0"/>
                <a:cs typeface="Times New Roman" charset="0"/>
              </a:rPr>
              <a:t>Stage 3</a:t>
            </a:r>
          </a:p>
          <a:p>
            <a:pPr marL="0" indent="0">
              <a:buNone/>
            </a:pPr>
            <a:r>
              <a:rPr lang="en-US" sz="3600" dirty="0" smtClean="0">
                <a:latin typeface="Times New Roman" charset="0"/>
                <a:ea typeface="Times New Roman" charset="0"/>
                <a:cs typeface="Times New Roman" charset="0"/>
              </a:rPr>
              <a:t>|     </a:t>
            </a:r>
            <a:r>
              <a:rPr lang="en-US" sz="3600" b="1" dirty="0" smtClean="0">
                <a:solidFill>
                  <a:srgbClr val="FF0000"/>
                </a:solidFill>
                <a:latin typeface="Times New Roman" charset="0"/>
                <a:ea typeface="Times New Roman" charset="0"/>
                <a:cs typeface="Times New Roman" charset="0"/>
              </a:rPr>
              <a:t>|</a:t>
            </a:r>
          </a:p>
        </p:txBody>
      </p:sp>
      <p:grpSp>
        <p:nvGrpSpPr>
          <p:cNvPr id="5" name="Group 4"/>
          <p:cNvGrpSpPr/>
          <p:nvPr/>
        </p:nvGrpSpPr>
        <p:grpSpPr>
          <a:xfrm>
            <a:off x="3005161" y="3200400"/>
            <a:ext cx="2056831" cy="2216819"/>
            <a:chOff x="2173266" y="3826702"/>
            <a:chExt cx="2006775" cy="1860117"/>
          </a:xfrm>
        </p:grpSpPr>
        <p:sp>
          <p:nvSpPr>
            <p:cNvPr id="6" name="U-Turn Arrow 5"/>
            <p:cNvSpPr/>
            <p:nvPr/>
          </p:nvSpPr>
          <p:spPr>
            <a:xfrm rot="5400000">
              <a:off x="2192055" y="3807913"/>
              <a:ext cx="551145" cy="588724"/>
            </a:xfrm>
            <a:prstGeom prst="uturnArrow">
              <a:avLst>
                <a:gd name="adj1" fmla="val 4545"/>
                <a:gd name="adj2" fmla="val 25000"/>
                <a:gd name="adj3" fmla="val 25001"/>
                <a:gd name="adj4" fmla="val 43750"/>
                <a:gd name="adj5"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7" name="TextBox 6"/>
            <p:cNvSpPr txBox="1"/>
            <p:nvPr/>
          </p:nvSpPr>
          <p:spPr>
            <a:xfrm>
              <a:off x="2761990" y="3826702"/>
              <a:ext cx="1376819" cy="439030"/>
            </a:xfrm>
            <a:prstGeom prst="rect">
              <a:avLst/>
            </a:prstGeom>
            <a:noFill/>
          </p:spPr>
          <p:txBody>
            <a:bodyPr wrap="square" rtlCol="0">
              <a:spAutoFit/>
            </a:bodyPr>
            <a:lstStyle/>
            <a:p>
              <a:r>
                <a:rPr lang="en-US" sz="2800" dirty="0" smtClean="0">
                  <a:latin typeface="Times New Roman" charset="0"/>
                  <a:ea typeface="Times New Roman" charset="0"/>
                  <a:cs typeface="Times New Roman" charset="0"/>
                </a:rPr>
                <a:t>T2 &gt; y2</a:t>
              </a:r>
              <a:endParaRPr lang="en-US" sz="2800" dirty="0">
                <a:latin typeface="Times New Roman" charset="0"/>
                <a:ea typeface="Times New Roman" charset="0"/>
                <a:cs typeface="Times New Roman" charset="0"/>
              </a:endParaRPr>
            </a:p>
          </p:txBody>
        </p:sp>
        <p:sp>
          <p:nvSpPr>
            <p:cNvPr id="8" name="U-Turn Arrow 7"/>
            <p:cNvSpPr/>
            <p:nvPr/>
          </p:nvSpPr>
          <p:spPr>
            <a:xfrm rot="5400000">
              <a:off x="1989118" y="4913947"/>
              <a:ext cx="957020" cy="588724"/>
            </a:xfrm>
            <a:prstGeom prst="uturnArrow">
              <a:avLst>
                <a:gd name="adj1" fmla="val 4545"/>
                <a:gd name="adj2" fmla="val 25000"/>
                <a:gd name="adj3" fmla="val 25001"/>
                <a:gd name="adj4" fmla="val 43750"/>
                <a:gd name="adj5"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
          <p:nvSpPr>
            <p:cNvPr id="9" name="TextBox 8"/>
            <p:cNvSpPr txBox="1"/>
            <p:nvPr/>
          </p:nvSpPr>
          <p:spPr>
            <a:xfrm>
              <a:off x="2803222" y="4729798"/>
              <a:ext cx="1376819" cy="439030"/>
            </a:xfrm>
            <a:prstGeom prst="rect">
              <a:avLst/>
            </a:prstGeom>
            <a:noFill/>
          </p:spPr>
          <p:txBody>
            <a:bodyPr wrap="square" rtlCol="0">
              <a:spAutoFit/>
            </a:bodyPr>
            <a:lstStyle/>
            <a:p>
              <a:r>
                <a:rPr lang="en-US" sz="2800" dirty="0" smtClean="0">
                  <a:latin typeface="Times New Roman" charset="0"/>
                  <a:ea typeface="Times New Roman" charset="0"/>
                  <a:cs typeface="Times New Roman" charset="0"/>
                </a:rPr>
                <a:t>T3 &gt; y3</a:t>
              </a:r>
              <a:endParaRPr lang="en-US" sz="2800" dirty="0">
                <a:latin typeface="Times New Roman" charset="0"/>
                <a:ea typeface="Times New Roman" charset="0"/>
                <a:cs typeface="Times New Roman" charset="0"/>
              </a:endParaRPr>
            </a:p>
          </p:txBody>
        </p:sp>
      </p:grpSp>
      <p:sp>
        <p:nvSpPr>
          <p:cNvPr id="10" name="TextBox 9"/>
          <p:cNvSpPr txBox="1"/>
          <p:nvPr/>
        </p:nvSpPr>
        <p:spPr>
          <a:xfrm>
            <a:off x="1741796" y="4948672"/>
            <a:ext cx="1707986" cy="954107"/>
          </a:xfrm>
          <a:prstGeom prst="rect">
            <a:avLst/>
          </a:prstGeom>
          <a:noFill/>
        </p:spPr>
        <p:txBody>
          <a:bodyPr wrap="square" rtlCol="0">
            <a:spAutoFit/>
          </a:bodyPr>
          <a:lstStyle/>
          <a:p>
            <a:r>
              <a:rPr lang="en-US" sz="2400" dirty="0" smtClean="0">
                <a:latin typeface="Times New Roman" charset="0"/>
                <a:ea typeface="Times New Roman" charset="0"/>
                <a:cs typeface="Times New Roman" charset="0"/>
              </a:rPr>
              <a:t>Claim </a:t>
            </a:r>
            <a:r>
              <a:rPr lang="en-US" sz="3200" b="1" dirty="0" smtClean="0">
                <a:solidFill>
                  <a:srgbClr val="FF0000"/>
                </a:solidFill>
                <a:latin typeface="Times New Roman" charset="0"/>
                <a:ea typeface="Times New Roman" charset="0"/>
                <a:cs typeface="Times New Roman" charset="0"/>
              </a:rPr>
              <a:t>v</a:t>
            </a:r>
            <a:r>
              <a:rPr lang="en-US" sz="2400" dirty="0" smtClean="0">
                <a:latin typeface="Times New Roman" charset="0"/>
                <a:ea typeface="Times New Roman" charset="0"/>
                <a:cs typeface="Times New Roman" charset="0"/>
              </a:rPr>
              <a:t> is the “</a:t>
            </a:r>
            <a:r>
              <a:rPr lang="en-US" sz="2400" dirty="0" smtClean="0">
                <a:solidFill>
                  <a:srgbClr val="FF0000"/>
                </a:solidFill>
                <a:latin typeface="Times New Roman" charset="0"/>
                <a:ea typeface="Times New Roman" charset="0"/>
                <a:cs typeface="Times New Roman" charset="0"/>
              </a:rPr>
              <a:t>best</a:t>
            </a:r>
            <a:r>
              <a:rPr lang="en-US" sz="2400" dirty="0" smtClean="0">
                <a:latin typeface="Times New Roman" charset="0"/>
                <a:ea typeface="Times New Roman" charset="0"/>
                <a:cs typeface="Times New Roman" charset="0"/>
              </a:rPr>
              <a:t>”</a:t>
            </a:r>
            <a:endParaRPr lang="en-US" sz="2400" dirty="0">
              <a:latin typeface="Times New Roman" charset="0"/>
              <a:ea typeface="Times New Roman" charset="0"/>
              <a:cs typeface="Times New Roman" charset="0"/>
            </a:endParaRPr>
          </a:p>
        </p:txBody>
      </p:sp>
      <p:sp>
        <p:nvSpPr>
          <p:cNvPr id="14" name="TextBox 13"/>
          <p:cNvSpPr txBox="1"/>
          <p:nvPr/>
        </p:nvSpPr>
        <p:spPr>
          <a:xfrm>
            <a:off x="6384219" y="1225745"/>
            <a:ext cx="5645727" cy="5447645"/>
          </a:xfrm>
          <a:prstGeom prst="rect">
            <a:avLst/>
          </a:prstGeom>
          <a:noFill/>
        </p:spPr>
        <p:txBody>
          <a:bodyPr wrap="square" rtlCol="0">
            <a:spAutoFit/>
          </a:bodyPr>
          <a:lstStyle/>
          <a:p>
            <a:r>
              <a:rPr lang="en-US" altLang="zh-CN" sz="2800" dirty="0" smtClean="0">
                <a:latin typeface="Times New Roman" charset="0"/>
                <a:ea typeface="Times New Roman" charset="0"/>
                <a:cs typeface="Times New Roman" charset="0"/>
              </a:rPr>
              <a:t>PCS(subset</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selection):=P(</a:t>
            </a:r>
            <a:r>
              <a:rPr lang="zh-CN" altLang="en-US" sz="2800" dirty="0" smtClean="0">
                <a:latin typeface="Times New Roman" charset="0"/>
                <a:ea typeface="Times New Roman" charset="0"/>
                <a:cs typeface="Times New Roman" charset="0"/>
              </a:rPr>
              <a:t>*</a:t>
            </a:r>
            <a:r>
              <a:rPr lang="en-US" altLang="zh-CN" sz="2800" dirty="0" smtClean="0">
                <a:latin typeface="Times New Roman" charset="0"/>
                <a:ea typeface="Times New Roman" charset="0"/>
                <a:cs typeface="Times New Roman" charset="0"/>
              </a:rPr>
              <a:t>)</a:t>
            </a:r>
            <a:endParaRPr lang="en-US" sz="28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r>
              <a:rPr lang="en-US" altLang="zh-CN" sz="2800" dirty="0" smtClean="0">
                <a:latin typeface="Times New Roman" charset="0"/>
                <a:ea typeface="Times New Roman" charset="0"/>
                <a:cs typeface="Times New Roman" charset="0"/>
              </a:rPr>
              <a:t>P(stage</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1</a:t>
            </a:r>
            <a:r>
              <a:rPr lang="zh-CN" altLang="en-US" sz="2800" dirty="0" smtClean="0">
                <a:latin typeface="Times New Roman" charset="0"/>
                <a:ea typeface="Times New Roman" charset="0"/>
                <a:cs typeface="Times New Roman" charset="0"/>
              </a:rPr>
              <a:t> </a:t>
            </a:r>
            <a:r>
              <a:rPr lang="zh-CN" altLang="en-US" sz="2800" dirty="0" smtClean="0">
                <a:latin typeface="Times New Roman" charset="0"/>
                <a:ea typeface="Times New Roman" charset="0"/>
                <a:cs typeface="Times New Roman" charset="0"/>
                <a:sym typeface="Wingdings"/>
              </a:rPr>
              <a:t> </a:t>
            </a:r>
            <a:r>
              <a:rPr lang="en-US" altLang="zh-CN" sz="2800" dirty="0" smtClean="0">
                <a:latin typeface="Times New Roman" charset="0"/>
                <a:ea typeface="Times New Roman" charset="0"/>
                <a:cs typeface="Times New Roman" charset="0"/>
              </a:rPr>
              <a:t>2)=1</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smtClean="0">
              <a:latin typeface="Times New Roman" charset="0"/>
              <a:ea typeface="Times New Roman" charset="0"/>
              <a:cs typeface="Times New Roman" charset="0"/>
            </a:endParaRPr>
          </a:p>
          <a:p>
            <a:r>
              <a:rPr lang="en-US" altLang="zh-CN" sz="2800" dirty="0" smtClean="0">
                <a:latin typeface="Times New Roman" charset="0"/>
                <a:ea typeface="Times New Roman" charset="0"/>
                <a:cs typeface="Times New Roman" charset="0"/>
              </a:rPr>
              <a:t>P(stage</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2</a:t>
            </a:r>
            <a:r>
              <a:rPr lang="en-US" altLang="zh-CN" sz="2800" dirty="0" smtClean="0">
                <a:latin typeface="Times New Roman" charset="0"/>
                <a:ea typeface="Times New Roman" charset="0"/>
                <a:cs typeface="Times New Roman" charset="0"/>
                <a:sym typeface="Wingdings"/>
              </a:rPr>
              <a:t></a:t>
            </a:r>
            <a:r>
              <a:rPr lang="zh-CN" altLang="en-US" sz="2800" dirty="0" smtClean="0">
                <a:latin typeface="Times New Roman" charset="0"/>
                <a:ea typeface="Times New Roman" charset="0"/>
                <a:cs typeface="Times New Roman" charset="0"/>
                <a:sym typeface="Wingdings"/>
              </a:rPr>
              <a:t> </a:t>
            </a:r>
            <a:r>
              <a:rPr lang="en-US" altLang="zh-CN" sz="2800" dirty="0" smtClean="0">
                <a:latin typeface="Times New Roman" charset="0"/>
                <a:ea typeface="Times New Roman" charset="0"/>
                <a:cs typeface="Times New Roman" charset="0"/>
              </a:rPr>
              <a:t>3)=P(</a:t>
            </a:r>
            <a:r>
              <a:rPr lang="en-US" sz="2800" dirty="0">
                <a:latin typeface="Times New Roman" charset="0"/>
                <a:ea typeface="Times New Roman" charset="0"/>
                <a:cs typeface="Times New Roman" charset="0"/>
              </a:rPr>
              <a:t>T2 &gt; </a:t>
            </a:r>
            <a:r>
              <a:rPr lang="en-US" sz="2800" dirty="0" smtClean="0">
                <a:latin typeface="Times New Roman" charset="0"/>
                <a:ea typeface="Times New Roman" charset="0"/>
                <a:cs typeface="Times New Roman" charset="0"/>
              </a:rPr>
              <a:t>y2</a:t>
            </a:r>
            <a:r>
              <a:rPr lang="en-US" altLang="zh-CN" sz="2800" dirty="0" smtClean="0">
                <a:latin typeface="Times New Roman" charset="0"/>
                <a:ea typeface="Times New Roman" charset="0"/>
                <a:cs typeface="Times New Roman" charset="0"/>
              </a:rPr>
              <a:t>)</a:t>
            </a:r>
          </a:p>
          <a:p>
            <a:r>
              <a:rPr lang="en-US" altLang="zh-CN" sz="2800" dirty="0" smtClean="0">
                <a:latin typeface="Times New Roman" charset="0"/>
                <a:ea typeface="Times New Roman" charset="0"/>
                <a:cs typeface="Times New Roman" charset="0"/>
              </a:rPr>
              <a:t>P(M):</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randomization</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among</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j+1</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ties</a:t>
            </a:r>
          </a:p>
          <a:p>
            <a:endParaRPr lang="en-US" sz="2800" dirty="0">
              <a:latin typeface="Times New Roman" charset="0"/>
              <a:ea typeface="Times New Roman" charset="0"/>
              <a:cs typeface="Times New Roman" charset="0"/>
            </a:endParaRPr>
          </a:p>
          <a:p>
            <a:endParaRPr lang="en-US" sz="2800" dirty="0" smtClean="0">
              <a:latin typeface="Times New Roman" charset="0"/>
              <a:ea typeface="Times New Roman" charset="0"/>
              <a:cs typeface="Times New Roman" charset="0"/>
            </a:endParaRPr>
          </a:p>
          <a:p>
            <a:r>
              <a:rPr lang="en-US" altLang="zh-CN" sz="2800" dirty="0" smtClean="0">
                <a:latin typeface="Times New Roman" charset="0"/>
                <a:ea typeface="Times New Roman" charset="0"/>
                <a:cs typeface="Times New Roman" charset="0"/>
              </a:rPr>
              <a:t>P(“best</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v”</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selected)=P(</a:t>
            </a:r>
            <a:r>
              <a:rPr lang="en-US" sz="2800" dirty="0">
                <a:latin typeface="Times New Roman" charset="0"/>
                <a:ea typeface="Times New Roman" charset="0"/>
                <a:cs typeface="Times New Roman" charset="0"/>
              </a:rPr>
              <a:t>T3 &gt; </a:t>
            </a:r>
            <a:r>
              <a:rPr lang="en-US" sz="2800" dirty="0" smtClean="0">
                <a:latin typeface="Times New Roman" charset="0"/>
                <a:ea typeface="Times New Roman" charset="0"/>
                <a:cs typeface="Times New Roman" charset="0"/>
              </a:rPr>
              <a:t>y3</a:t>
            </a:r>
            <a:r>
              <a:rPr lang="en-US" altLang="zh-CN" sz="2800" dirty="0" smtClean="0">
                <a:latin typeface="Times New Roman" charset="0"/>
                <a:ea typeface="Times New Roman" charset="0"/>
                <a:cs typeface="Times New Roman" charset="0"/>
              </a:rPr>
              <a:t>)</a:t>
            </a:r>
            <a:endParaRPr lang="en-US" sz="2800" dirty="0">
              <a:latin typeface="Times New Roman" charset="0"/>
              <a:ea typeface="Times New Roman" charset="0"/>
              <a:cs typeface="Times New Roman" charset="0"/>
            </a:endParaRPr>
          </a:p>
          <a:p>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p:txBody>
      </p:sp>
      <p:cxnSp>
        <p:nvCxnSpPr>
          <p:cNvPr id="17" name="Straight Arrow Connector 16"/>
          <p:cNvCxnSpPr/>
          <p:nvPr/>
        </p:nvCxnSpPr>
        <p:spPr>
          <a:xfrm>
            <a:off x="5839691" y="1454727"/>
            <a:ext cx="54452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839691" y="2563091"/>
            <a:ext cx="54452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19732" y="3857235"/>
            <a:ext cx="141507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927764" y="5514107"/>
            <a:ext cx="2456455" cy="3463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U-Turn Arrow 24"/>
          <p:cNvSpPr/>
          <p:nvPr/>
        </p:nvSpPr>
        <p:spPr>
          <a:xfrm rot="16200000" flipH="1">
            <a:off x="5764002" y="3807203"/>
            <a:ext cx="529948" cy="603409"/>
          </a:xfrm>
          <a:prstGeom prst="uturnArrow">
            <a:avLst>
              <a:gd name="adj1" fmla="val 7989"/>
              <a:gd name="adj2" fmla="val 21556"/>
              <a:gd name="adj3" fmla="val 31889"/>
              <a:gd name="adj4" fmla="val 43750"/>
              <a:gd name="adj5" fmla="val 931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44405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55527" y="872916"/>
                <a:ext cx="10517689" cy="4208268"/>
              </a:xfrm>
              <a:prstGeom prst="rect">
                <a:avLst/>
              </a:prstGeom>
            </p:spPr>
            <p:txBody>
              <a:bodyPr wrap="square">
                <a:spAutoFit/>
              </a:bodyPr>
              <a:lstStyle/>
              <a:p>
                <a:endParaRPr lang="en-US" sz="2800" i="1" dirty="0" smtClean="0">
                  <a:solidFill>
                    <a:srgbClr val="000000"/>
                  </a:solidFill>
                  <a:effectLst>
                    <a:reflection blurRad="6350" stA="53000" endA="300" endPos="35500" dir="5400000" sy="-90000" algn="bl"/>
                  </a:effectLst>
                  <a:latin typeface="Cambria Math" charset="0"/>
                  <a:ea typeface="DengXian" charset="-122"/>
                  <a:cs typeface="Times New Roman" charset="0"/>
                </a:endParaRPr>
              </a:p>
              <a:p>
                <a:pPr/>
                <a14:m>
                  <m:oMathPara xmlns:m="http://schemas.openxmlformats.org/officeDocument/2006/math">
                    <m:oMathParaPr>
                      <m:jc m:val="left"/>
                    </m:oMathParaPr>
                    <m:oMath xmlns:m="http://schemas.openxmlformats.org/officeDocument/2006/math">
                      <m:sSub>
                        <m:sSubPr>
                          <m:ctrlPr>
                            <a:rPr lang="en-US" sz="2800" i="1">
                              <a:solidFill>
                                <a:srgbClr val="000000"/>
                              </a:solidFill>
                              <a:effectLst>
                                <a:reflection blurRad="6350" stA="53000" endA="300" endPos="35500" dir="5400000" sy="-90000" algn="bl"/>
                              </a:effectLst>
                              <a:latin typeface="Cambria Math" charset="0"/>
                              <a:ea typeface="DengXian" charset="-122"/>
                              <a:cs typeface="Times New Roman" charset="0"/>
                            </a:rPr>
                          </m:ctrlPr>
                        </m:sSubPr>
                        <m:e>
                          <m:r>
                            <a:rPr lang="en-US" sz="2800" b="0" i="1">
                              <a:ln>
                                <a:noFill/>
                              </a:ln>
                              <a:solidFill>
                                <a:srgbClr val="000000"/>
                              </a:solidFill>
                              <a:effectLst>
                                <a:reflection blurRad="6350" stA="53000" endA="300" endPos="35500" dir="5400000" sy="-90000" algn="bl"/>
                              </a:effectLst>
                              <a:latin typeface="Cambria Math" charset="0"/>
                              <a:ea typeface="DengXian" charset="-122"/>
                              <a:cs typeface="Times New Roman" charset="0"/>
                            </a:rPr>
                            <m:t>𝑃</m:t>
                          </m:r>
                        </m:e>
                        <m:sub>
                          <m:sSup>
                            <m:sSupPr>
                              <m:ctrlPr>
                                <a:rPr lang="en-US" sz="2800" i="1">
                                  <a:ln>
                                    <a:noFill/>
                                  </a:ln>
                                  <a:solidFill>
                                    <a:srgbClr val="000000"/>
                                  </a:solidFill>
                                  <a:effectLst>
                                    <a:reflection blurRad="6350" stA="53000" endA="300" endPos="35500" dir="5400000" sy="-90000" algn="bl"/>
                                  </a:effectLst>
                                  <a:latin typeface="Cambria Math" charset="0"/>
                                  <a:ea typeface="DengXian" charset="-122"/>
                                  <a:cs typeface="Times New Roman" charset="0"/>
                                </a:rPr>
                              </m:ctrlPr>
                            </m:sSupPr>
                            <m:e>
                              <m:r>
                                <a:rPr lang="en-US" sz="2800" b="0" i="1">
                                  <a:ln>
                                    <a:noFill/>
                                  </a:ln>
                                  <a:solidFill>
                                    <a:srgbClr val="000000"/>
                                  </a:solidFill>
                                  <a:effectLst>
                                    <a:reflection blurRad="6350" stA="53000" endA="300" endPos="35500" dir="5400000" sy="-90000" algn="bl"/>
                                  </a:effectLst>
                                  <a:latin typeface="Cambria Math" charset="0"/>
                                  <a:ea typeface="DengXian" charset="-122"/>
                                  <a:cs typeface="Times New Roman" charset="0"/>
                                </a:rPr>
                                <m:t>𝜃</m:t>
                              </m:r>
                            </m:e>
                            <m:sup>
                              <m:r>
                                <a:rPr lang="en-US" sz="2800" b="0" i="1">
                                  <a:ln>
                                    <a:noFill/>
                                  </a:ln>
                                  <a:solidFill>
                                    <a:srgbClr val="000000"/>
                                  </a:solidFill>
                                  <a:effectLst>
                                    <a:reflection blurRad="6350" stA="53000" endA="300" endPos="35500" dir="5400000" sy="-90000" algn="bl"/>
                                  </a:effectLst>
                                  <a:latin typeface="Cambria Math" charset="0"/>
                                  <a:ea typeface="DengXian" charset="-122"/>
                                  <a:cs typeface="Times New Roman" charset="0"/>
                                </a:rPr>
                                <m:t>∗</m:t>
                              </m:r>
                            </m:sup>
                          </m:sSup>
                        </m:sub>
                      </m:sSub>
                      <m:d>
                        <m:dPr>
                          <m:ctrlPr>
                            <a:rPr lang="en-US" sz="2800" i="1">
                              <a:ln>
                                <a:noFill/>
                              </a:ln>
                              <a:solidFill>
                                <a:srgbClr val="000000"/>
                              </a:solidFill>
                              <a:effectLst>
                                <a:reflection blurRad="6350" stA="53000" endA="300" endPos="35500" dir="5400000" sy="-90000" algn="bl"/>
                              </a:effectLst>
                              <a:latin typeface="Cambria Math" charset="0"/>
                              <a:ea typeface="DengXian" charset="-122"/>
                              <a:cs typeface="Times New Roman" charset="0"/>
                            </a:rPr>
                          </m:ctrlPr>
                        </m:dPr>
                        <m:e>
                          <m:r>
                            <a:rPr lang="en-US" sz="2800" b="0" i="1">
                              <a:ln>
                                <a:noFill/>
                              </a:ln>
                              <a:solidFill>
                                <a:srgbClr val="000000"/>
                              </a:solidFill>
                              <a:effectLst>
                                <a:reflection blurRad="6350" stA="53000" endA="300" endPos="35500" dir="5400000" sy="-90000" algn="bl"/>
                              </a:effectLst>
                              <a:latin typeface="Cambria Math" charset="0"/>
                              <a:ea typeface="DengXian" charset="-122"/>
                              <a:cs typeface="Times New Roman" charset="0"/>
                            </a:rPr>
                            <m:t>𝐶𝑆</m:t>
                          </m:r>
                        </m:e>
                      </m:d>
                      <m:r>
                        <a:rPr lang="en-US" sz="2800" b="0">
                          <a:solidFill>
                            <a:srgbClr val="000000"/>
                          </a:solidFill>
                          <a:effectLst/>
                          <a:latin typeface="Cambria Math" charset="0"/>
                          <a:ea typeface="DengXian" charset="-122"/>
                          <a:cs typeface="Times New Roman" charset="0"/>
                        </a:rPr>
                        <m:t>=</m:t>
                      </m:r>
                      <m:r>
                        <a:rPr lang="en-US" sz="2800" b="0" i="1">
                          <a:solidFill>
                            <a:srgbClr val="000000"/>
                          </a:solidFill>
                          <a:effectLst/>
                          <a:latin typeface="Cambria Math" charset="0"/>
                          <a:ea typeface="DengXian" charset="-122"/>
                          <a:cs typeface="Times New Roman" charset="0"/>
                        </a:rPr>
                        <m:t>𝑃</m:t>
                      </m:r>
                      <m:r>
                        <a:rPr lang="en-US" sz="2800" b="0">
                          <a:solidFill>
                            <a:srgbClr val="000000"/>
                          </a:solidFill>
                          <a:effectLst/>
                          <a:latin typeface="Cambria Math" charset="0"/>
                          <a:ea typeface="DengXian" charset="-122"/>
                          <a:cs typeface="Times New Roman" charset="0"/>
                        </a:rPr>
                        <m:t>(</m:t>
                      </m:r>
                      <m:sSub>
                        <m:sSubPr>
                          <m:ctrlPr>
                            <a:rPr lang="en-US" sz="2800" i="1">
                              <a:solidFill>
                                <a:srgbClr val="000000"/>
                              </a:solidFill>
                              <a:effectLst/>
                              <a:latin typeface="Cambria Math" charset="0"/>
                              <a:ea typeface="DengXian" charset="-122"/>
                              <a:cs typeface="Times New Roman" charset="0"/>
                            </a:rPr>
                          </m:ctrlPr>
                        </m:sSubPr>
                        <m:e>
                          <m:r>
                            <a:rPr lang="en-US" sz="2800" b="0" i="1">
                              <a:solidFill>
                                <a:srgbClr val="000000"/>
                              </a:solidFill>
                              <a:effectLst/>
                              <a:latin typeface="Cambria Math" charset="0"/>
                              <a:ea typeface="DengXian" charset="-122"/>
                              <a:cs typeface="Times New Roman" charset="0"/>
                            </a:rPr>
                            <m:t>𝜋</m:t>
                          </m:r>
                        </m:e>
                        <m:sub>
                          <m:d>
                            <m:dPr>
                              <m:begChr m:val="["/>
                              <m:endChr m:val="]"/>
                              <m:ctrlPr>
                                <a:rPr lang="en-US" sz="2800" i="1">
                                  <a:solidFill>
                                    <a:srgbClr val="000000"/>
                                  </a:solidFill>
                                  <a:effectLst/>
                                  <a:latin typeface="Cambria Math" charset="0"/>
                                  <a:ea typeface="DengXian" charset="-122"/>
                                  <a:cs typeface="Times New Roman" charset="0"/>
                                </a:rPr>
                              </m:ctrlPr>
                            </m:dPr>
                            <m:e>
                              <m:r>
                                <a:rPr lang="en-US" sz="2800" b="0" i="1">
                                  <a:solidFill>
                                    <a:srgbClr val="000000"/>
                                  </a:solidFill>
                                  <a:effectLst/>
                                  <a:latin typeface="Cambria Math" charset="0"/>
                                  <a:ea typeface="DengXian" charset="-122"/>
                                  <a:cs typeface="Times New Roman" charset="0"/>
                                </a:rPr>
                                <m:t>𝑘</m:t>
                              </m:r>
                            </m:e>
                          </m:d>
                        </m:sub>
                      </m:sSub>
                      <m:r>
                        <a:rPr lang="en-US" sz="2800" b="0" i="1">
                          <a:solidFill>
                            <a:srgbClr val="000000"/>
                          </a:solidFill>
                          <a:effectLst/>
                          <a:latin typeface="Cambria Math" charset="0"/>
                          <a:ea typeface="DengXian" charset="-122"/>
                          <a:cs typeface="Times New Roman" charset="0"/>
                        </a:rPr>
                        <m:t>𝑤𝑖𝑡h</m:t>
                      </m:r>
                      <m:r>
                        <a:rPr lang="en-US" sz="2800" b="0">
                          <a:solidFill>
                            <a:srgbClr val="000000"/>
                          </a:solidFill>
                          <a:effectLst/>
                          <a:latin typeface="Cambria Math" charset="0"/>
                          <a:ea typeface="DengXian" charset="-122"/>
                          <a:cs typeface="Times New Roman" charset="0"/>
                        </a:rPr>
                        <m:t> </m:t>
                      </m:r>
                      <m:sSub>
                        <m:sSubPr>
                          <m:ctrlPr>
                            <a:rPr lang="en-US" sz="2800" i="1">
                              <a:solidFill>
                                <a:srgbClr val="000000"/>
                              </a:solidFill>
                              <a:effectLst/>
                              <a:latin typeface="Cambria Math" charset="0"/>
                              <a:ea typeface="DengXian" charset="-122"/>
                              <a:cs typeface="Times New Roman" charset="0"/>
                            </a:rPr>
                          </m:ctrlPr>
                        </m:sSubPr>
                        <m:e>
                          <m:r>
                            <a:rPr lang="en-US" sz="2800" b="0" i="1">
                              <a:solidFill>
                                <a:srgbClr val="000000"/>
                              </a:solidFill>
                              <a:effectLst/>
                              <a:latin typeface="Cambria Math" charset="0"/>
                              <a:ea typeface="DengXian" charset="-122"/>
                              <a:cs typeface="Times New Roman" charset="0"/>
                            </a:rPr>
                            <m:t>𝑝</m:t>
                          </m:r>
                        </m:e>
                        <m:sub>
                          <m:d>
                            <m:dPr>
                              <m:begChr m:val="["/>
                              <m:endChr m:val="]"/>
                              <m:ctrlPr>
                                <a:rPr lang="en-US" sz="2800" i="1">
                                  <a:solidFill>
                                    <a:srgbClr val="000000"/>
                                  </a:solidFill>
                                  <a:effectLst/>
                                  <a:latin typeface="Cambria Math" charset="0"/>
                                  <a:ea typeface="DengXian" charset="-122"/>
                                  <a:cs typeface="Times New Roman" charset="0"/>
                                </a:rPr>
                              </m:ctrlPr>
                            </m:dPr>
                            <m:e>
                              <m:r>
                                <a:rPr lang="en-US" sz="2800" b="0" i="1">
                                  <a:solidFill>
                                    <a:srgbClr val="000000"/>
                                  </a:solidFill>
                                  <a:effectLst/>
                                  <a:latin typeface="Cambria Math" charset="0"/>
                                  <a:ea typeface="DengXian" charset="-122"/>
                                  <a:cs typeface="Times New Roman" charset="0"/>
                                </a:rPr>
                                <m:t>𝑘</m:t>
                              </m:r>
                            </m:e>
                          </m:d>
                        </m:sub>
                      </m:sSub>
                      <m:r>
                        <a:rPr lang="en-US" sz="2800" b="0">
                          <a:solidFill>
                            <a:srgbClr val="000000"/>
                          </a:solidFill>
                          <a:effectLst/>
                          <a:latin typeface="Cambria Math" charset="0"/>
                          <a:ea typeface="DengXian" charset="-122"/>
                          <a:cs typeface="Times New Roman" charset="0"/>
                        </a:rPr>
                        <m:t>=</m:t>
                      </m:r>
                      <m:r>
                        <a:rPr lang="en-US" sz="2800" b="0" i="1">
                          <a:solidFill>
                            <a:srgbClr val="000000"/>
                          </a:solidFill>
                          <a:effectLst/>
                          <a:latin typeface="Cambria Math" charset="0"/>
                          <a:ea typeface="DengXian" charset="-122"/>
                          <a:cs typeface="Times New Roman" charset="0"/>
                        </a:rPr>
                        <m:t>𝑝</m:t>
                      </m:r>
                      <m:r>
                        <a:rPr lang="en-US" sz="2800" b="0">
                          <a:solidFill>
                            <a:srgbClr val="000000"/>
                          </a:solidFill>
                          <a:effectLst/>
                          <a:latin typeface="Cambria Math" charset="0"/>
                          <a:ea typeface="DengXian" charset="-122"/>
                          <a:cs typeface="Times New Roman" charset="0"/>
                        </a:rPr>
                        <m:t>+</m:t>
                      </m:r>
                      <m:r>
                        <a:rPr lang="en-US" sz="2800" b="0" i="1">
                          <a:solidFill>
                            <a:srgbClr val="000000"/>
                          </a:solidFill>
                          <a:effectLst/>
                          <a:latin typeface="Cambria Math" charset="0"/>
                          <a:ea typeface="DengXian" charset="-122"/>
                          <a:cs typeface="Times New Roman" charset="0"/>
                        </a:rPr>
                        <m:t>𝛿</m:t>
                      </m:r>
                      <m:r>
                        <a:rPr lang="en-US" sz="2800" b="0">
                          <a:solidFill>
                            <a:srgbClr val="000000"/>
                          </a:solidFill>
                          <a:effectLst/>
                          <a:latin typeface="Cambria Math" charset="0"/>
                          <a:ea typeface="DengXian" charset="-122"/>
                          <a:cs typeface="Times New Roman" charset="0"/>
                        </a:rPr>
                        <m:t> </m:t>
                      </m:r>
                      <m:r>
                        <a:rPr lang="en-US" sz="2800" b="0" i="1">
                          <a:solidFill>
                            <a:srgbClr val="000000"/>
                          </a:solidFill>
                          <a:effectLst/>
                          <a:latin typeface="Cambria Math" charset="0"/>
                          <a:ea typeface="DengXian" charset="-122"/>
                          <a:cs typeface="Times New Roman" charset="0"/>
                        </a:rPr>
                        <m:t>𝑖𝑠</m:t>
                      </m:r>
                      <m:r>
                        <a:rPr lang="en-US" sz="2800" b="0">
                          <a:solidFill>
                            <a:srgbClr val="000000"/>
                          </a:solidFill>
                          <a:effectLst/>
                          <a:latin typeface="Cambria Math" charset="0"/>
                          <a:ea typeface="DengXian" charset="-122"/>
                          <a:cs typeface="Times New Roman" charset="0"/>
                        </a:rPr>
                        <m:t> </m:t>
                      </m:r>
                      <m:r>
                        <a:rPr lang="en-US" sz="2800" b="0" i="1">
                          <a:solidFill>
                            <a:srgbClr val="000000"/>
                          </a:solidFill>
                          <a:effectLst/>
                          <a:latin typeface="Cambria Math" charset="0"/>
                          <a:ea typeface="DengXian" charset="-122"/>
                          <a:cs typeface="Times New Roman" charset="0"/>
                        </a:rPr>
                        <m:t>𝑠𝑒𝑙𝑒𝑐𝑡𝑒𝑑</m:t>
                      </m:r>
                      <m:r>
                        <a:rPr lang="en-US" sz="2800" b="0">
                          <a:solidFill>
                            <a:srgbClr val="000000"/>
                          </a:solidFill>
                          <a:effectLst/>
                          <a:latin typeface="Cambria Math" charset="0"/>
                          <a:ea typeface="DengXian" charset="-122"/>
                          <a:cs typeface="Times New Roman" charset="0"/>
                        </a:rPr>
                        <m:t>)</m:t>
                      </m:r>
                    </m:oMath>
                  </m:oMathPara>
                </a14:m>
                <a:endParaRPr lang="en-US" sz="4000" dirty="0">
                  <a:effectLst/>
                  <a:latin typeface="Calibri" charset="0"/>
                  <a:ea typeface="DengXian" charset="-122"/>
                  <a:cs typeface="Times New Roman" charset="0"/>
                </a:endParaRPr>
              </a:p>
              <a:p>
                <a:r>
                  <a:rPr lang="en-US" sz="2800" i="1" dirty="0">
                    <a:effectLst/>
                    <a:latin typeface="Times New Roman" charset="0"/>
                    <a:ea typeface="DengXian" charset="-122"/>
                    <a:cs typeface="Times New Roman" charset="0"/>
                  </a:rPr>
                  <a:t>=P(Treatment V passed all 3 stages| *) P(*)</a:t>
                </a:r>
                <a:endParaRPr lang="en-US" sz="4000" dirty="0">
                  <a:effectLst/>
                  <a:latin typeface="Calibri" charset="0"/>
                  <a:ea typeface="DengXian" charset="-122"/>
                  <a:cs typeface="Times New Roman" charset="0"/>
                </a:endParaRPr>
              </a:p>
              <a:p>
                <a:r>
                  <a:rPr lang="en-US" sz="2800" i="1" dirty="0">
                    <a:effectLst/>
                    <a:latin typeface="Times New Roman" charset="0"/>
                    <a:ea typeface="DengXian" charset="-122"/>
                    <a:cs typeface="Times New Roman" charset="0"/>
                  </a:rPr>
                  <a:t>=</a:t>
                </a:r>
                <a14:m>
                  <m:oMath xmlns:m="http://schemas.openxmlformats.org/officeDocument/2006/math">
                    <m:nary>
                      <m:naryPr>
                        <m:chr m:val="∑"/>
                        <m:limLoc m:val="undOvr"/>
                        <m:ctrlPr>
                          <a:rPr lang="en-US" sz="2800" i="1">
                            <a:effectLst/>
                            <a:latin typeface="Cambria Math" charset="0"/>
                            <a:ea typeface="DengXian" charset="-122"/>
                            <a:cs typeface="Times New Roman" charset="0"/>
                          </a:rPr>
                        </m:ctrlPr>
                      </m:naryPr>
                      <m:sub>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𝑥</m:t>
                            </m:r>
                          </m:e>
                          <m:sub>
                            <m:r>
                              <a:rPr lang="en-US" sz="2800" b="0" i="1">
                                <a:effectLst/>
                                <a:latin typeface="Cambria Math" charset="0"/>
                                <a:ea typeface="DengXian" charset="-122"/>
                                <a:cs typeface="Times New Roman" charset="0"/>
                              </a:rPr>
                              <m:t>0</m:t>
                            </m:r>
                          </m:sub>
                        </m:sSub>
                        <m:r>
                          <a:rPr lang="en-US" sz="2800" b="0" i="1">
                            <a:effectLst/>
                            <a:latin typeface="Cambria Math" charset="0"/>
                            <a:ea typeface="DengXian" charset="-122"/>
                            <a:cs typeface="Times New Roman" charset="0"/>
                          </a:rPr>
                          <m:t>=0</m:t>
                        </m:r>
                      </m:sub>
                      <m:sup>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𝑛</m:t>
                            </m:r>
                          </m:e>
                          <m:sub>
                            <m:r>
                              <a:rPr lang="en-US" sz="2800" b="0" i="1">
                                <a:effectLst/>
                                <a:latin typeface="Cambria Math" charset="0"/>
                                <a:ea typeface="DengXian" charset="-122"/>
                                <a:cs typeface="Times New Roman" charset="0"/>
                              </a:rPr>
                              <m:t>2</m:t>
                            </m:r>
                          </m:sub>
                        </m:sSub>
                      </m:sup>
                      <m:e>
                        <m:nary>
                          <m:naryPr>
                            <m:chr m:val="∑"/>
                            <m:limLoc m:val="undOvr"/>
                            <m:ctrlPr>
                              <a:rPr lang="en-US" sz="2800" i="1">
                                <a:effectLst/>
                                <a:latin typeface="Cambria Math" charset="0"/>
                                <a:ea typeface="DengXian" charset="-122"/>
                                <a:cs typeface="Times New Roman" charset="0"/>
                              </a:rPr>
                            </m:ctrlPr>
                          </m:naryPr>
                          <m:sub>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𝑥</m:t>
                                </m:r>
                              </m:e>
                              <m:sub>
                                <m:r>
                                  <a:rPr lang="en-US" sz="2800" b="0" i="1">
                                    <a:effectLst/>
                                    <a:latin typeface="Cambria Math" charset="0"/>
                                    <a:ea typeface="DengXian" charset="-122"/>
                                    <a:cs typeface="Times New Roman" charset="0"/>
                                  </a:rPr>
                                  <m:t>𝑘</m:t>
                                </m:r>
                              </m:sub>
                            </m:sSub>
                            <m:r>
                              <a:rPr lang="en-US" sz="2800" b="0" i="1">
                                <a:effectLst/>
                                <a:latin typeface="Cambria Math" charset="0"/>
                                <a:ea typeface="DengXian" charset="-122"/>
                                <a:cs typeface="Times New Roman" charset="0"/>
                              </a:rPr>
                              <m:t>=0</m:t>
                            </m:r>
                          </m:sub>
                          <m:sup>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𝑛</m:t>
                                </m:r>
                              </m:e>
                              <m:sub>
                                <m:r>
                                  <a:rPr lang="en-US" sz="2800" b="0" i="1">
                                    <a:effectLst/>
                                    <a:latin typeface="Cambria Math" charset="0"/>
                                    <a:ea typeface="DengXian" charset="-122"/>
                                    <a:cs typeface="Times New Roman" charset="0"/>
                                  </a:rPr>
                                  <m:t>2</m:t>
                                </m:r>
                              </m:sub>
                            </m:sSub>
                          </m:sup>
                          <m:e>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𝑃</m:t>
                                </m:r>
                              </m:e>
                              <m:sub>
                                <m:sSup>
                                  <m:sSupPr>
                                    <m:ctrlPr>
                                      <a:rPr lang="en-US" sz="2800" i="1">
                                        <a:effectLst/>
                                        <a:latin typeface="Cambria Math" charset="0"/>
                                        <a:ea typeface="DengXian" charset="-122"/>
                                        <a:cs typeface="Times New Roman" charset="0"/>
                                      </a:rPr>
                                    </m:ctrlPr>
                                  </m:sSupPr>
                                  <m:e>
                                    <m:r>
                                      <a:rPr lang="en-US" sz="2800" b="0" i="1">
                                        <a:effectLst/>
                                        <a:latin typeface="Cambria Math" charset="0"/>
                                        <a:ea typeface="DengXian" charset="-122"/>
                                        <a:cs typeface="Times New Roman" charset="0"/>
                                      </a:rPr>
                                      <m:t>𝜃</m:t>
                                    </m:r>
                                  </m:e>
                                  <m:sup>
                                    <m:r>
                                      <a:rPr lang="en-US" sz="2800" b="0" i="1">
                                        <a:effectLst/>
                                        <a:latin typeface="Cambria Math" charset="0"/>
                                        <a:ea typeface="DengXian" charset="-122"/>
                                        <a:cs typeface="Times New Roman" charset="0"/>
                                      </a:rPr>
                                      <m:t>∗</m:t>
                                    </m:r>
                                  </m:sup>
                                </m:sSup>
                              </m:sub>
                            </m:sSub>
                            <m:d>
                              <m:dPr>
                                <m:ctrlPr>
                                  <a:rPr lang="en-US" sz="2800" i="1">
                                    <a:effectLst/>
                                    <a:latin typeface="Cambria Math" charset="0"/>
                                    <a:ea typeface="DengXian" charset="-122"/>
                                    <a:cs typeface="Times New Roman" charset="0"/>
                                  </a:rPr>
                                </m:ctrlPr>
                              </m:dPr>
                              <m:e>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𝑋</m:t>
                                    </m:r>
                                  </m:e>
                                  <m:sub>
                                    <m:r>
                                      <a:rPr lang="en-US" sz="2800" b="0" i="1">
                                        <a:effectLst/>
                                        <a:latin typeface="Cambria Math" charset="0"/>
                                        <a:ea typeface="DengXian" charset="-122"/>
                                        <a:cs typeface="Times New Roman" charset="0"/>
                                      </a:rPr>
                                      <m:t>02</m:t>
                                    </m:r>
                                  </m:sub>
                                </m:sSub>
                                <m:r>
                                  <a:rPr lang="en-US" sz="2800" b="0" i="1">
                                    <a:effectLst/>
                                    <a:latin typeface="Cambria Math" charset="0"/>
                                    <a:ea typeface="DengXian" charset="-122"/>
                                    <a:cs typeface="Times New Roman" charset="0"/>
                                  </a:rPr>
                                  <m:t>=</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𝑥</m:t>
                                    </m:r>
                                  </m:e>
                                  <m:sub>
                                    <m:r>
                                      <a:rPr lang="en-US" sz="2800" b="0" i="1">
                                        <a:effectLst/>
                                        <a:latin typeface="Cambria Math" charset="0"/>
                                        <a:ea typeface="DengXian" charset="-122"/>
                                        <a:cs typeface="Times New Roman" charset="0"/>
                                      </a:rPr>
                                      <m:t>0</m:t>
                                    </m:r>
                                  </m:sub>
                                </m:sSub>
                                <m:r>
                                  <a:rPr lang="en-US" sz="2800" b="0" i="1">
                                    <a:effectLst/>
                                    <a:latin typeface="Cambria Math" charset="0"/>
                                    <a:ea typeface="DengXian" charset="-122"/>
                                    <a:cs typeface="Times New Roman" charset="0"/>
                                  </a:rPr>
                                  <m:t>,</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𝑋</m:t>
                                    </m:r>
                                  </m:e>
                                  <m:sub>
                                    <m:r>
                                      <a:rPr lang="en-US" sz="2800" b="0" i="1">
                                        <a:effectLst/>
                                        <a:latin typeface="Cambria Math" charset="0"/>
                                        <a:ea typeface="DengXian" charset="-122"/>
                                        <a:cs typeface="Times New Roman" charset="0"/>
                                      </a:rPr>
                                      <m:t>𝑣</m:t>
                                    </m:r>
                                    <m:r>
                                      <a:rPr lang="en-US" sz="2800" b="0" i="1">
                                        <a:effectLst/>
                                        <a:latin typeface="Cambria Math" charset="0"/>
                                        <a:ea typeface="DengXian" charset="-122"/>
                                        <a:cs typeface="Times New Roman" charset="0"/>
                                      </a:rPr>
                                      <m:t>2</m:t>
                                    </m:r>
                                  </m:sub>
                                </m:sSub>
                                <m:r>
                                  <a:rPr lang="en-US" sz="2800" b="0" i="1">
                                    <a:effectLst/>
                                    <a:latin typeface="Cambria Math" charset="0"/>
                                    <a:ea typeface="DengXian" charset="-122"/>
                                    <a:cs typeface="Times New Roman" charset="0"/>
                                  </a:rPr>
                                  <m:t>=</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𝑥</m:t>
                                    </m:r>
                                  </m:e>
                                  <m:sub>
                                    <m:r>
                                      <a:rPr lang="en-US" sz="2800" b="0" i="1">
                                        <a:effectLst/>
                                        <a:latin typeface="Cambria Math" charset="0"/>
                                        <a:ea typeface="DengXian" charset="-122"/>
                                        <a:cs typeface="Times New Roman" charset="0"/>
                                      </a:rPr>
                                      <m:t>𝑘</m:t>
                                    </m:r>
                                  </m:sub>
                                </m:sSub>
                                <m:r>
                                  <a:rPr lang="en-US" sz="2800" b="0" i="1">
                                    <a:effectLst/>
                                    <a:latin typeface="Cambria Math" charset="0"/>
                                    <a:ea typeface="DengXian" charset="-122"/>
                                    <a:cs typeface="Times New Roman" charset="0"/>
                                  </a:rPr>
                                  <m:t>, </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𝑇</m:t>
                                    </m:r>
                                  </m:e>
                                  <m:sub>
                                    <m:r>
                                      <a:rPr lang="en-US" sz="2800" b="0" i="1">
                                        <a:effectLst/>
                                        <a:latin typeface="Cambria Math" charset="0"/>
                                        <a:ea typeface="DengXian" charset="-122"/>
                                        <a:cs typeface="Times New Roman" charset="0"/>
                                      </a:rPr>
                                      <m:t>2</m:t>
                                    </m:r>
                                  </m:sub>
                                </m:sSub>
                                <m:r>
                                  <a:rPr lang="en-US" sz="2800" b="0" i="1">
                                    <a:effectLst/>
                                    <a:latin typeface="Cambria Math" charset="0"/>
                                    <a:ea typeface="DengXian" charset="-122"/>
                                    <a:cs typeface="Times New Roman" charset="0"/>
                                  </a:rPr>
                                  <m:t>&gt;</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𝑦</m:t>
                                    </m:r>
                                  </m:e>
                                  <m:sub>
                                    <m:r>
                                      <a:rPr lang="en-US" sz="2800" b="0" i="1">
                                        <a:effectLst/>
                                        <a:latin typeface="Cambria Math" charset="0"/>
                                        <a:ea typeface="DengXian" charset="-122"/>
                                        <a:cs typeface="Times New Roman" charset="0"/>
                                      </a:rPr>
                                      <m:t>2</m:t>
                                    </m:r>
                                  </m:sub>
                                </m:sSub>
                                <m:r>
                                  <a:rPr lang="en-US" sz="2800" b="0" i="1">
                                    <a:effectLst/>
                                    <a:latin typeface="Cambria Math" charset="0"/>
                                    <a:ea typeface="DengXian" charset="-122"/>
                                    <a:cs typeface="Times New Roman" charset="0"/>
                                  </a:rPr>
                                  <m:t>,</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𝑇</m:t>
                                    </m:r>
                                  </m:e>
                                  <m:sub>
                                    <m:r>
                                      <a:rPr lang="en-US" sz="2800" b="0" i="1">
                                        <a:effectLst/>
                                        <a:latin typeface="Cambria Math" charset="0"/>
                                        <a:ea typeface="DengXian" charset="-122"/>
                                        <a:cs typeface="Times New Roman" charset="0"/>
                                      </a:rPr>
                                      <m:t>3</m:t>
                                    </m:r>
                                  </m:sub>
                                </m:sSub>
                                <m:r>
                                  <a:rPr lang="en-US" sz="2800" b="0" i="1">
                                    <a:effectLst/>
                                    <a:latin typeface="Cambria Math" charset="0"/>
                                    <a:ea typeface="DengXian" charset="-122"/>
                                    <a:cs typeface="Times New Roman" charset="0"/>
                                  </a:rPr>
                                  <m:t>&gt;</m:t>
                                </m:r>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𝑦</m:t>
                                    </m:r>
                                  </m:e>
                                  <m:sub>
                                    <m:r>
                                      <a:rPr lang="en-US" sz="2800" b="0" i="1">
                                        <a:effectLst/>
                                        <a:latin typeface="Cambria Math" charset="0"/>
                                        <a:ea typeface="DengXian" charset="-122"/>
                                        <a:cs typeface="Times New Roman" charset="0"/>
                                      </a:rPr>
                                      <m:t>3</m:t>
                                    </m:r>
                                  </m:sub>
                                </m:sSub>
                                <m:r>
                                  <a:rPr lang="en-US" sz="2800" b="0" i="1">
                                    <a:effectLst/>
                                    <a:latin typeface="Cambria Math" charset="0"/>
                                    <a:ea typeface="DengXian" charset="-122"/>
                                    <a:cs typeface="Times New Roman" charset="0"/>
                                  </a:rPr>
                                  <m:t>, </m:t>
                                </m:r>
                                <m:r>
                                  <a:rPr lang="en-US" sz="2800" b="0" i="1">
                                    <a:effectLst/>
                                    <a:latin typeface="Cambria Math" charset="0"/>
                                    <a:ea typeface="DengXian" charset="-122"/>
                                    <a:cs typeface="Times New Roman" charset="0"/>
                                  </a:rPr>
                                  <m:t>𝑀</m:t>
                                </m:r>
                                <m:r>
                                  <a:rPr lang="en-US" sz="2800" b="0" i="1">
                                    <a:effectLst/>
                                    <a:latin typeface="Cambria Math" charset="0"/>
                                    <a:ea typeface="DengXian" charset="-122"/>
                                    <a:cs typeface="Times New Roman" charset="0"/>
                                  </a:rPr>
                                  <m:t>  |∗</m:t>
                                </m:r>
                              </m:e>
                            </m:d>
                          </m:e>
                        </m:nary>
                        <m:r>
                          <a:rPr lang="en-US" sz="2800" b="0" i="1">
                            <a:effectLst/>
                            <a:latin typeface="Cambria Math" charset="0"/>
                            <a:ea typeface="DengXian" charset="-122"/>
                            <a:cs typeface="Times New Roman" charset="0"/>
                          </a:rPr>
                          <m:t> </m:t>
                        </m:r>
                      </m:e>
                    </m:nary>
                  </m:oMath>
                </a14:m>
                <a:r>
                  <a:rPr lang="en-US" sz="2800" i="1" dirty="0">
                    <a:effectLst/>
                    <a:latin typeface="Times New Roman" charset="0"/>
                    <a:ea typeface="DengXian" charset="-122"/>
                    <a:cs typeface="Times New Roman" charset="0"/>
                  </a:rPr>
                  <a:t> P(*)</a:t>
                </a:r>
                <a:endParaRPr lang="en-US" sz="4000" dirty="0">
                  <a:effectLst/>
                  <a:latin typeface="Calibri" charset="0"/>
                  <a:ea typeface="DengXian" charset="-122"/>
                  <a:cs typeface="Times New Roman" charset="0"/>
                </a:endParaRPr>
              </a:p>
              <a:p>
                <a:r>
                  <a:rPr lang="en-US" sz="2800" i="1" dirty="0">
                    <a:effectLst/>
                    <a:latin typeface="Times New Roman" charset="0"/>
                    <a:ea typeface="DengXian" charset="-122"/>
                    <a:cs typeface="Times New Roman" charset="0"/>
                  </a:rPr>
                  <a:t>=</a:t>
                </a:r>
                <a14:m>
                  <m:oMath xmlns:m="http://schemas.openxmlformats.org/officeDocument/2006/math">
                    <m:nary>
                      <m:naryPr>
                        <m:chr m:val="∑"/>
                        <m:limLoc m:val="undOvr"/>
                        <m:ctrlPr>
                          <a:rPr lang="en-US" sz="2800" i="1">
                            <a:effectLst/>
                            <a:latin typeface="Cambria Math" charset="0"/>
                            <a:ea typeface="DengXian" charset="-122"/>
                            <a:cs typeface="Times New Roman" charset="0"/>
                          </a:rPr>
                        </m:ctrlPr>
                      </m:naryPr>
                      <m:sub>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𝑥</m:t>
                            </m:r>
                          </m:e>
                          <m:sub>
                            <m:r>
                              <a:rPr lang="en-US" sz="2800" b="0" i="1">
                                <a:effectLst/>
                                <a:latin typeface="Cambria Math" charset="0"/>
                                <a:ea typeface="DengXian" charset="-122"/>
                                <a:cs typeface="Times New Roman" charset="0"/>
                              </a:rPr>
                              <m:t>0</m:t>
                            </m:r>
                          </m:sub>
                        </m:sSub>
                        <m:r>
                          <a:rPr lang="en-US" sz="2800" b="0" i="1">
                            <a:effectLst/>
                            <a:latin typeface="Cambria Math" charset="0"/>
                            <a:ea typeface="DengXian" charset="-122"/>
                            <a:cs typeface="Times New Roman" charset="0"/>
                          </a:rPr>
                          <m:t>=0</m:t>
                        </m:r>
                      </m:sub>
                      <m:sup>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𝑛</m:t>
                            </m:r>
                          </m:e>
                          <m:sub>
                            <m:r>
                              <a:rPr lang="en-US" sz="2800" b="0" i="1">
                                <a:effectLst/>
                                <a:latin typeface="Cambria Math" charset="0"/>
                                <a:ea typeface="DengXian" charset="-122"/>
                                <a:cs typeface="Times New Roman" charset="0"/>
                              </a:rPr>
                              <m:t>2</m:t>
                            </m:r>
                          </m:sub>
                        </m:sSub>
                      </m:sup>
                      <m:e>
                        <m:nary>
                          <m:naryPr>
                            <m:chr m:val="∑"/>
                            <m:limLoc m:val="undOvr"/>
                            <m:ctrlPr>
                              <a:rPr lang="en-US" sz="2800" i="1">
                                <a:effectLst/>
                                <a:latin typeface="Cambria Math" charset="0"/>
                                <a:ea typeface="DengXian" charset="-122"/>
                                <a:cs typeface="Times New Roman" charset="0"/>
                              </a:rPr>
                            </m:ctrlPr>
                          </m:naryPr>
                          <m:sub>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𝑥</m:t>
                                </m:r>
                              </m:e>
                              <m:sub>
                                <m:r>
                                  <a:rPr lang="en-US" sz="2800" b="0" i="1">
                                    <a:effectLst/>
                                    <a:latin typeface="Cambria Math" charset="0"/>
                                    <a:ea typeface="DengXian" charset="-122"/>
                                    <a:cs typeface="Times New Roman" charset="0"/>
                                  </a:rPr>
                                  <m:t>𝑘</m:t>
                                </m:r>
                              </m:sub>
                            </m:sSub>
                            <m:r>
                              <a:rPr lang="en-US" sz="2800" b="0" i="1">
                                <a:effectLst/>
                                <a:latin typeface="Cambria Math" charset="0"/>
                                <a:ea typeface="DengXian" charset="-122"/>
                                <a:cs typeface="Times New Roman" charset="0"/>
                              </a:rPr>
                              <m:t>=0</m:t>
                            </m:r>
                          </m:sub>
                          <m:sup>
                            <m:sSub>
                              <m:sSubPr>
                                <m:ctrlPr>
                                  <a:rPr lang="en-US" sz="2800" i="1">
                                    <a:effectLst/>
                                    <a:latin typeface="Cambria Math" charset="0"/>
                                    <a:ea typeface="DengXian" charset="-122"/>
                                    <a:cs typeface="Times New Roman" charset="0"/>
                                  </a:rPr>
                                </m:ctrlPr>
                              </m:sSubPr>
                              <m:e>
                                <m:r>
                                  <a:rPr lang="en-US" sz="2800" b="0" i="1">
                                    <a:effectLst/>
                                    <a:latin typeface="Cambria Math" charset="0"/>
                                    <a:ea typeface="DengXian" charset="-122"/>
                                    <a:cs typeface="Times New Roman" charset="0"/>
                                  </a:rPr>
                                  <m:t>𝑛</m:t>
                                </m:r>
                              </m:e>
                              <m:sub>
                                <m:r>
                                  <a:rPr lang="en-US" sz="2800" b="0" i="1">
                                    <a:effectLst/>
                                    <a:latin typeface="Cambria Math" charset="0"/>
                                    <a:ea typeface="DengXian" charset="-122"/>
                                    <a:cs typeface="Times New Roman" charset="0"/>
                                  </a:rPr>
                                  <m:t>2</m:t>
                                </m:r>
                              </m:sub>
                            </m:sSub>
                          </m:sup>
                          <m:e>
                            <m:sSub>
                              <m:sSubPr>
                                <m:ctrlPr>
                                  <a:rPr lang="en-US" sz="2800" i="1" smtClean="0">
                                    <a:solidFill>
                                      <a:schemeClr val="accent5"/>
                                    </a:solidFill>
                                    <a:effectLst/>
                                    <a:latin typeface="Cambria Math" charset="0"/>
                                    <a:ea typeface="DengXian" charset="-122"/>
                                    <a:cs typeface="Times New Roman" charset="0"/>
                                  </a:rPr>
                                </m:ctrlPr>
                              </m:sSubPr>
                              <m:e>
                                <m:r>
                                  <a:rPr lang="en-US" sz="2800" b="0" i="1" smtClean="0">
                                    <a:solidFill>
                                      <a:schemeClr val="accent5"/>
                                    </a:solidFill>
                                    <a:effectLst/>
                                    <a:latin typeface="Cambria Math" charset="0"/>
                                    <a:ea typeface="DengXian" charset="-122"/>
                                    <a:cs typeface="Times New Roman" charset="0"/>
                                  </a:rPr>
                                  <m:t>  </m:t>
                                </m:r>
                                <m:r>
                                  <a:rPr lang="en-US" sz="2800" b="0" i="1">
                                    <a:solidFill>
                                      <a:schemeClr val="accent5"/>
                                    </a:solidFill>
                                    <a:effectLst/>
                                    <a:latin typeface="Cambria Math" charset="0"/>
                                    <a:ea typeface="DengXian" charset="-122"/>
                                    <a:cs typeface="Times New Roman" charset="0"/>
                                  </a:rPr>
                                  <m:t>𝑃</m:t>
                                </m:r>
                              </m:e>
                              <m:sub>
                                <m:sSup>
                                  <m:sSupPr>
                                    <m:ctrlPr>
                                      <a:rPr lang="en-US" sz="2800" i="1">
                                        <a:solidFill>
                                          <a:schemeClr val="accent5"/>
                                        </a:solidFill>
                                        <a:effectLst/>
                                        <a:latin typeface="Cambria Math" charset="0"/>
                                        <a:ea typeface="DengXian" charset="-122"/>
                                        <a:cs typeface="Times New Roman" charset="0"/>
                                      </a:rPr>
                                    </m:ctrlPr>
                                  </m:sSupPr>
                                  <m:e>
                                    <m:r>
                                      <a:rPr lang="en-US" sz="2800" b="0" i="1">
                                        <a:solidFill>
                                          <a:schemeClr val="accent5"/>
                                        </a:solidFill>
                                        <a:effectLst/>
                                        <a:latin typeface="Cambria Math" charset="0"/>
                                        <a:ea typeface="DengXian" charset="-122"/>
                                        <a:cs typeface="Times New Roman" charset="0"/>
                                      </a:rPr>
                                      <m:t>𝜃</m:t>
                                    </m:r>
                                  </m:e>
                                  <m:sup>
                                    <m:r>
                                      <a:rPr lang="en-US" sz="2800" b="0" i="1">
                                        <a:solidFill>
                                          <a:schemeClr val="accent5"/>
                                        </a:solidFill>
                                        <a:effectLst/>
                                        <a:latin typeface="Cambria Math" charset="0"/>
                                        <a:ea typeface="DengXian" charset="-122"/>
                                        <a:cs typeface="Times New Roman" charset="0"/>
                                      </a:rPr>
                                      <m:t>∗</m:t>
                                    </m:r>
                                  </m:sup>
                                </m:sSup>
                              </m:sub>
                            </m:sSub>
                            <m:d>
                              <m:dPr>
                                <m:ctrlPr>
                                  <a:rPr lang="en-US" sz="2800" i="1">
                                    <a:solidFill>
                                      <a:schemeClr val="accent5"/>
                                    </a:solidFill>
                                    <a:effectLst/>
                                    <a:latin typeface="Cambria Math" charset="0"/>
                                    <a:ea typeface="DengXian" charset="-122"/>
                                    <a:cs typeface="Times New Roman" charset="0"/>
                                  </a:rPr>
                                </m:ctrlPr>
                              </m:dPr>
                              <m:e>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𝑇</m:t>
                                    </m:r>
                                  </m:e>
                                  <m:sub>
                                    <m:r>
                                      <a:rPr lang="en-US" sz="2800" b="0" i="1">
                                        <a:solidFill>
                                          <a:schemeClr val="accent5"/>
                                        </a:solidFill>
                                        <a:effectLst/>
                                        <a:latin typeface="Cambria Math" charset="0"/>
                                        <a:ea typeface="DengXian" charset="-122"/>
                                        <a:cs typeface="Times New Roman" charset="0"/>
                                      </a:rPr>
                                      <m:t>3</m:t>
                                    </m:r>
                                  </m:sub>
                                </m:sSub>
                                <m:r>
                                  <a:rPr lang="en-US" sz="2800" b="0" i="1">
                                    <a:solidFill>
                                      <a:schemeClr val="accent5"/>
                                    </a:solidFill>
                                    <a:effectLst/>
                                    <a:latin typeface="Cambria Math" charset="0"/>
                                    <a:ea typeface="DengXian" charset="-122"/>
                                    <a:cs typeface="Times New Roman" charset="0"/>
                                  </a:rPr>
                                  <m:t>&gt;</m:t>
                                </m:r>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𝑦</m:t>
                                    </m:r>
                                  </m:e>
                                  <m:sub>
                                    <m:r>
                                      <a:rPr lang="en-US" sz="2800" b="0" i="1">
                                        <a:solidFill>
                                          <a:schemeClr val="accent5"/>
                                        </a:solidFill>
                                        <a:effectLst/>
                                        <a:latin typeface="Cambria Math" charset="0"/>
                                        <a:ea typeface="DengXian" charset="-122"/>
                                        <a:cs typeface="Times New Roman" charset="0"/>
                                      </a:rPr>
                                      <m:t>3</m:t>
                                    </m:r>
                                  </m:sub>
                                </m:sSub>
                                <m:r>
                                  <a:rPr lang="en-US" sz="2800" b="0" i="1">
                                    <a:solidFill>
                                      <a:schemeClr val="accent5"/>
                                    </a:solidFill>
                                    <a:effectLst/>
                                    <a:latin typeface="Cambria Math" charset="0"/>
                                    <a:ea typeface="DengXian" charset="-122"/>
                                    <a:cs typeface="Times New Roman" charset="0"/>
                                  </a:rPr>
                                  <m:t>| </m:t>
                                </m:r>
                                <m:r>
                                  <a:rPr lang="en-US" sz="2800" b="0" i="1">
                                    <a:solidFill>
                                      <a:schemeClr val="accent5"/>
                                    </a:solidFill>
                                    <a:effectLst/>
                                    <a:latin typeface="Cambria Math" charset="0"/>
                                    <a:ea typeface="DengXian" charset="-122"/>
                                    <a:cs typeface="Times New Roman" charset="0"/>
                                  </a:rPr>
                                  <m:t>𝑀</m:t>
                                </m:r>
                                <m:r>
                                  <a:rPr lang="en-US" sz="2800" b="0" i="1">
                                    <a:solidFill>
                                      <a:schemeClr val="accent5"/>
                                    </a:solidFill>
                                    <a:effectLst/>
                                    <a:latin typeface="Cambria Math" charset="0"/>
                                    <a:ea typeface="DengXian" charset="-122"/>
                                    <a:cs typeface="Times New Roman" charset="0"/>
                                  </a:rPr>
                                  <m:t>,  </m:t>
                                </m:r>
                                <m:sSub>
                                  <m:sSubPr>
                                    <m:ctrlPr>
                                      <a:rPr lang="en-US" sz="2800" i="1">
                                        <a:solidFill>
                                          <a:schemeClr val="accent5"/>
                                        </a:solidFill>
                                        <a:effectLst/>
                                        <a:latin typeface="Cambria Math" charset="0"/>
                                        <a:ea typeface="DengXian" charset="-122"/>
                                        <a:cs typeface="Times New Roman" charset="0"/>
                                      </a:rPr>
                                    </m:ctrlPr>
                                  </m:sSubPr>
                                  <m:e>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𝑇</m:t>
                                        </m:r>
                                      </m:e>
                                      <m:sub>
                                        <m:r>
                                          <a:rPr lang="en-US" sz="2800" b="0" i="1">
                                            <a:solidFill>
                                              <a:schemeClr val="accent5"/>
                                            </a:solidFill>
                                            <a:effectLst/>
                                            <a:latin typeface="Cambria Math" charset="0"/>
                                            <a:ea typeface="DengXian" charset="-122"/>
                                            <a:cs typeface="Times New Roman" charset="0"/>
                                          </a:rPr>
                                          <m:t>2</m:t>
                                        </m:r>
                                      </m:sub>
                                    </m:sSub>
                                    <m:r>
                                      <a:rPr lang="en-US" sz="2800" b="0" i="1">
                                        <a:solidFill>
                                          <a:schemeClr val="accent5"/>
                                        </a:solidFill>
                                        <a:effectLst/>
                                        <a:latin typeface="Cambria Math" charset="0"/>
                                        <a:ea typeface="DengXian" charset="-122"/>
                                        <a:cs typeface="Times New Roman" charset="0"/>
                                      </a:rPr>
                                      <m:t>&gt;</m:t>
                                    </m:r>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𝑦</m:t>
                                        </m:r>
                                      </m:e>
                                      <m:sub>
                                        <m:r>
                                          <a:rPr lang="en-US" sz="2800" b="0" i="1">
                                            <a:solidFill>
                                              <a:schemeClr val="accent5"/>
                                            </a:solidFill>
                                            <a:effectLst/>
                                            <a:latin typeface="Cambria Math" charset="0"/>
                                            <a:ea typeface="DengXian" charset="-122"/>
                                            <a:cs typeface="Times New Roman" charset="0"/>
                                          </a:rPr>
                                          <m:t>2</m:t>
                                        </m:r>
                                      </m:sub>
                                    </m:sSub>
                                    <m:r>
                                      <a:rPr lang="en-US" sz="2800" b="0" i="1">
                                        <a:solidFill>
                                          <a:schemeClr val="accent5"/>
                                        </a:solidFill>
                                        <a:effectLst/>
                                        <a:latin typeface="Cambria Math" charset="0"/>
                                        <a:ea typeface="DengXian" charset="-122"/>
                                        <a:cs typeface="Times New Roman" charset="0"/>
                                      </a:rPr>
                                      <m:t>,  </m:t>
                                    </m:r>
                                    <m:r>
                                      <a:rPr lang="en-US" sz="2800" b="0" i="1">
                                        <a:solidFill>
                                          <a:schemeClr val="accent5"/>
                                        </a:solidFill>
                                        <a:effectLst/>
                                        <a:latin typeface="Cambria Math" charset="0"/>
                                        <a:ea typeface="DengXian" charset="-122"/>
                                        <a:cs typeface="Times New Roman" charset="0"/>
                                      </a:rPr>
                                      <m:t>𝑋</m:t>
                                    </m:r>
                                  </m:e>
                                  <m:sub>
                                    <m:r>
                                      <a:rPr lang="en-US" sz="2800" b="0" i="1">
                                        <a:solidFill>
                                          <a:schemeClr val="accent5"/>
                                        </a:solidFill>
                                        <a:effectLst/>
                                        <a:latin typeface="Cambria Math" charset="0"/>
                                        <a:ea typeface="DengXian" charset="-122"/>
                                        <a:cs typeface="Times New Roman" charset="0"/>
                                      </a:rPr>
                                      <m:t>02</m:t>
                                    </m:r>
                                  </m:sub>
                                </m:sSub>
                                <m:r>
                                  <a:rPr lang="en-US" sz="2800" b="0" i="1">
                                    <a:solidFill>
                                      <a:schemeClr val="accent5"/>
                                    </a:solidFill>
                                    <a:effectLst/>
                                    <a:latin typeface="Cambria Math" charset="0"/>
                                    <a:ea typeface="DengXian" charset="-122"/>
                                    <a:cs typeface="Times New Roman" charset="0"/>
                                  </a:rPr>
                                  <m:t>=</m:t>
                                </m:r>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𝑥</m:t>
                                    </m:r>
                                  </m:e>
                                  <m:sub>
                                    <m:r>
                                      <a:rPr lang="en-US" sz="2800" b="0" i="1">
                                        <a:solidFill>
                                          <a:schemeClr val="accent5"/>
                                        </a:solidFill>
                                        <a:effectLst/>
                                        <a:latin typeface="Cambria Math" charset="0"/>
                                        <a:ea typeface="DengXian" charset="-122"/>
                                        <a:cs typeface="Times New Roman" charset="0"/>
                                      </a:rPr>
                                      <m:t>0</m:t>
                                    </m:r>
                                  </m:sub>
                                </m:sSub>
                                <m:r>
                                  <a:rPr lang="en-US" sz="2800" b="0" i="1">
                                    <a:solidFill>
                                      <a:schemeClr val="accent5"/>
                                    </a:solidFill>
                                    <a:effectLst/>
                                    <a:latin typeface="Cambria Math" charset="0"/>
                                    <a:ea typeface="DengXian" charset="-122"/>
                                    <a:cs typeface="Times New Roman" charset="0"/>
                                  </a:rPr>
                                  <m:t>,</m:t>
                                </m:r>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𝑋</m:t>
                                    </m:r>
                                  </m:e>
                                  <m:sub>
                                    <m:r>
                                      <a:rPr lang="en-US" sz="2800" b="0" i="1">
                                        <a:solidFill>
                                          <a:schemeClr val="accent5"/>
                                        </a:solidFill>
                                        <a:effectLst/>
                                        <a:latin typeface="Cambria Math" charset="0"/>
                                        <a:ea typeface="DengXian" charset="-122"/>
                                        <a:cs typeface="Times New Roman" charset="0"/>
                                      </a:rPr>
                                      <m:t>𝑣</m:t>
                                    </m:r>
                                    <m:r>
                                      <a:rPr lang="en-US" sz="2800" b="0" i="1">
                                        <a:solidFill>
                                          <a:schemeClr val="accent5"/>
                                        </a:solidFill>
                                        <a:effectLst/>
                                        <a:latin typeface="Cambria Math" charset="0"/>
                                        <a:ea typeface="DengXian" charset="-122"/>
                                        <a:cs typeface="Times New Roman" charset="0"/>
                                      </a:rPr>
                                      <m:t>2</m:t>
                                    </m:r>
                                  </m:sub>
                                </m:sSub>
                                <m:r>
                                  <a:rPr lang="en-US" sz="2800" b="0" i="1">
                                    <a:solidFill>
                                      <a:schemeClr val="accent5"/>
                                    </a:solidFill>
                                    <a:effectLst/>
                                    <a:latin typeface="Cambria Math" charset="0"/>
                                    <a:ea typeface="DengXian" charset="-122"/>
                                    <a:cs typeface="Times New Roman" charset="0"/>
                                  </a:rPr>
                                  <m:t>=</m:t>
                                </m:r>
                                <m:sSub>
                                  <m:sSubPr>
                                    <m:ctrlPr>
                                      <a:rPr lang="en-US" sz="2800" i="1">
                                        <a:solidFill>
                                          <a:schemeClr val="accent5"/>
                                        </a:solidFill>
                                        <a:effectLst/>
                                        <a:latin typeface="Cambria Math" charset="0"/>
                                        <a:ea typeface="DengXian" charset="-122"/>
                                        <a:cs typeface="Times New Roman" charset="0"/>
                                      </a:rPr>
                                    </m:ctrlPr>
                                  </m:sSubPr>
                                  <m:e>
                                    <m:r>
                                      <a:rPr lang="en-US" sz="2800" b="0" i="1">
                                        <a:solidFill>
                                          <a:schemeClr val="accent5"/>
                                        </a:solidFill>
                                        <a:effectLst/>
                                        <a:latin typeface="Cambria Math" charset="0"/>
                                        <a:ea typeface="DengXian" charset="-122"/>
                                        <a:cs typeface="Times New Roman" charset="0"/>
                                      </a:rPr>
                                      <m:t>𝑥</m:t>
                                    </m:r>
                                  </m:e>
                                  <m:sub>
                                    <m:r>
                                      <a:rPr lang="en-US" sz="2800" b="0" i="1">
                                        <a:solidFill>
                                          <a:schemeClr val="accent5"/>
                                        </a:solidFill>
                                        <a:effectLst/>
                                        <a:latin typeface="Cambria Math" charset="0"/>
                                        <a:ea typeface="DengXian" charset="-122"/>
                                        <a:cs typeface="Times New Roman" charset="0"/>
                                      </a:rPr>
                                      <m:t>𝑘</m:t>
                                    </m:r>
                                  </m:sub>
                                </m:sSub>
                                <m:r>
                                  <a:rPr lang="en-US" sz="2800" b="0" i="1">
                                    <a:solidFill>
                                      <a:schemeClr val="accent5"/>
                                    </a:solidFill>
                                    <a:effectLst/>
                                    <a:latin typeface="Cambria Math" charset="0"/>
                                    <a:ea typeface="DengXian" charset="-122"/>
                                    <a:cs typeface="Times New Roman" charset="0"/>
                                  </a:rPr>
                                  <m:t>,  ∗</m:t>
                                </m:r>
                              </m:e>
                            </m:d>
                          </m:e>
                        </m:nary>
                        <m:r>
                          <a:rPr lang="en-US" sz="2800" b="0" i="1">
                            <a:effectLst/>
                            <a:latin typeface="Cambria Math" charset="0"/>
                            <a:ea typeface="DengXian" charset="-122"/>
                            <a:cs typeface="Times New Roman" charset="0"/>
                          </a:rPr>
                          <m:t> </m:t>
                        </m:r>
                      </m:e>
                    </m:nary>
                  </m:oMath>
                </a14:m>
                <a:endParaRPr lang="en-US" sz="2800" b="0" i="1" dirty="0" smtClean="0">
                  <a:solidFill>
                    <a:schemeClr val="accent2"/>
                  </a:solidFill>
                  <a:effectLst/>
                  <a:latin typeface="Cambria Math" charset="0"/>
                  <a:ea typeface="DengXian" charset="-122"/>
                  <a:cs typeface="Times New Roman" charset="0"/>
                </a:endParaRPr>
              </a:p>
              <a:p>
                <a:pPr algn="r"/>
                <a14:m>
                  <m:oMathPara xmlns:m="http://schemas.openxmlformats.org/officeDocument/2006/math">
                    <m:oMathParaPr>
                      <m:jc m:val="right"/>
                    </m:oMathParaPr>
                    <m:oMath xmlns:m="http://schemas.openxmlformats.org/officeDocument/2006/math">
                      <m:r>
                        <a:rPr lang="en-US" sz="2800" b="0" i="1" smtClean="0">
                          <a:solidFill>
                            <a:schemeClr val="accent2"/>
                          </a:solidFill>
                          <a:effectLst/>
                          <a:latin typeface="Cambria Math" charset="0"/>
                          <a:ea typeface="DengXian" charset="-122"/>
                          <a:cs typeface="Times New Roman" charset="0"/>
                        </a:rPr>
                        <m:t>𝑃</m:t>
                      </m:r>
                      <m:d>
                        <m:dPr>
                          <m:ctrlPr>
                            <a:rPr lang="en-US" sz="2800" i="1">
                              <a:solidFill>
                                <a:schemeClr val="accent2"/>
                              </a:solidFill>
                              <a:effectLst/>
                              <a:latin typeface="Cambria Math" charset="0"/>
                              <a:ea typeface="DengXian" charset="-122"/>
                              <a:cs typeface="Times New Roman" charset="0"/>
                            </a:rPr>
                          </m:ctrlPr>
                        </m:dPr>
                        <m:e>
                          <m:r>
                            <a:rPr lang="en-US" sz="2800" b="0" i="1">
                              <a:solidFill>
                                <a:schemeClr val="accent2"/>
                              </a:solidFill>
                              <a:effectLst/>
                              <a:latin typeface="Cambria Math" charset="0"/>
                              <a:ea typeface="DengXian" charset="-122"/>
                              <a:cs typeface="Times New Roman" charset="0"/>
                            </a:rPr>
                            <m:t>𝑀</m:t>
                          </m:r>
                          <m:r>
                            <a:rPr lang="en-US" sz="2800" b="0" i="1">
                              <a:solidFill>
                                <a:schemeClr val="accent2"/>
                              </a:solidFill>
                              <a:effectLst/>
                              <a:latin typeface="Cambria Math" charset="0"/>
                              <a:ea typeface="DengXian" charset="-122"/>
                              <a:cs typeface="Times New Roman" charset="0"/>
                            </a:rPr>
                            <m:t> | </m:t>
                          </m:r>
                          <m:sSub>
                            <m:sSubPr>
                              <m:ctrlPr>
                                <a:rPr lang="en-US" sz="2800" i="1">
                                  <a:solidFill>
                                    <a:schemeClr val="accent2"/>
                                  </a:solidFill>
                                  <a:effectLst/>
                                  <a:latin typeface="Cambria Math" charset="0"/>
                                  <a:ea typeface="DengXian" charset="-122"/>
                                  <a:cs typeface="Times New Roman" charset="0"/>
                                </a:rPr>
                              </m:ctrlPr>
                            </m:sSubPr>
                            <m:e>
                              <m:sSub>
                                <m:sSubPr>
                                  <m:ctrlPr>
                                    <a:rPr lang="en-US" sz="2800" i="1">
                                      <a:solidFill>
                                        <a:schemeClr val="accent2"/>
                                      </a:solidFill>
                                      <a:effectLst/>
                                      <a:latin typeface="Cambria Math" charset="0"/>
                                      <a:ea typeface="DengXian" charset="-122"/>
                                      <a:cs typeface="Times New Roman" charset="0"/>
                                    </a:rPr>
                                  </m:ctrlPr>
                                </m:sSubPr>
                                <m:e>
                                  <m:r>
                                    <a:rPr lang="en-US" sz="2800" b="0" i="1">
                                      <a:solidFill>
                                        <a:schemeClr val="accent2"/>
                                      </a:solidFill>
                                      <a:effectLst/>
                                      <a:latin typeface="Cambria Math" charset="0"/>
                                      <a:ea typeface="DengXian" charset="-122"/>
                                      <a:cs typeface="Times New Roman" charset="0"/>
                                    </a:rPr>
                                    <m:t>𝑇</m:t>
                                  </m:r>
                                </m:e>
                                <m:sub>
                                  <m:r>
                                    <a:rPr lang="en-US" sz="2800" b="0" i="1">
                                      <a:solidFill>
                                        <a:schemeClr val="accent2"/>
                                      </a:solidFill>
                                      <a:effectLst/>
                                      <a:latin typeface="Cambria Math" charset="0"/>
                                      <a:ea typeface="DengXian" charset="-122"/>
                                      <a:cs typeface="Times New Roman" charset="0"/>
                                    </a:rPr>
                                    <m:t>2</m:t>
                                  </m:r>
                                </m:sub>
                              </m:sSub>
                              <m:r>
                                <a:rPr lang="en-US" sz="2800" b="0" i="1">
                                  <a:solidFill>
                                    <a:schemeClr val="accent2"/>
                                  </a:solidFill>
                                  <a:effectLst/>
                                  <a:latin typeface="Cambria Math" charset="0"/>
                                  <a:ea typeface="DengXian" charset="-122"/>
                                  <a:cs typeface="Times New Roman" charset="0"/>
                                </a:rPr>
                                <m:t>&gt;</m:t>
                              </m:r>
                              <m:sSub>
                                <m:sSubPr>
                                  <m:ctrlPr>
                                    <a:rPr lang="en-US" sz="2800" i="1">
                                      <a:solidFill>
                                        <a:schemeClr val="accent2"/>
                                      </a:solidFill>
                                      <a:effectLst/>
                                      <a:latin typeface="Cambria Math" charset="0"/>
                                      <a:ea typeface="DengXian" charset="-122"/>
                                      <a:cs typeface="Times New Roman" charset="0"/>
                                    </a:rPr>
                                  </m:ctrlPr>
                                </m:sSubPr>
                                <m:e>
                                  <m:r>
                                    <a:rPr lang="en-US" sz="2800" b="0" i="1">
                                      <a:solidFill>
                                        <a:schemeClr val="accent2"/>
                                      </a:solidFill>
                                      <a:effectLst/>
                                      <a:latin typeface="Cambria Math" charset="0"/>
                                      <a:ea typeface="DengXian" charset="-122"/>
                                      <a:cs typeface="Times New Roman" charset="0"/>
                                    </a:rPr>
                                    <m:t>𝑦</m:t>
                                  </m:r>
                                </m:e>
                                <m:sub>
                                  <m:r>
                                    <a:rPr lang="en-US" sz="2800" b="0" i="1">
                                      <a:solidFill>
                                        <a:schemeClr val="accent2"/>
                                      </a:solidFill>
                                      <a:effectLst/>
                                      <a:latin typeface="Cambria Math" charset="0"/>
                                      <a:ea typeface="DengXian" charset="-122"/>
                                      <a:cs typeface="Times New Roman" charset="0"/>
                                    </a:rPr>
                                    <m:t>2</m:t>
                                  </m:r>
                                </m:sub>
                              </m:sSub>
                              <m:r>
                                <a:rPr lang="en-US" sz="2800" b="0" i="1">
                                  <a:solidFill>
                                    <a:schemeClr val="accent2"/>
                                  </a:solidFill>
                                  <a:effectLst/>
                                  <a:latin typeface="Cambria Math" charset="0"/>
                                  <a:ea typeface="DengXian" charset="-122"/>
                                  <a:cs typeface="Times New Roman" charset="0"/>
                                </a:rPr>
                                <m:t>, </m:t>
                              </m:r>
                              <m:r>
                                <a:rPr lang="en-US" sz="2800" b="0" i="1">
                                  <a:solidFill>
                                    <a:schemeClr val="accent2"/>
                                  </a:solidFill>
                                  <a:effectLst/>
                                  <a:latin typeface="Cambria Math" charset="0"/>
                                  <a:ea typeface="DengXian" charset="-122"/>
                                  <a:cs typeface="Times New Roman" charset="0"/>
                                </a:rPr>
                                <m:t>𝑋</m:t>
                              </m:r>
                            </m:e>
                            <m:sub>
                              <m:r>
                                <a:rPr lang="en-US" sz="2800" b="0" i="1">
                                  <a:solidFill>
                                    <a:schemeClr val="accent2"/>
                                  </a:solidFill>
                                  <a:effectLst/>
                                  <a:latin typeface="Cambria Math" charset="0"/>
                                  <a:ea typeface="DengXian" charset="-122"/>
                                  <a:cs typeface="Times New Roman" charset="0"/>
                                </a:rPr>
                                <m:t>02</m:t>
                              </m:r>
                            </m:sub>
                          </m:sSub>
                          <m:r>
                            <a:rPr lang="en-US" sz="2800" b="0" i="1">
                              <a:solidFill>
                                <a:schemeClr val="accent2"/>
                              </a:solidFill>
                              <a:effectLst/>
                              <a:latin typeface="Cambria Math" charset="0"/>
                              <a:ea typeface="DengXian" charset="-122"/>
                              <a:cs typeface="Times New Roman" charset="0"/>
                            </a:rPr>
                            <m:t>=</m:t>
                          </m:r>
                          <m:sSub>
                            <m:sSubPr>
                              <m:ctrlPr>
                                <a:rPr lang="en-US" sz="2800" i="1">
                                  <a:solidFill>
                                    <a:schemeClr val="accent2"/>
                                  </a:solidFill>
                                  <a:effectLst/>
                                  <a:latin typeface="Cambria Math" charset="0"/>
                                  <a:ea typeface="DengXian" charset="-122"/>
                                  <a:cs typeface="Times New Roman" charset="0"/>
                                </a:rPr>
                              </m:ctrlPr>
                            </m:sSubPr>
                            <m:e>
                              <m:r>
                                <a:rPr lang="en-US" sz="2800" b="0" i="1">
                                  <a:solidFill>
                                    <a:schemeClr val="accent2"/>
                                  </a:solidFill>
                                  <a:effectLst/>
                                  <a:latin typeface="Cambria Math" charset="0"/>
                                  <a:ea typeface="DengXian" charset="-122"/>
                                  <a:cs typeface="Times New Roman" charset="0"/>
                                </a:rPr>
                                <m:t>𝑥</m:t>
                              </m:r>
                            </m:e>
                            <m:sub>
                              <m:r>
                                <a:rPr lang="en-US" sz="2800" b="0" i="1">
                                  <a:solidFill>
                                    <a:schemeClr val="accent2"/>
                                  </a:solidFill>
                                  <a:effectLst/>
                                  <a:latin typeface="Cambria Math" charset="0"/>
                                  <a:ea typeface="DengXian" charset="-122"/>
                                  <a:cs typeface="Times New Roman" charset="0"/>
                                </a:rPr>
                                <m:t>0</m:t>
                              </m:r>
                            </m:sub>
                          </m:sSub>
                          <m:r>
                            <a:rPr lang="en-US" sz="2800" b="0" i="1">
                              <a:solidFill>
                                <a:schemeClr val="accent2"/>
                              </a:solidFill>
                              <a:effectLst/>
                              <a:latin typeface="Cambria Math" charset="0"/>
                              <a:ea typeface="DengXian" charset="-122"/>
                              <a:cs typeface="Times New Roman" charset="0"/>
                            </a:rPr>
                            <m:t>,</m:t>
                          </m:r>
                          <m:sSub>
                            <m:sSubPr>
                              <m:ctrlPr>
                                <a:rPr lang="en-US" sz="2800" i="1">
                                  <a:solidFill>
                                    <a:schemeClr val="accent2"/>
                                  </a:solidFill>
                                  <a:effectLst/>
                                  <a:latin typeface="Cambria Math" charset="0"/>
                                  <a:ea typeface="DengXian" charset="-122"/>
                                  <a:cs typeface="Times New Roman" charset="0"/>
                                </a:rPr>
                              </m:ctrlPr>
                            </m:sSubPr>
                            <m:e>
                              <m:r>
                                <a:rPr lang="en-US" sz="2800" b="0" i="1">
                                  <a:solidFill>
                                    <a:schemeClr val="accent2"/>
                                  </a:solidFill>
                                  <a:effectLst/>
                                  <a:latin typeface="Cambria Math" charset="0"/>
                                  <a:ea typeface="DengXian" charset="-122"/>
                                  <a:cs typeface="Times New Roman" charset="0"/>
                                </a:rPr>
                                <m:t>𝑋</m:t>
                              </m:r>
                            </m:e>
                            <m:sub>
                              <m:r>
                                <a:rPr lang="en-US" sz="2800" b="0" i="1">
                                  <a:solidFill>
                                    <a:schemeClr val="accent2"/>
                                  </a:solidFill>
                                  <a:effectLst/>
                                  <a:latin typeface="Cambria Math" charset="0"/>
                                  <a:ea typeface="DengXian" charset="-122"/>
                                  <a:cs typeface="Times New Roman" charset="0"/>
                                </a:rPr>
                                <m:t>𝑣</m:t>
                              </m:r>
                              <m:r>
                                <a:rPr lang="en-US" sz="2800" b="0" i="1">
                                  <a:solidFill>
                                    <a:schemeClr val="accent2"/>
                                  </a:solidFill>
                                  <a:effectLst/>
                                  <a:latin typeface="Cambria Math" charset="0"/>
                                  <a:ea typeface="DengXian" charset="-122"/>
                                  <a:cs typeface="Times New Roman" charset="0"/>
                                </a:rPr>
                                <m:t>2</m:t>
                              </m:r>
                            </m:sub>
                          </m:sSub>
                          <m:r>
                            <a:rPr lang="en-US" sz="2800" b="0" i="1">
                              <a:solidFill>
                                <a:schemeClr val="accent2"/>
                              </a:solidFill>
                              <a:effectLst/>
                              <a:latin typeface="Cambria Math" charset="0"/>
                              <a:ea typeface="DengXian" charset="-122"/>
                              <a:cs typeface="Times New Roman" charset="0"/>
                            </a:rPr>
                            <m:t>=</m:t>
                          </m:r>
                          <m:sSub>
                            <m:sSubPr>
                              <m:ctrlPr>
                                <a:rPr lang="en-US" sz="2800" i="1">
                                  <a:solidFill>
                                    <a:schemeClr val="accent2"/>
                                  </a:solidFill>
                                  <a:effectLst/>
                                  <a:latin typeface="Cambria Math" charset="0"/>
                                  <a:ea typeface="DengXian" charset="-122"/>
                                  <a:cs typeface="Times New Roman" charset="0"/>
                                </a:rPr>
                              </m:ctrlPr>
                            </m:sSubPr>
                            <m:e>
                              <m:r>
                                <a:rPr lang="en-US" sz="2800" b="0" i="1">
                                  <a:solidFill>
                                    <a:schemeClr val="accent2"/>
                                  </a:solidFill>
                                  <a:effectLst/>
                                  <a:latin typeface="Cambria Math" charset="0"/>
                                  <a:ea typeface="DengXian" charset="-122"/>
                                  <a:cs typeface="Times New Roman" charset="0"/>
                                </a:rPr>
                                <m:t>𝑥</m:t>
                              </m:r>
                            </m:e>
                            <m:sub>
                              <m:r>
                                <a:rPr lang="en-US" sz="2800" b="0" i="1">
                                  <a:solidFill>
                                    <a:schemeClr val="accent2"/>
                                  </a:solidFill>
                                  <a:effectLst/>
                                  <a:latin typeface="Cambria Math" charset="0"/>
                                  <a:ea typeface="DengXian" charset="-122"/>
                                  <a:cs typeface="Times New Roman" charset="0"/>
                                </a:rPr>
                                <m:t>𝑘</m:t>
                              </m:r>
                            </m:sub>
                          </m:sSub>
                          <m:r>
                            <a:rPr lang="en-US" sz="2800" b="0" i="1">
                              <a:solidFill>
                                <a:schemeClr val="accent2"/>
                              </a:solidFill>
                              <a:effectLst/>
                              <a:latin typeface="Cambria Math" charset="0"/>
                              <a:ea typeface="DengXian" charset="-122"/>
                              <a:cs typeface="Times New Roman" charset="0"/>
                            </a:rPr>
                            <m:t> , ∗</m:t>
                          </m:r>
                        </m:e>
                      </m:d>
                      <m:r>
                        <a:rPr lang="en-US" sz="2800" b="0" i="1">
                          <a:effectLst/>
                          <a:latin typeface="Cambria Math" charset="0"/>
                          <a:ea typeface="DengXian" charset="-122"/>
                          <a:cs typeface="Times New Roman" charset="0"/>
                        </a:rPr>
                        <m:t>  </m:t>
                      </m:r>
                    </m:oMath>
                  </m:oMathPara>
                </a14:m>
                <a:endParaRPr lang="en-US" sz="2800" b="0" i="1" dirty="0" smtClean="0">
                  <a:effectLst/>
                  <a:latin typeface="Cambria Math" charset="0"/>
                  <a:ea typeface="DengXian" charset="-122"/>
                  <a:cs typeface="Times New Roman" charset="0"/>
                </a:endParaRPr>
              </a:p>
              <a:p>
                <a:pPr algn="r"/>
                <a14:m>
                  <m:oMathPara xmlns:m="http://schemas.openxmlformats.org/officeDocument/2006/math">
                    <m:oMathParaPr>
                      <m:jc m:val="right"/>
                    </m:oMathParaPr>
                    <m:oMath xmlns:m="http://schemas.openxmlformats.org/officeDocument/2006/math">
                      <m:r>
                        <a:rPr lang="en-US" sz="2800" b="0" i="1">
                          <a:effectLst/>
                          <a:latin typeface="Cambria Math" charset="0"/>
                          <a:ea typeface="DengXian" charset="-122"/>
                          <a:cs typeface="Times New Roman" charset="0"/>
                        </a:rPr>
                        <m:t> </m:t>
                      </m:r>
                      <m:r>
                        <a:rPr lang="en-US" sz="2800" b="0" i="1" smtClean="0">
                          <a:solidFill>
                            <a:srgbClr val="7030A0"/>
                          </a:solidFill>
                          <a:effectLst/>
                          <a:latin typeface="Cambria Math" charset="0"/>
                          <a:ea typeface="DengXian" charset="-122"/>
                          <a:cs typeface="Times New Roman" charset="0"/>
                        </a:rPr>
                        <m:t>𝐼</m:t>
                      </m:r>
                      <m:d>
                        <m:dPr>
                          <m:ctrlPr>
                            <a:rPr lang="en-US" sz="2800" i="1">
                              <a:solidFill>
                                <a:srgbClr val="7030A0"/>
                              </a:solidFill>
                              <a:effectLst/>
                              <a:latin typeface="Cambria Math" charset="0"/>
                              <a:ea typeface="DengXian" charset="-122"/>
                              <a:cs typeface="Times New Roman" charset="0"/>
                            </a:rPr>
                          </m:ctrlPr>
                        </m:dPr>
                        <m:e>
                          <m:sSub>
                            <m:sSubPr>
                              <m:ctrlPr>
                                <a:rPr lang="en-US" sz="2800" i="1">
                                  <a:solidFill>
                                    <a:srgbClr val="7030A0"/>
                                  </a:solidFill>
                                  <a:effectLst/>
                                  <a:latin typeface="Cambria Math" charset="0"/>
                                  <a:ea typeface="DengXian" charset="-122"/>
                                  <a:cs typeface="Times New Roman" charset="0"/>
                                </a:rPr>
                              </m:ctrlPr>
                            </m:sSubPr>
                            <m:e>
                              <m:r>
                                <a:rPr lang="en-US" sz="2800" b="0" i="1">
                                  <a:solidFill>
                                    <a:srgbClr val="7030A0"/>
                                  </a:solidFill>
                                  <a:effectLst/>
                                  <a:latin typeface="Cambria Math" charset="0"/>
                                  <a:ea typeface="DengXian" charset="-122"/>
                                  <a:cs typeface="Times New Roman" charset="0"/>
                                </a:rPr>
                                <m:t>𝑇</m:t>
                              </m:r>
                            </m:e>
                            <m:sub>
                              <m:r>
                                <a:rPr lang="en-US" sz="2800" b="0" i="1">
                                  <a:solidFill>
                                    <a:srgbClr val="7030A0"/>
                                  </a:solidFill>
                                  <a:effectLst/>
                                  <a:latin typeface="Cambria Math" charset="0"/>
                                  <a:ea typeface="DengXian" charset="-122"/>
                                  <a:cs typeface="Times New Roman" charset="0"/>
                                </a:rPr>
                                <m:t>2</m:t>
                              </m:r>
                            </m:sub>
                          </m:sSub>
                          <m:r>
                            <a:rPr lang="en-US" sz="2800" b="0" i="1">
                              <a:solidFill>
                                <a:srgbClr val="7030A0"/>
                              </a:solidFill>
                              <a:effectLst/>
                              <a:latin typeface="Cambria Math" charset="0"/>
                              <a:ea typeface="DengXian" charset="-122"/>
                              <a:cs typeface="Times New Roman" charset="0"/>
                            </a:rPr>
                            <m:t>&gt;</m:t>
                          </m:r>
                          <m:sSub>
                            <m:sSubPr>
                              <m:ctrlPr>
                                <a:rPr lang="en-US" sz="2800" i="1">
                                  <a:solidFill>
                                    <a:srgbClr val="7030A0"/>
                                  </a:solidFill>
                                  <a:effectLst/>
                                  <a:latin typeface="Cambria Math" charset="0"/>
                                  <a:ea typeface="DengXian" charset="-122"/>
                                  <a:cs typeface="Times New Roman" charset="0"/>
                                </a:rPr>
                              </m:ctrlPr>
                            </m:sSubPr>
                            <m:e>
                              <m:r>
                                <a:rPr lang="en-US" sz="2800" b="0" i="1">
                                  <a:solidFill>
                                    <a:srgbClr val="7030A0"/>
                                  </a:solidFill>
                                  <a:effectLst/>
                                  <a:latin typeface="Cambria Math" charset="0"/>
                                  <a:ea typeface="DengXian" charset="-122"/>
                                  <a:cs typeface="Times New Roman" charset="0"/>
                                </a:rPr>
                                <m:t>𝑦</m:t>
                              </m:r>
                            </m:e>
                            <m:sub>
                              <m:r>
                                <a:rPr lang="en-US" sz="2800" b="0" i="1">
                                  <a:solidFill>
                                    <a:srgbClr val="7030A0"/>
                                  </a:solidFill>
                                  <a:effectLst/>
                                  <a:latin typeface="Cambria Math" charset="0"/>
                                  <a:ea typeface="DengXian" charset="-122"/>
                                  <a:cs typeface="Times New Roman" charset="0"/>
                                </a:rPr>
                                <m:t>2</m:t>
                              </m:r>
                            </m:sub>
                          </m:sSub>
                          <m:r>
                            <a:rPr lang="en-US" sz="2800" b="0" i="1">
                              <a:solidFill>
                                <a:srgbClr val="7030A0"/>
                              </a:solidFill>
                              <a:effectLst/>
                              <a:latin typeface="Cambria Math" charset="0"/>
                              <a:ea typeface="DengXian" charset="-122"/>
                              <a:cs typeface="Times New Roman" charset="0"/>
                            </a:rPr>
                            <m:t>| </m:t>
                          </m:r>
                          <m:sSub>
                            <m:sSubPr>
                              <m:ctrlPr>
                                <a:rPr lang="en-US" sz="2800" i="1">
                                  <a:solidFill>
                                    <a:srgbClr val="7030A0"/>
                                  </a:solidFill>
                                  <a:effectLst/>
                                  <a:latin typeface="Cambria Math" charset="0"/>
                                  <a:ea typeface="DengXian" charset="-122"/>
                                  <a:cs typeface="Times New Roman" charset="0"/>
                                </a:rPr>
                              </m:ctrlPr>
                            </m:sSubPr>
                            <m:e>
                              <m:r>
                                <a:rPr lang="en-US" sz="2800" b="0" i="1">
                                  <a:solidFill>
                                    <a:srgbClr val="7030A0"/>
                                  </a:solidFill>
                                  <a:effectLst/>
                                  <a:latin typeface="Cambria Math" charset="0"/>
                                  <a:ea typeface="DengXian" charset="-122"/>
                                  <a:cs typeface="Times New Roman" charset="0"/>
                                </a:rPr>
                                <m:t>𝑋</m:t>
                              </m:r>
                            </m:e>
                            <m:sub>
                              <m:r>
                                <a:rPr lang="en-US" sz="2800" b="0" i="1">
                                  <a:solidFill>
                                    <a:srgbClr val="7030A0"/>
                                  </a:solidFill>
                                  <a:effectLst/>
                                  <a:latin typeface="Cambria Math" charset="0"/>
                                  <a:ea typeface="DengXian" charset="-122"/>
                                  <a:cs typeface="Times New Roman" charset="0"/>
                                </a:rPr>
                                <m:t>02</m:t>
                              </m:r>
                            </m:sub>
                          </m:sSub>
                          <m:r>
                            <a:rPr lang="en-US" sz="2800" b="0" i="1">
                              <a:solidFill>
                                <a:srgbClr val="7030A0"/>
                              </a:solidFill>
                              <a:effectLst/>
                              <a:latin typeface="Cambria Math" charset="0"/>
                              <a:ea typeface="DengXian" charset="-122"/>
                              <a:cs typeface="Times New Roman" charset="0"/>
                            </a:rPr>
                            <m:t>=</m:t>
                          </m:r>
                          <m:sSub>
                            <m:sSubPr>
                              <m:ctrlPr>
                                <a:rPr lang="en-US" sz="2800" i="1">
                                  <a:solidFill>
                                    <a:srgbClr val="7030A0"/>
                                  </a:solidFill>
                                  <a:effectLst/>
                                  <a:latin typeface="Cambria Math" charset="0"/>
                                  <a:ea typeface="DengXian" charset="-122"/>
                                  <a:cs typeface="Times New Roman" charset="0"/>
                                </a:rPr>
                              </m:ctrlPr>
                            </m:sSubPr>
                            <m:e>
                              <m:r>
                                <a:rPr lang="en-US" sz="2800" b="0" i="1">
                                  <a:solidFill>
                                    <a:srgbClr val="7030A0"/>
                                  </a:solidFill>
                                  <a:effectLst/>
                                  <a:latin typeface="Cambria Math" charset="0"/>
                                  <a:ea typeface="DengXian" charset="-122"/>
                                  <a:cs typeface="Times New Roman" charset="0"/>
                                </a:rPr>
                                <m:t>𝑥</m:t>
                              </m:r>
                            </m:e>
                            <m:sub>
                              <m:r>
                                <a:rPr lang="en-US" sz="2800" b="0" i="1">
                                  <a:solidFill>
                                    <a:srgbClr val="7030A0"/>
                                  </a:solidFill>
                                  <a:effectLst/>
                                  <a:latin typeface="Cambria Math" charset="0"/>
                                  <a:ea typeface="DengXian" charset="-122"/>
                                  <a:cs typeface="Times New Roman" charset="0"/>
                                </a:rPr>
                                <m:t>0</m:t>
                              </m:r>
                            </m:sub>
                          </m:sSub>
                          <m:r>
                            <a:rPr lang="en-US" sz="2800" b="0" i="1">
                              <a:solidFill>
                                <a:srgbClr val="7030A0"/>
                              </a:solidFill>
                              <a:effectLst/>
                              <a:latin typeface="Cambria Math" charset="0"/>
                              <a:ea typeface="DengXian" charset="-122"/>
                              <a:cs typeface="Times New Roman" charset="0"/>
                            </a:rPr>
                            <m:t>,</m:t>
                          </m:r>
                          <m:sSub>
                            <m:sSubPr>
                              <m:ctrlPr>
                                <a:rPr lang="en-US" sz="2800" i="1">
                                  <a:solidFill>
                                    <a:srgbClr val="7030A0"/>
                                  </a:solidFill>
                                  <a:effectLst/>
                                  <a:latin typeface="Cambria Math" charset="0"/>
                                  <a:ea typeface="DengXian" charset="-122"/>
                                  <a:cs typeface="Times New Roman" charset="0"/>
                                </a:rPr>
                              </m:ctrlPr>
                            </m:sSubPr>
                            <m:e>
                              <m:r>
                                <a:rPr lang="en-US" sz="2800" b="0" i="1">
                                  <a:solidFill>
                                    <a:srgbClr val="7030A0"/>
                                  </a:solidFill>
                                  <a:effectLst/>
                                  <a:latin typeface="Cambria Math" charset="0"/>
                                  <a:ea typeface="DengXian" charset="-122"/>
                                  <a:cs typeface="Times New Roman" charset="0"/>
                                </a:rPr>
                                <m:t>𝑋</m:t>
                              </m:r>
                            </m:e>
                            <m:sub>
                              <m:r>
                                <a:rPr lang="en-US" sz="2800" b="0" i="1">
                                  <a:solidFill>
                                    <a:srgbClr val="7030A0"/>
                                  </a:solidFill>
                                  <a:effectLst/>
                                  <a:latin typeface="Cambria Math" charset="0"/>
                                  <a:ea typeface="DengXian" charset="-122"/>
                                  <a:cs typeface="Times New Roman" charset="0"/>
                                </a:rPr>
                                <m:t>𝑣</m:t>
                              </m:r>
                              <m:r>
                                <a:rPr lang="en-US" sz="2800" b="0" i="1">
                                  <a:solidFill>
                                    <a:srgbClr val="7030A0"/>
                                  </a:solidFill>
                                  <a:effectLst/>
                                  <a:latin typeface="Cambria Math" charset="0"/>
                                  <a:ea typeface="DengXian" charset="-122"/>
                                  <a:cs typeface="Times New Roman" charset="0"/>
                                </a:rPr>
                                <m:t>2</m:t>
                              </m:r>
                            </m:sub>
                          </m:sSub>
                          <m:r>
                            <a:rPr lang="en-US" sz="2800" b="0" i="1">
                              <a:solidFill>
                                <a:srgbClr val="7030A0"/>
                              </a:solidFill>
                              <a:effectLst/>
                              <a:latin typeface="Cambria Math" charset="0"/>
                              <a:ea typeface="DengXian" charset="-122"/>
                              <a:cs typeface="Times New Roman" charset="0"/>
                            </a:rPr>
                            <m:t>=</m:t>
                          </m:r>
                          <m:sSub>
                            <m:sSubPr>
                              <m:ctrlPr>
                                <a:rPr lang="en-US" sz="2800" i="1">
                                  <a:solidFill>
                                    <a:srgbClr val="7030A0"/>
                                  </a:solidFill>
                                  <a:effectLst/>
                                  <a:latin typeface="Cambria Math" charset="0"/>
                                  <a:ea typeface="DengXian" charset="-122"/>
                                  <a:cs typeface="Times New Roman" charset="0"/>
                                </a:rPr>
                              </m:ctrlPr>
                            </m:sSubPr>
                            <m:e>
                              <m:r>
                                <a:rPr lang="en-US" sz="2800" b="0" i="1">
                                  <a:solidFill>
                                    <a:srgbClr val="7030A0"/>
                                  </a:solidFill>
                                  <a:effectLst/>
                                  <a:latin typeface="Cambria Math" charset="0"/>
                                  <a:ea typeface="DengXian" charset="-122"/>
                                  <a:cs typeface="Times New Roman" charset="0"/>
                                </a:rPr>
                                <m:t>𝑥</m:t>
                              </m:r>
                            </m:e>
                            <m:sub>
                              <m:r>
                                <a:rPr lang="en-US" sz="2800" b="0" i="1">
                                  <a:solidFill>
                                    <a:srgbClr val="7030A0"/>
                                  </a:solidFill>
                                  <a:effectLst/>
                                  <a:latin typeface="Cambria Math" charset="0"/>
                                  <a:ea typeface="DengXian" charset="-122"/>
                                  <a:cs typeface="Times New Roman" charset="0"/>
                                </a:rPr>
                                <m:t>𝑘</m:t>
                              </m:r>
                            </m:sub>
                          </m:sSub>
                          <m:r>
                            <a:rPr lang="en-US" sz="2800" b="0" i="1">
                              <a:solidFill>
                                <a:srgbClr val="7030A0"/>
                              </a:solidFill>
                              <a:effectLst/>
                              <a:latin typeface="Cambria Math" charset="0"/>
                              <a:ea typeface="DengXian" charset="-122"/>
                              <a:cs typeface="Times New Roman" charset="0"/>
                            </a:rPr>
                            <m:t>, ∗</m:t>
                          </m:r>
                        </m:e>
                      </m:d>
                      <m:r>
                        <a:rPr lang="en-US" sz="2800" b="0" i="1">
                          <a:effectLst/>
                          <a:latin typeface="Cambria Math" charset="0"/>
                          <a:ea typeface="DengXian" charset="-122"/>
                          <a:cs typeface="Times New Roman" charset="0"/>
                        </a:rPr>
                        <m:t> </m:t>
                      </m:r>
                    </m:oMath>
                  </m:oMathPara>
                </a14:m>
                <a:endParaRPr lang="en-US" sz="2800" b="0" i="1" dirty="0" smtClean="0">
                  <a:effectLst/>
                  <a:latin typeface="Cambria Math" charset="0"/>
                  <a:ea typeface="DengXian" charset="-122"/>
                  <a:cs typeface="Times New Roman" charset="0"/>
                </a:endParaRPr>
              </a:p>
              <a:p>
                <a:pPr algn="r"/>
                <a14:m>
                  <m:oMathPara xmlns:m="http://schemas.openxmlformats.org/officeDocument/2006/math">
                    <m:oMathParaPr>
                      <m:jc m:val="right"/>
                    </m:oMathParaPr>
                    <m:oMath xmlns:m="http://schemas.openxmlformats.org/officeDocument/2006/math">
                      <m:r>
                        <a:rPr lang="en-US" sz="2800" b="0" i="1">
                          <a:effectLst/>
                          <a:latin typeface="Cambria Math" charset="0"/>
                          <a:ea typeface="DengXian" charset="-122"/>
                          <a:cs typeface="Times New Roman" charset="0"/>
                        </a:rPr>
                        <m:t> </m:t>
                      </m:r>
                      <m:r>
                        <a:rPr lang="en-US" sz="2800" b="0" i="1" smtClean="0">
                          <a:solidFill>
                            <a:schemeClr val="accent6">
                              <a:lumMod val="75000"/>
                            </a:schemeClr>
                          </a:solidFill>
                          <a:effectLst/>
                          <a:latin typeface="Cambria Math" charset="0"/>
                          <a:ea typeface="DengXian" charset="-122"/>
                          <a:cs typeface="Times New Roman" charset="0"/>
                        </a:rPr>
                        <m:t>𝑃</m:t>
                      </m:r>
                      <m:d>
                        <m:dPr>
                          <m:endChr m:val="|"/>
                          <m:ctrlPr>
                            <a:rPr lang="en-US" sz="2800" i="1">
                              <a:solidFill>
                                <a:schemeClr val="accent6">
                                  <a:lumMod val="75000"/>
                                </a:schemeClr>
                              </a:solidFill>
                              <a:effectLst/>
                              <a:latin typeface="Cambria Math" charset="0"/>
                              <a:ea typeface="DengXian" charset="-122"/>
                              <a:cs typeface="Times New Roman" charset="0"/>
                            </a:rPr>
                          </m:ctrlPr>
                        </m:dPr>
                        <m:e>
                          <m:sSub>
                            <m:sSubPr>
                              <m:ctrlPr>
                                <a:rPr lang="en-US" sz="2800" i="1">
                                  <a:solidFill>
                                    <a:schemeClr val="accent6">
                                      <a:lumMod val="75000"/>
                                    </a:schemeClr>
                                  </a:solidFill>
                                  <a:effectLst/>
                                  <a:latin typeface="Cambria Math" charset="0"/>
                                  <a:ea typeface="DengXian" charset="-122"/>
                                  <a:cs typeface="Times New Roman" charset="0"/>
                                </a:rPr>
                              </m:ctrlPr>
                            </m:sSubPr>
                            <m:e>
                              <m:r>
                                <a:rPr lang="en-US" sz="2800" b="0" i="1">
                                  <a:solidFill>
                                    <a:schemeClr val="accent6">
                                      <a:lumMod val="75000"/>
                                    </a:schemeClr>
                                  </a:solidFill>
                                  <a:effectLst/>
                                  <a:latin typeface="Cambria Math" charset="0"/>
                                  <a:ea typeface="DengXian" charset="-122"/>
                                  <a:cs typeface="Times New Roman" charset="0"/>
                                </a:rPr>
                                <m:t>𝑋</m:t>
                              </m:r>
                            </m:e>
                            <m:sub>
                              <m:r>
                                <a:rPr lang="en-US" sz="2800" b="0" i="1">
                                  <a:solidFill>
                                    <a:schemeClr val="accent6">
                                      <a:lumMod val="75000"/>
                                    </a:schemeClr>
                                  </a:solidFill>
                                  <a:effectLst/>
                                  <a:latin typeface="Cambria Math" charset="0"/>
                                  <a:ea typeface="DengXian" charset="-122"/>
                                  <a:cs typeface="Times New Roman" charset="0"/>
                                </a:rPr>
                                <m:t>02</m:t>
                              </m:r>
                            </m:sub>
                          </m:sSub>
                          <m:r>
                            <a:rPr lang="en-US" sz="2800" b="0" i="1">
                              <a:solidFill>
                                <a:schemeClr val="accent6">
                                  <a:lumMod val="75000"/>
                                </a:schemeClr>
                              </a:solidFill>
                              <a:effectLst/>
                              <a:latin typeface="Cambria Math" charset="0"/>
                              <a:ea typeface="DengXian" charset="-122"/>
                              <a:cs typeface="Times New Roman" charset="0"/>
                            </a:rPr>
                            <m:t>=</m:t>
                          </m:r>
                          <m:sSub>
                            <m:sSubPr>
                              <m:ctrlPr>
                                <a:rPr lang="en-US" sz="2800" i="1">
                                  <a:solidFill>
                                    <a:schemeClr val="accent6">
                                      <a:lumMod val="75000"/>
                                    </a:schemeClr>
                                  </a:solidFill>
                                  <a:effectLst/>
                                  <a:latin typeface="Cambria Math" charset="0"/>
                                  <a:ea typeface="DengXian" charset="-122"/>
                                  <a:cs typeface="Times New Roman" charset="0"/>
                                </a:rPr>
                              </m:ctrlPr>
                            </m:sSubPr>
                            <m:e>
                              <m:r>
                                <a:rPr lang="en-US" sz="2800" b="0" i="1">
                                  <a:solidFill>
                                    <a:schemeClr val="accent6">
                                      <a:lumMod val="75000"/>
                                    </a:schemeClr>
                                  </a:solidFill>
                                  <a:effectLst/>
                                  <a:latin typeface="Cambria Math" charset="0"/>
                                  <a:ea typeface="DengXian" charset="-122"/>
                                  <a:cs typeface="Times New Roman" charset="0"/>
                                </a:rPr>
                                <m:t>𝑥</m:t>
                              </m:r>
                            </m:e>
                            <m:sub>
                              <m:r>
                                <a:rPr lang="en-US" sz="2800" b="0" i="1">
                                  <a:solidFill>
                                    <a:schemeClr val="accent6">
                                      <a:lumMod val="75000"/>
                                    </a:schemeClr>
                                  </a:solidFill>
                                  <a:effectLst/>
                                  <a:latin typeface="Cambria Math" charset="0"/>
                                  <a:ea typeface="DengXian" charset="-122"/>
                                  <a:cs typeface="Times New Roman" charset="0"/>
                                </a:rPr>
                                <m:t>0</m:t>
                              </m:r>
                            </m:sub>
                          </m:sSub>
                          <m:r>
                            <a:rPr lang="en-US" sz="2800" b="0" i="1">
                              <a:solidFill>
                                <a:schemeClr val="accent6">
                                  <a:lumMod val="75000"/>
                                </a:schemeClr>
                              </a:solidFill>
                              <a:effectLst/>
                              <a:latin typeface="Cambria Math" charset="0"/>
                              <a:ea typeface="DengXian" charset="-122"/>
                              <a:cs typeface="Times New Roman" charset="0"/>
                            </a:rPr>
                            <m:t>,</m:t>
                          </m:r>
                          <m:sSub>
                            <m:sSubPr>
                              <m:ctrlPr>
                                <a:rPr lang="en-US" sz="2800" i="1">
                                  <a:solidFill>
                                    <a:schemeClr val="accent6">
                                      <a:lumMod val="75000"/>
                                    </a:schemeClr>
                                  </a:solidFill>
                                  <a:effectLst/>
                                  <a:latin typeface="Cambria Math" charset="0"/>
                                  <a:ea typeface="DengXian" charset="-122"/>
                                  <a:cs typeface="Times New Roman" charset="0"/>
                                </a:rPr>
                              </m:ctrlPr>
                            </m:sSubPr>
                            <m:e>
                              <m:r>
                                <a:rPr lang="en-US" sz="2800" b="0" i="1">
                                  <a:solidFill>
                                    <a:schemeClr val="accent6">
                                      <a:lumMod val="75000"/>
                                    </a:schemeClr>
                                  </a:solidFill>
                                  <a:effectLst/>
                                  <a:latin typeface="Cambria Math" charset="0"/>
                                  <a:ea typeface="DengXian" charset="-122"/>
                                  <a:cs typeface="Times New Roman" charset="0"/>
                                </a:rPr>
                                <m:t>𝑋</m:t>
                              </m:r>
                            </m:e>
                            <m:sub>
                              <m:r>
                                <a:rPr lang="en-US" sz="2800" b="0" i="1">
                                  <a:solidFill>
                                    <a:schemeClr val="accent6">
                                      <a:lumMod val="75000"/>
                                    </a:schemeClr>
                                  </a:solidFill>
                                  <a:effectLst/>
                                  <a:latin typeface="Cambria Math" charset="0"/>
                                  <a:ea typeface="DengXian" charset="-122"/>
                                  <a:cs typeface="Times New Roman" charset="0"/>
                                </a:rPr>
                                <m:t>𝑣</m:t>
                              </m:r>
                              <m:r>
                                <a:rPr lang="en-US" sz="2800" b="0" i="1">
                                  <a:solidFill>
                                    <a:schemeClr val="accent6">
                                      <a:lumMod val="75000"/>
                                    </a:schemeClr>
                                  </a:solidFill>
                                  <a:effectLst/>
                                  <a:latin typeface="Cambria Math" charset="0"/>
                                  <a:ea typeface="DengXian" charset="-122"/>
                                  <a:cs typeface="Times New Roman" charset="0"/>
                                </a:rPr>
                                <m:t>2</m:t>
                              </m:r>
                            </m:sub>
                          </m:sSub>
                          <m:r>
                            <a:rPr lang="en-US" sz="2800" b="0" i="1">
                              <a:solidFill>
                                <a:schemeClr val="accent6">
                                  <a:lumMod val="75000"/>
                                </a:schemeClr>
                              </a:solidFill>
                              <a:effectLst/>
                              <a:latin typeface="Cambria Math" charset="0"/>
                              <a:ea typeface="DengXian" charset="-122"/>
                              <a:cs typeface="Times New Roman" charset="0"/>
                            </a:rPr>
                            <m:t>=</m:t>
                          </m:r>
                          <m:sSub>
                            <m:sSubPr>
                              <m:ctrlPr>
                                <a:rPr lang="en-US" sz="2800" i="1">
                                  <a:solidFill>
                                    <a:schemeClr val="accent6">
                                      <a:lumMod val="75000"/>
                                    </a:schemeClr>
                                  </a:solidFill>
                                  <a:effectLst/>
                                  <a:latin typeface="Cambria Math" charset="0"/>
                                  <a:ea typeface="DengXian" charset="-122"/>
                                  <a:cs typeface="Times New Roman" charset="0"/>
                                </a:rPr>
                              </m:ctrlPr>
                            </m:sSubPr>
                            <m:e>
                              <m:r>
                                <a:rPr lang="en-US" sz="2800" b="0" i="1">
                                  <a:solidFill>
                                    <a:schemeClr val="accent6">
                                      <a:lumMod val="75000"/>
                                    </a:schemeClr>
                                  </a:solidFill>
                                  <a:effectLst/>
                                  <a:latin typeface="Cambria Math" charset="0"/>
                                  <a:ea typeface="DengXian" charset="-122"/>
                                  <a:cs typeface="Times New Roman" charset="0"/>
                                </a:rPr>
                                <m:t>𝑥</m:t>
                              </m:r>
                            </m:e>
                            <m:sub>
                              <m:r>
                                <a:rPr lang="en-US" sz="2800" b="0" i="1">
                                  <a:solidFill>
                                    <a:schemeClr val="accent6">
                                      <a:lumMod val="75000"/>
                                    </a:schemeClr>
                                  </a:solidFill>
                                  <a:effectLst/>
                                  <a:latin typeface="Cambria Math" charset="0"/>
                                  <a:ea typeface="DengXian" charset="-122"/>
                                  <a:cs typeface="Times New Roman" charset="0"/>
                                </a:rPr>
                                <m:t>𝑘</m:t>
                              </m:r>
                            </m:sub>
                          </m:sSub>
                        </m:e>
                      </m:d>
                      <m:r>
                        <a:rPr lang="en-US" sz="2800" b="0" i="1">
                          <a:solidFill>
                            <a:schemeClr val="accent6">
                              <a:lumMod val="75000"/>
                            </a:schemeClr>
                          </a:solidFill>
                          <a:effectLst/>
                          <a:latin typeface="Cambria Math" charset="0"/>
                          <a:ea typeface="DengXian" charset="-122"/>
                          <a:cs typeface="Times New Roman" charset="0"/>
                        </a:rPr>
                        <m:t>∗) </m:t>
                      </m:r>
                    </m:oMath>
                  </m:oMathPara>
                </a14:m>
                <a:endParaRPr lang="en-US" sz="2800" b="0" i="1" dirty="0" smtClean="0">
                  <a:effectLst/>
                  <a:latin typeface="Cambria Math" charset="0"/>
                  <a:ea typeface="DengXian" charset="-122"/>
                  <a:cs typeface="Times New Roman" charset="0"/>
                </a:endParaRPr>
              </a:p>
              <a:p>
                <a:pPr algn="r"/>
                <a14:m>
                  <m:oMath xmlns:m="http://schemas.openxmlformats.org/officeDocument/2006/math">
                    <m:r>
                      <a:rPr lang="en-US" sz="2800" b="0" i="1">
                        <a:effectLst/>
                        <a:latin typeface="Cambria Math" charset="0"/>
                        <a:ea typeface="DengXian" charset="-122"/>
                        <a:cs typeface="Times New Roman" charset="0"/>
                      </a:rPr>
                      <m:t> </m:t>
                    </m:r>
                    <m:r>
                      <a:rPr lang="en-US" sz="2800" b="0" i="1" smtClean="0">
                        <a:solidFill>
                          <a:schemeClr val="tx1"/>
                        </a:solidFill>
                        <a:effectLst/>
                        <a:latin typeface="Cambria Math" charset="0"/>
                        <a:ea typeface="DengXian" charset="-122"/>
                        <a:cs typeface="Times New Roman" charset="0"/>
                      </a:rPr>
                      <m:t>𝑃</m:t>
                    </m:r>
                    <m:r>
                      <a:rPr lang="en-US" sz="2800" b="0" i="1" smtClean="0">
                        <a:solidFill>
                          <a:schemeClr val="tx1"/>
                        </a:solidFill>
                        <a:effectLst/>
                        <a:latin typeface="Cambria Math" charset="0"/>
                        <a:ea typeface="DengXian" charset="-122"/>
                        <a:cs typeface="Times New Roman" charset="0"/>
                      </a:rPr>
                      <m:t>(∗)</m:t>
                    </m:r>
                  </m:oMath>
                </a14:m>
                <a:r>
                  <a:rPr lang="en-US" sz="2800" i="1" dirty="0">
                    <a:effectLst/>
                    <a:latin typeface="Times New Roman" charset="0"/>
                    <a:ea typeface="DengXian" charset="-122"/>
                  </a:rPr>
                  <a:t>	</a:t>
                </a:r>
                <a:r>
                  <a:rPr lang="en-US" sz="2800" dirty="0">
                    <a:effectLst/>
                  </a:rPr>
                  <a:t> </a:t>
                </a: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655527" y="872916"/>
                <a:ext cx="10517689" cy="4208268"/>
              </a:xfrm>
              <a:prstGeom prst="rect">
                <a:avLst/>
              </a:prstGeom>
              <a:blipFill rotWithShape="0">
                <a:blip r:embed="rId3"/>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170905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Introduction</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r>
              <a:rPr lang="en-US" sz="2400" dirty="0">
                <a:latin typeface="Times New Roman" charset="0"/>
                <a:ea typeface="Times New Roman" charset="0"/>
                <a:cs typeface="Times New Roman" charset="0"/>
              </a:rPr>
              <a:t>This 3-stage design is based on two research papers—</a:t>
            </a:r>
            <a:r>
              <a:rPr lang="en-US" sz="2400" i="1" dirty="0">
                <a:latin typeface="Times New Roman" charset="0"/>
                <a:ea typeface="Times New Roman" charset="0"/>
                <a:cs typeface="Times New Roman" charset="0"/>
              </a:rPr>
              <a:t>Subset selection procedure</a:t>
            </a:r>
            <a:r>
              <a:rPr lang="en-US" sz="2400" dirty="0">
                <a:latin typeface="Times New Roman" charset="0"/>
                <a:ea typeface="Times New Roman" charset="0"/>
                <a:cs typeface="Times New Roman" charset="0"/>
              </a:rPr>
              <a:t>, and Traditional </a:t>
            </a:r>
            <a:r>
              <a:rPr lang="en-US" sz="2400" i="1" dirty="0">
                <a:latin typeface="Times New Roman" charset="0"/>
                <a:ea typeface="Times New Roman" charset="0"/>
                <a:cs typeface="Times New Roman" charset="0"/>
              </a:rPr>
              <a:t>2-stage selection and testing designs. </a:t>
            </a:r>
            <a:r>
              <a:rPr lang="en-US" sz="2400" dirty="0">
                <a:latin typeface="Times New Roman" charset="0"/>
                <a:ea typeface="Times New Roman" charset="0"/>
                <a:cs typeface="Times New Roman" charset="0"/>
              </a:rPr>
              <a:t>Since we have learned these two procedures, we want to combine them and test whether the three stage procedure can give a bigger power than two stage procedure. Since after the subset selection, we have the bigger probability to get the best population, so the overall power may become bigger. But when we compare with the two stage procedure, we will fix the power and compare whether the expected sample size for the three stage procedure will be smaller than the two stage procedure.</a:t>
            </a:r>
          </a:p>
        </p:txBody>
      </p:sp>
    </p:spTree>
    <p:extLst>
      <p:ext uri="{BB962C8B-B14F-4D97-AF65-F5344CB8AC3E}">
        <p14:creationId xmlns:p14="http://schemas.microsoft.com/office/powerpoint/2010/main" val="1899818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63255" y="985684"/>
                <a:ext cx="11073007" cy="4676473"/>
              </a:xfrm>
              <a:prstGeom prst="rect">
                <a:avLst/>
              </a:prstGeom>
            </p:spPr>
            <p:txBody>
              <a:bodyPr wrap="square">
                <a:spAutoFit/>
              </a:bodyPr>
              <a:lstStyle/>
              <a:p>
                <a:endParaRPr lang="en-US" sz="2000" i="1" u="sng" dirty="0" smtClean="0">
                  <a:latin typeface="Cambria Math" charset="0"/>
                  <a:ea typeface="DengXian" charset="-122"/>
                  <a:cs typeface="Times New Roman" charset="0"/>
                </a:endParaRPr>
              </a:p>
              <a:p>
                <a:pPr/>
                <a14:m>
                  <m:oMathPara xmlns:m="http://schemas.openxmlformats.org/officeDocument/2006/math">
                    <m:oMathParaPr>
                      <m:jc m:val="left"/>
                    </m:oMathParaPr>
                    <m:oMath xmlns:m="http://schemas.openxmlformats.org/officeDocument/2006/math">
                      <m:sSub>
                        <m:sSubPr>
                          <m:ctrlPr>
                            <a:rPr lang="en-US" sz="2000" b="1" i="1" smtClean="0">
                              <a:solidFill>
                                <a:schemeClr val="accent5"/>
                              </a:solidFill>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𝑷</m:t>
                          </m:r>
                        </m:e>
                        <m:sub>
                          <m:sSup>
                            <m:sSupPr>
                              <m:ctrlPr>
                                <a:rPr lang="en-US" sz="2000" b="1" i="1">
                                  <a:solidFill>
                                    <a:schemeClr val="accent5"/>
                                  </a:solidFill>
                                  <a:effectLst/>
                                  <a:latin typeface="Cambria Math" charset="0"/>
                                  <a:ea typeface="DengXian" charset="-122"/>
                                  <a:cs typeface="Times New Roman" charset="0"/>
                                </a:rPr>
                              </m:ctrlPr>
                            </m:sSupPr>
                            <m:e>
                              <m:r>
                                <a:rPr lang="en-US" sz="2000" b="1" i="1">
                                  <a:solidFill>
                                    <a:schemeClr val="accent5"/>
                                  </a:solidFill>
                                  <a:effectLst/>
                                  <a:latin typeface="Cambria Math" charset="0"/>
                                  <a:ea typeface="DengXian" charset="-122"/>
                                  <a:cs typeface="Times New Roman" charset="0"/>
                                </a:rPr>
                                <m:t>𝜽</m:t>
                              </m:r>
                            </m:e>
                            <m:sup>
                              <m:r>
                                <a:rPr lang="en-US" sz="2000" b="1" i="1">
                                  <a:solidFill>
                                    <a:schemeClr val="accent5"/>
                                  </a:solidFill>
                                  <a:effectLst/>
                                  <a:latin typeface="Cambria Math" charset="0"/>
                                  <a:ea typeface="DengXian" charset="-122"/>
                                  <a:cs typeface="Times New Roman" charset="0"/>
                                </a:rPr>
                                <m:t>∗</m:t>
                              </m:r>
                            </m:sup>
                          </m:sSup>
                        </m:sub>
                      </m:sSub>
                      <m:d>
                        <m:dPr>
                          <m:ctrlPr>
                            <a:rPr lang="en-US" sz="2000" b="1" i="1">
                              <a:solidFill>
                                <a:schemeClr val="accent5"/>
                              </a:solidFill>
                              <a:effectLst/>
                              <a:latin typeface="Cambria Math" charset="0"/>
                              <a:ea typeface="DengXian" charset="-122"/>
                              <a:cs typeface="Times New Roman" charset="0"/>
                            </a:rPr>
                          </m:ctrlPr>
                        </m:dPr>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𝑻</m:t>
                              </m:r>
                            </m:e>
                            <m:sub>
                              <m:r>
                                <a:rPr lang="en-US" sz="2000" b="1" i="1">
                                  <a:solidFill>
                                    <a:schemeClr val="accent5"/>
                                  </a:solidFill>
                                  <a:effectLst/>
                                  <a:latin typeface="Cambria Math" charset="0"/>
                                  <a:ea typeface="DengXian" charset="-122"/>
                                  <a:cs typeface="Times New Roman" charset="0"/>
                                </a:rPr>
                                <m:t>𝟑</m:t>
                              </m:r>
                            </m:sub>
                          </m:sSub>
                          <m:r>
                            <a:rPr lang="en-US" sz="2000" b="1" i="1">
                              <a:solidFill>
                                <a:schemeClr val="accent5"/>
                              </a:solidFill>
                              <a:effectLst/>
                              <a:latin typeface="Cambria Math" charset="0"/>
                              <a:ea typeface="DengXian" charset="-122"/>
                              <a:cs typeface="Times New Roman" charset="0"/>
                            </a:rPr>
                            <m:t>&gt;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𝒚</m:t>
                              </m:r>
                            </m:e>
                            <m:sub>
                              <m:r>
                                <a:rPr lang="en-US" sz="2000" b="1" i="1">
                                  <a:solidFill>
                                    <a:schemeClr val="accent5"/>
                                  </a:solidFill>
                                  <a:effectLst/>
                                  <a:latin typeface="Cambria Math" charset="0"/>
                                  <a:ea typeface="DengXian" charset="-122"/>
                                  <a:cs typeface="Times New Roman" charset="0"/>
                                </a:rPr>
                                <m:t>𝟑</m:t>
                              </m:r>
                            </m:sub>
                          </m:sSub>
                          <m:r>
                            <a:rPr lang="en-US" sz="2000" b="1" i="1">
                              <a:solidFill>
                                <a:schemeClr val="accent5"/>
                              </a:solidFill>
                              <a:effectLst/>
                              <a:latin typeface="Cambria Math" charset="0"/>
                              <a:ea typeface="DengXian" charset="-122"/>
                              <a:cs typeface="Times New Roman" charset="0"/>
                            </a:rPr>
                            <m:t>| </m:t>
                          </m:r>
                          <m:r>
                            <a:rPr lang="en-US" sz="2000" b="1" i="1">
                              <a:solidFill>
                                <a:schemeClr val="accent5"/>
                              </a:solidFill>
                              <a:effectLst/>
                              <a:latin typeface="Cambria Math" charset="0"/>
                              <a:ea typeface="DengXian" charset="-122"/>
                              <a:cs typeface="Times New Roman" charset="0"/>
                            </a:rPr>
                            <m:t>𝑴</m:t>
                          </m:r>
                          <m:r>
                            <a:rPr lang="en-US" sz="2000" b="1" i="1">
                              <a:solidFill>
                                <a:schemeClr val="accent5"/>
                              </a:solidFill>
                              <a:effectLst/>
                              <a:latin typeface="Cambria Math" charset="0"/>
                              <a:ea typeface="DengXian" charset="-122"/>
                              <a:cs typeface="Times New Roman" charset="0"/>
                            </a:rPr>
                            <m:t>,  </m:t>
                          </m:r>
                          <m:sSub>
                            <m:sSubPr>
                              <m:ctrlPr>
                                <a:rPr lang="en-US" sz="2000" b="1" i="1">
                                  <a:solidFill>
                                    <a:schemeClr val="accent5"/>
                                  </a:solidFill>
                                  <a:effectLst/>
                                  <a:latin typeface="Cambria Math" charset="0"/>
                                  <a:ea typeface="DengXian" charset="-122"/>
                                  <a:cs typeface="Times New Roman" charset="0"/>
                                </a:rPr>
                              </m:ctrlPr>
                            </m:sSubPr>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𝑻</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&gt;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𝒚</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  </m:t>
                              </m:r>
                              <m:r>
                                <a:rPr lang="en-US" sz="2000" b="1" i="1">
                                  <a:solidFill>
                                    <a:schemeClr val="accent5"/>
                                  </a:solidFill>
                                  <a:effectLst/>
                                  <a:latin typeface="Cambria Math" charset="0"/>
                                  <a:ea typeface="DengXian" charset="-122"/>
                                  <a:cs typeface="Times New Roman" charset="0"/>
                                </a:rPr>
                                <m:t>𝑿</m:t>
                              </m:r>
                            </m:e>
                            <m:sub>
                              <m:r>
                                <a:rPr lang="en-US" sz="2000" b="1" i="1">
                                  <a:solidFill>
                                    <a:schemeClr val="accent5"/>
                                  </a:solidFill>
                                  <a:effectLst/>
                                  <a:latin typeface="Cambria Math" charset="0"/>
                                  <a:ea typeface="DengXian" charset="-122"/>
                                  <a:cs typeface="Times New Roman" charset="0"/>
                                </a:rPr>
                                <m:t>𝟎𝟐</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𝟎</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𝑿</m:t>
                              </m:r>
                            </m:e>
                            <m:sub>
                              <m:r>
                                <a:rPr lang="en-US" sz="2000" b="1" i="1">
                                  <a:solidFill>
                                    <a:schemeClr val="accent5"/>
                                  </a:solidFill>
                                  <a:effectLst/>
                                  <a:latin typeface="Cambria Math" charset="0"/>
                                  <a:ea typeface="DengXian" charset="-122"/>
                                  <a:cs typeface="Times New Roman" charset="0"/>
                                </a:rPr>
                                <m:t>𝒗</m:t>
                              </m:r>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𝒌</m:t>
                              </m:r>
                            </m:sub>
                          </m:sSub>
                          <m:r>
                            <a:rPr lang="en-US" sz="2000" b="1" i="1">
                              <a:solidFill>
                                <a:schemeClr val="accent5"/>
                              </a:solidFill>
                              <a:effectLst/>
                              <a:latin typeface="Cambria Math" charset="0"/>
                              <a:ea typeface="DengXian" charset="-122"/>
                              <a:cs typeface="Times New Roman" charset="0"/>
                            </a:rPr>
                            <m:t>,  ∗</m:t>
                          </m:r>
                        </m:e>
                      </m:d>
                    </m:oMath>
                  </m:oMathPara>
                </a14:m>
                <a:endParaRPr lang="en-US" sz="3200" b="1" dirty="0">
                  <a:effectLst/>
                  <a:latin typeface="Calibri" charset="0"/>
                  <a:ea typeface="DengXian" charset="-122"/>
                  <a:cs typeface="Times New Roman" charset="0"/>
                </a:endParaRPr>
              </a:p>
              <a:p>
                <a14:m>
                  <m:oMath xmlns:m="http://schemas.openxmlformats.org/officeDocument/2006/math">
                    <m:r>
                      <a:rPr lang="en-US" sz="2000" i="1">
                        <a:effectLst/>
                        <a:latin typeface="Cambria Math" charset="0"/>
                        <a:ea typeface="DengXian" charset="-122"/>
                        <a:cs typeface="Times New Roman" charset="0"/>
                      </a:rPr>
                      <m:t>=</m:t>
                    </m:r>
                  </m:oMath>
                </a14:m>
                <a:r>
                  <a:rPr lang="en-US" sz="2000" dirty="0">
                    <a:effectLst/>
                    <a:latin typeface="Times New Roman" charset="0"/>
                    <a:ea typeface="DengXian" charset="-122"/>
                    <a:cs typeface="Times New Roman" charset="0"/>
                  </a:rPr>
                  <a:t>P{</a:t>
                </a:r>
                <a14:m>
                  <m:oMath xmlns:m="http://schemas.openxmlformats.org/officeDocument/2006/math">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02</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
                      <a:rPr lang="en-US" sz="2000" i="1">
                        <a:effectLst/>
                        <a:latin typeface="Cambria Math" charset="0"/>
                        <a:ea typeface="DengXian" charset="-122"/>
                        <a:cs typeface="Times New Roman" charset="0"/>
                      </a:rPr>
                      <m:t> | </m:t>
                    </m:r>
                    <m:r>
                      <a:rPr lang="en-US" sz="2000" i="1">
                        <a:effectLst/>
                        <a:latin typeface="Cambria Math" charset="0"/>
                        <a:ea typeface="DengXian" charset="-122"/>
                        <a:cs typeface="Times New Roman" charset="0"/>
                      </a:rPr>
                      <m:t>𝑀</m:t>
                    </m:r>
                    <m:r>
                      <a:rPr lang="en-US" sz="2000" i="1">
                        <a:effectLst/>
                        <a:latin typeface="Cambria Math" charset="0"/>
                        <a:ea typeface="DengXian" charset="-122"/>
                        <a:cs typeface="Times New Roman" charset="0"/>
                      </a:rPr>
                      <m:t>,  </m:t>
                    </m:r>
                    <m:sSub>
                      <m:sSubPr>
                        <m:ctrlPr>
                          <a:rPr lang="en-US" sz="2000" i="1">
                            <a:effectLst/>
                            <a:latin typeface="Cambria Math" charset="0"/>
                            <a:ea typeface="DengXian" charset="-122"/>
                            <a:cs typeface="Times New Roman" charset="0"/>
                          </a:rPr>
                        </m:ctrlPr>
                      </m:sSubPr>
                      <m:e>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𝑇</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  </m:t>
                        </m:r>
                        <m:r>
                          <a:rPr lang="en-US" sz="2000" i="1">
                            <a:effectLst/>
                            <a:latin typeface="Cambria Math" charset="0"/>
                            <a:ea typeface="DengXian" charset="-122"/>
                            <a:cs typeface="Times New Roman" charset="0"/>
                          </a:rPr>
                          <m:t>𝑋</m:t>
                        </m:r>
                      </m:e>
                      <m:sub>
                        <m:r>
                          <a:rPr lang="en-US" sz="2000" i="1">
                            <a:effectLst/>
                            <a:latin typeface="Cambria Math" charset="0"/>
                            <a:ea typeface="DengXian" charset="-122"/>
                            <a:cs typeface="Times New Roman" charset="0"/>
                          </a:rPr>
                          <m:t>02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𝑥</m:t>
                        </m:r>
                      </m:e>
                      <m:sub>
                        <m:r>
                          <a:rPr lang="en-US" sz="2000" i="1">
                            <a:effectLst/>
                            <a:latin typeface="Cambria Math" charset="0"/>
                            <a:ea typeface="DengXian" charset="-122"/>
                            <a:cs typeface="Times New Roman" charset="0"/>
                          </a:rPr>
                          <m:t>0</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𝑋</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𝑥</m:t>
                        </m:r>
                      </m:e>
                      <m:sub>
                        <m:r>
                          <a:rPr lang="en-US" sz="2000" i="1">
                            <a:effectLst/>
                            <a:latin typeface="Cambria Math" charset="0"/>
                            <a:ea typeface="DengXian" charset="-122"/>
                            <a:cs typeface="Times New Roman" charset="0"/>
                          </a:rPr>
                          <m:t>𝑘</m:t>
                        </m:r>
                      </m:sub>
                    </m:sSub>
                    <m:r>
                      <a:rPr lang="en-US" sz="2000" i="1">
                        <a:effectLst/>
                        <a:latin typeface="Cambria Math" charset="0"/>
                        <a:ea typeface="DengXian" charset="-122"/>
                        <a:cs typeface="Times New Roman" charset="0"/>
                      </a:rPr>
                      <m:t>, ∗</m:t>
                    </m:r>
                  </m:oMath>
                </a14:m>
                <a:r>
                  <a:rPr lang="en-US" sz="2000" dirty="0">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effectLst/>
                    <a:latin typeface="Times New Roman" charset="0"/>
                    <a:ea typeface="DengXian" charset="-122"/>
                    <a:cs typeface="Times New Roman" charset="0"/>
                  </a:rPr>
                  <a:t>=P(</a:t>
                </a:r>
                <a14:m>
                  <m:oMath xmlns:m="http://schemas.openxmlformats.org/officeDocument/2006/math">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r>
                      <a:rPr lang="en-US" sz="2000">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02</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oMath>
                </a14:m>
                <a:r>
                  <a:rPr lang="en-US" sz="2000" dirty="0">
                    <a:effectLst/>
                    <a:latin typeface="Times New Roman" charset="0"/>
                    <a:ea typeface="DengXian" charset="-122"/>
                    <a:cs typeface="Times New Roman" charset="0"/>
                  </a:rPr>
                  <a:t>)</a:t>
                </a:r>
                <a:endParaRPr lang="en-US" sz="2000" dirty="0" smtClean="0">
                  <a:effectLst/>
                  <a:latin typeface="Times New Roman" charset="0"/>
                  <a:ea typeface="DengXian" charset="-122"/>
                  <a:cs typeface="Times New Roman" charset="0"/>
                </a:endParaRPr>
              </a:p>
              <a:p>
                <a14:m>
                  <m:oMath xmlns:m="http://schemas.openxmlformats.org/officeDocument/2006/math">
                    <m:box>
                      <m:boxPr>
                        <m:ctrlPr>
                          <a:rPr lang="en-US" sz="2000" i="1">
                            <a:effectLst/>
                            <a:latin typeface="Cambria Math" charset="0"/>
                            <a:ea typeface="DengXian" charset="-122"/>
                            <a:cs typeface="Times New Roman" charset="0"/>
                          </a:rPr>
                        </m:ctrlPr>
                      </m:boxPr>
                      <m:e>
                        <m:groupChr>
                          <m:groupChrPr>
                            <m:chr m:val="⇒"/>
                            <m:vertJc m:val="bot"/>
                            <m:ctrlPr>
                              <a:rPr lang="en-US" sz="2000" i="1">
                                <a:effectLst/>
                                <a:latin typeface="Cambria Math" charset="0"/>
                                <a:ea typeface="DengXian" charset="-122"/>
                                <a:cs typeface="Times New Roman" charset="0"/>
                              </a:rPr>
                            </m:ctrlPr>
                          </m:groupChrPr>
                          <m:e>
                            <m:r>
                              <a:rPr lang="en-US" sz="2000" i="1">
                                <a:effectLst/>
                                <a:latin typeface="Cambria Math" charset="0"/>
                                <a:ea typeface="DengXian" charset="-122"/>
                                <a:cs typeface="Times New Roman" charset="0"/>
                              </a:rPr>
                              <m:t>𝑏𝑦</m:t>
                            </m:r>
                            <m:r>
                              <a:rPr lang="en-US" sz="2000" i="1">
                                <a:effectLst/>
                                <a:latin typeface="Cambria Math" charset="0"/>
                                <a:ea typeface="DengXian" charset="-122"/>
                                <a:cs typeface="Times New Roman" charset="0"/>
                              </a:rPr>
                              <m:t>&lt;2.1&gt;</m:t>
                            </m:r>
                          </m:e>
                        </m:groupChr>
                      </m:e>
                    </m:box>
                    <m:r>
                      <a:rPr lang="en-US" sz="2000" i="1">
                        <a:effectLst/>
                        <a:latin typeface="Cambria Math" charset="0"/>
                        <a:ea typeface="DengXian" charset="-122"/>
                        <a:cs typeface="Times New Roman" charset="0"/>
                      </a:rPr>
                      <m:t> </m:t>
                    </m:r>
                  </m:oMath>
                </a14:m>
                <a:r>
                  <a:rPr lang="en-US" sz="2000" dirty="0">
                    <a:effectLst/>
                    <a:latin typeface="Times New Roman" charset="0"/>
                    <a:ea typeface="DengXian" charset="-122"/>
                    <a:cs typeface="Times New Roman" charset="0"/>
                  </a:rPr>
                  <a:t>=P(</a:t>
                </a:r>
                <a14:m>
                  <m:oMath xmlns:m="http://schemas.openxmlformats.org/officeDocument/2006/math">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d>
                          <m:dPr>
                            <m:ctrlPr>
                              <a:rPr lang="en-US" sz="2000" i="1">
                                <a:effectLst/>
                                <a:latin typeface="Cambria Math" charset="0"/>
                                <a:ea typeface="DengXian" charset="-122"/>
                                <a:cs typeface="Times New Roman" charset="0"/>
                              </a:rPr>
                            </m:ctrlPr>
                          </m:dPr>
                          <m:e>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e>
                        </m:d>
                      </m:e>
                    </m:rad>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e>
                      <m:sub>
                        <m:r>
                          <a:rPr lang="en-US" sz="2000" i="1">
                            <a:effectLst/>
                            <a:latin typeface="Cambria Math" charset="0"/>
                            <a:ea typeface="DengXian" charset="-122"/>
                            <a:cs typeface="Times New Roman" charset="0"/>
                          </a:rPr>
                          <m:t>2</m:t>
                        </m:r>
                      </m:sub>
                    </m:sSub>
                    <m:r>
                      <a:rPr lang="en-US" sz="2000">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02</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d>
                          <m:dPr>
                            <m:ctrlPr>
                              <a:rPr lang="en-US" sz="2000" i="1">
                                <a:effectLst/>
                                <a:latin typeface="Cambria Math" charset="0"/>
                                <a:ea typeface="DengXian" charset="-122"/>
                                <a:cs typeface="Times New Roman" charset="0"/>
                              </a:rPr>
                            </m:ctrlPr>
                          </m:dPr>
                          <m:e>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e>
                        </m:d>
                      </m:e>
                    </m:rad>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e>
                      <m:sub>
                        <m:r>
                          <a:rPr lang="en-US" sz="2000" i="1">
                            <a:effectLst/>
                            <a:latin typeface="Cambria Math" charset="0"/>
                            <a:ea typeface="DengXian" charset="-122"/>
                            <a:cs typeface="Times New Roman" charset="0"/>
                          </a:rPr>
                          <m:t>2</m:t>
                        </m:r>
                      </m:sub>
                    </m:sSub>
                  </m:oMath>
                </a14:m>
                <a:r>
                  <a:rPr lang="en-US" sz="2000" dirty="0">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effectLst/>
                    <a:latin typeface="Times New Roman" charset="0"/>
                    <a:ea typeface="DengXian" charset="-122"/>
                    <a:cs typeface="Times New Roman" charset="0"/>
                  </a:rPr>
                  <a:t>=P(</a:t>
                </a:r>
                <a14:m>
                  <m:oMath xmlns:m="http://schemas.openxmlformats.org/officeDocument/2006/math">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d>
                          <m:dPr>
                            <m:ctrlPr>
                              <a:rPr lang="en-US" sz="2000" i="1">
                                <a:effectLst/>
                                <a:latin typeface="Cambria Math" charset="0"/>
                                <a:ea typeface="DengXian" charset="-122"/>
                                <a:cs typeface="Times New Roman" charset="0"/>
                              </a:rPr>
                            </m:ctrlPr>
                          </m:dPr>
                          <m:e>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e>
                        </m:d>
                      </m:e>
                    </m:rad>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e>
                      <m:sub>
                        <m:r>
                          <a:rPr lang="en-US" sz="2000" i="1">
                            <a:effectLst/>
                            <a:latin typeface="Cambria Math" charset="0"/>
                            <a:ea typeface="DengXian" charset="-122"/>
                            <a:cs typeface="Times New Roman" charset="0"/>
                          </a:rPr>
                          <m:t>2</m:t>
                        </m:r>
                      </m:sub>
                    </m:sSub>
                    <m:r>
                      <a:rPr lang="en-US" sz="2000">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r>
                      <a:rPr lang="en-US" sz="2000" i="1">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den>
                        </m:f>
                      </m:e>
                    </m:rad>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𝑣</m:t>
                                </m:r>
                                <m:r>
                                  <a:rPr lang="en-US" sz="2000" i="1">
                                    <a:solidFill>
                                      <a:srgbClr val="000000"/>
                                    </a:solidFill>
                                    <a:effectLst/>
                                    <a:latin typeface="Cambria Math" charset="0"/>
                                    <a:ea typeface="DengXian" charset="-122"/>
                                    <a:cs typeface="Times New Roman" charset="0"/>
                                  </a:rPr>
                                  <m:t>2</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02</m:t>
                                </m:r>
                              </m:sub>
                            </m:sSub>
                          </m:num>
                          <m:den>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e>
                            </m:rad>
                          </m:den>
                        </m:f>
                      </m:e>
                    </m:d>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d>
                          <m:dPr>
                            <m:ctrlPr>
                              <a:rPr lang="en-US" sz="2000" i="1">
                                <a:solidFill>
                                  <a:srgbClr val="000000"/>
                                </a:solidFill>
                                <a:effectLst/>
                                <a:latin typeface="Cambria Math" charset="0"/>
                                <a:ea typeface="DengXian" charset="-122"/>
                                <a:cs typeface="Times New Roman" charset="0"/>
                              </a:rPr>
                            </m:ctrlPr>
                          </m:dPr>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e>
                        </m:d>
                      </m:e>
                    </m:rad>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m:t>
                        </m:r>
                      </m:e>
                      <m:sub>
                        <m:r>
                          <a:rPr lang="en-US" sz="2000" i="1">
                            <a:solidFill>
                              <a:srgbClr val="000000"/>
                            </a:solidFill>
                            <a:effectLst/>
                            <a:latin typeface="Cambria Math" charset="0"/>
                            <a:ea typeface="DengXian" charset="-122"/>
                            <a:cs typeface="Times New Roman" charset="0"/>
                          </a:rPr>
                          <m:t>2</m:t>
                        </m:r>
                      </m:sub>
                    </m:sSub>
                  </m:oMath>
                </a14:m>
                <a:r>
                  <a:rPr lang="en-US" sz="2000" dirty="0">
                    <a:solidFill>
                      <a:srgbClr val="000000"/>
                    </a:solidFill>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solidFill>
                      <a:srgbClr val="000000"/>
                    </a:solidFill>
                    <a:effectLst/>
                    <a:latin typeface="Times New Roman" charset="0"/>
                    <a:ea typeface="DengXian" charset="-122"/>
                    <a:cs typeface="Times New Roman" charset="0"/>
                  </a:rPr>
                  <a:t>=P(</a:t>
                </a:r>
                <a14:m>
                  <m:oMath xmlns:m="http://schemas.openxmlformats.org/officeDocument/2006/math">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𝑣</m:t>
                            </m:r>
                            <m:r>
                              <a:rPr lang="en-US" sz="2000" i="1">
                                <a:solidFill>
                                  <a:srgbClr val="000000"/>
                                </a:solidFill>
                                <a:effectLst/>
                                <a:latin typeface="Cambria Math" charset="0"/>
                                <a:ea typeface="DengXian" charset="-122"/>
                                <a:cs typeface="Times New Roman" charset="0"/>
                              </a:rPr>
                              <m:t>13</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013</m:t>
                            </m:r>
                          </m:sub>
                        </m:sSub>
                      </m:num>
                      <m:den>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e>
                        </m:rad>
                      </m:den>
                    </m:f>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d>
                          <m:dPr>
                            <m:ctrlPr>
                              <a:rPr lang="en-US" sz="2000" i="1">
                                <a:solidFill>
                                  <a:srgbClr val="000000"/>
                                </a:solidFill>
                                <a:effectLst/>
                                <a:latin typeface="Cambria Math" charset="0"/>
                                <a:ea typeface="DengXian" charset="-122"/>
                                <a:cs typeface="Times New Roman" charset="0"/>
                              </a:rPr>
                            </m:ctrlPr>
                          </m:dPr>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e>
                        </m:d>
                      </m:e>
                    </m:rad>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m:t>
                        </m:r>
                      </m:e>
                      <m:sub>
                        <m:r>
                          <a:rPr lang="en-US" sz="2000" i="1">
                            <a:solidFill>
                              <a:srgbClr val="000000"/>
                            </a:solidFill>
                            <a:effectLst/>
                            <a:latin typeface="Cambria Math" charset="0"/>
                            <a:ea typeface="DengXian" charset="-122"/>
                            <a:cs typeface="Times New Roman" charset="0"/>
                          </a:rPr>
                          <m:t>2</m:t>
                        </m:r>
                      </m:sub>
                    </m:sSub>
                    <m:r>
                      <a:rPr lang="en-US" sz="2000">
                        <a:solidFill>
                          <a:srgbClr val="000000"/>
                        </a:solidFill>
                        <a:effectLst/>
                        <a:latin typeface="Cambria Math" charset="0"/>
                        <a:ea typeface="DengXian" charset="-122"/>
                        <a:cs typeface="Times New Roman" charset="0"/>
                      </a:rPr>
                      <m:t>)&gt;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𝑦</m:t>
                        </m:r>
                      </m:e>
                      <m:sub>
                        <m:r>
                          <a:rPr lang="en-US" sz="2000" i="1">
                            <a:solidFill>
                              <a:srgbClr val="000000"/>
                            </a:solidFill>
                            <a:effectLst/>
                            <a:latin typeface="Cambria Math" charset="0"/>
                            <a:ea typeface="DengXian" charset="-122"/>
                            <a:cs typeface="Times New Roman" charset="0"/>
                          </a:rPr>
                          <m:t>3</m:t>
                        </m:r>
                      </m:sub>
                    </m:sSub>
                    <m:rad>
                      <m:radPr>
                        <m:degHide m:val="on"/>
                        <m:ctrlPr>
                          <a:rPr lang="en-US" sz="2000" i="1">
                            <a:solidFill>
                              <a:srgbClr val="000000"/>
                            </a:solidFill>
                            <a:effectLst/>
                            <a:latin typeface="Cambria Math" charset="0"/>
                            <a:ea typeface="DengXian" charset="-122"/>
                            <a:cs typeface="Times New Roman" charset="0"/>
                          </a:rPr>
                        </m:ctrlPr>
                      </m:radPr>
                      <m:deg/>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den>
                        </m:f>
                      </m:e>
                    </m:rad>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den>
                        </m:f>
                      </m:e>
                    </m:rad>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r>
                              <a:rPr lang="en-US" sz="2000" i="1">
                                <a:solidFill>
                                  <a:srgbClr val="000000"/>
                                </a:solidFill>
                                <a:effectLst/>
                                <a:latin typeface="Cambria Math" charset="0"/>
                                <a:ea typeface="DengXian" charset="-122"/>
                                <a:cs typeface="Times New Roman" charset="0"/>
                              </a:rPr>
                              <m:t>2</m:t>
                            </m:r>
                            <m:rad>
                              <m:radPr>
                                <m:degHide m:val="on"/>
                                <m:ctrlPr>
                                  <a:rPr lang="en-US" sz="2000" i="1">
                                    <a:solidFill>
                                      <a:srgbClr val="000000"/>
                                    </a:solidFill>
                                    <a:effectLst/>
                                    <a:latin typeface="Cambria Math" charset="0"/>
                                    <a:ea typeface="DengXian" charset="-122"/>
                                    <a:cs typeface="Times New Roman" charset="0"/>
                                  </a:rPr>
                                </m:ctrlPr>
                              </m:radPr>
                              <m:deg/>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e>
                            </m:rad>
                            <m:r>
                              <a:rPr lang="en-US" sz="2000" i="1">
                                <a:solidFill>
                                  <a:srgbClr val="000000"/>
                                </a:solidFill>
                                <a:effectLst/>
                                <a:latin typeface="Cambria Math" charset="0"/>
                                <a:ea typeface="DengXian" charset="-122"/>
                                <a:cs typeface="Times New Roman" charset="0"/>
                              </a:rPr>
                              <m:t>[</m:t>
                            </m:r>
                            <m:r>
                              <a:rPr lang="en-US" sz="2000" i="1">
                                <a:solidFill>
                                  <a:srgbClr val="000000"/>
                                </a:solidFill>
                                <a:effectLst/>
                                <a:latin typeface="Cambria Math" charset="0"/>
                                <a:ea typeface="DengXian" charset="-122"/>
                                <a:cs typeface="Times New Roman" charset="0"/>
                              </a:rPr>
                              <m:t>𝑎</m:t>
                            </m:r>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𝑋</m:t>
                                        </m:r>
                                      </m:e>
                                      <m:sub>
                                        <m:r>
                                          <a:rPr lang="en-US" sz="2000" i="1">
                                            <a:solidFill>
                                              <a:srgbClr val="000000"/>
                                            </a:solidFill>
                                            <a:effectLst/>
                                            <a:latin typeface="Cambria Math" charset="0"/>
                                            <a:ea typeface="DengXian" charset="-122"/>
                                            <a:cs typeface="Times New Roman" charset="0"/>
                                          </a:rPr>
                                          <m:t>𝑉</m:t>
                                        </m:r>
                                        <m:r>
                                          <a:rPr lang="en-US" sz="2000" i="1">
                                            <a:solidFill>
                                              <a:srgbClr val="000000"/>
                                            </a:solidFill>
                                            <a:effectLst/>
                                            <a:latin typeface="Cambria Math" charset="0"/>
                                            <a:ea typeface="DengXian" charset="-122"/>
                                            <a:cs typeface="Times New Roman" charset="0"/>
                                          </a:rPr>
                                          <m:t>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den>
                                </m:f>
                              </m:e>
                            </m:d>
                            <m:r>
                              <a:rPr lang="en-US" sz="2000" i="1">
                                <a:solidFill>
                                  <a:srgbClr val="000000"/>
                                </a:solidFill>
                                <a:effectLst/>
                                <a:latin typeface="Cambria Math" charset="0"/>
                                <a:ea typeface="DengXian" charset="-122"/>
                                <a:cs typeface="Times New Roman" charset="0"/>
                              </a:rPr>
                              <m:t>−</m:t>
                            </m:r>
                            <m:r>
                              <a:rPr lang="en-US" sz="2000" i="1">
                                <a:solidFill>
                                  <a:srgbClr val="000000"/>
                                </a:solidFill>
                                <a:effectLst/>
                                <a:latin typeface="Cambria Math" charset="0"/>
                                <a:ea typeface="DengXian" charset="-122"/>
                                <a:cs typeface="Times New Roman" charset="0"/>
                              </a:rPr>
                              <m:t>𝑎</m:t>
                            </m:r>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𝑋</m:t>
                                        </m:r>
                                      </m:e>
                                      <m:sub>
                                        <m:r>
                                          <a:rPr lang="en-US" sz="2000" i="1">
                                            <a:solidFill>
                                              <a:srgbClr val="000000"/>
                                            </a:solidFill>
                                            <a:effectLst/>
                                            <a:latin typeface="Cambria Math" charset="0"/>
                                            <a:ea typeface="DengXian" charset="-122"/>
                                            <a:cs typeface="Times New Roman" charset="0"/>
                                          </a:rPr>
                                          <m:t>02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den>
                                </m:f>
                              </m:e>
                            </m:d>
                            <m:r>
                              <a:rPr lang="en-US" sz="2000" i="1">
                                <a:solidFill>
                                  <a:srgbClr val="000000"/>
                                </a:solidFill>
                                <a:effectLst/>
                                <a:latin typeface="Cambria Math" charset="0"/>
                                <a:ea typeface="DengXian" charset="-122"/>
                                <a:cs typeface="Times New Roman" charset="0"/>
                              </a:rPr>
                              <m:t>]</m:t>
                            </m:r>
                          </m:num>
                          <m:den>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e>
                            </m:rad>
                          </m:den>
                        </m:f>
                      </m:e>
                    </m:d>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d>
                          <m:dPr>
                            <m:ctrlPr>
                              <a:rPr lang="en-US" sz="2000" i="1">
                                <a:solidFill>
                                  <a:srgbClr val="000000"/>
                                </a:solidFill>
                                <a:effectLst/>
                                <a:latin typeface="Cambria Math" charset="0"/>
                                <a:ea typeface="DengXian" charset="-122"/>
                                <a:cs typeface="Times New Roman" charset="0"/>
                              </a:rPr>
                            </m:ctrlPr>
                          </m:dPr>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e>
                        </m:d>
                      </m:e>
                    </m:rad>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m:t>
                        </m:r>
                      </m:e>
                      <m:sub>
                        <m:r>
                          <a:rPr lang="en-US" sz="2000" i="1">
                            <a:solidFill>
                              <a:srgbClr val="000000"/>
                            </a:solidFill>
                            <a:effectLst/>
                            <a:latin typeface="Cambria Math" charset="0"/>
                            <a:ea typeface="DengXian" charset="-122"/>
                            <a:cs typeface="Times New Roman" charset="0"/>
                          </a:rPr>
                          <m:t>2</m:t>
                        </m:r>
                      </m:sub>
                    </m:sSub>
                  </m:oMath>
                </a14:m>
                <a:r>
                  <a:rPr lang="en-US" sz="2000" dirty="0">
                    <a:solidFill>
                      <a:srgbClr val="000000"/>
                    </a:solidFill>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solidFill>
                      <a:srgbClr val="000000"/>
                    </a:solidFill>
                    <a:effectLst/>
                    <a:latin typeface="Times New Roman" charset="0"/>
                    <a:ea typeface="DengXian" charset="-122"/>
                    <a:cs typeface="Times New Roman" charset="0"/>
                  </a:rPr>
                  <a:t>=</a:t>
                </a:r>
                <a:r>
                  <a:rPr lang="en-US" sz="2000" b="1" dirty="0" smtClean="0">
                    <a:solidFill>
                      <a:schemeClr val="accent5"/>
                    </a:solidFill>
                    <a:effectLst/>
                    <a:latin typeface="Times New Roman" charset="0"/>
                    <a:ea typeface="DengXian" charset="-122"/>
                    <a:cs typeface="Times New Roman" charset="0"/>
                  </a:rPr>
                  <a:t>1-</a:t>
                </a:r>
                <a14:m>
                  <m:oMath xmlns:m="http://schemas.openxmlformats.org/officeDocument/2006/math">
                    <m:r>
                      <a:rPr lang="en-US" sz="2000" b="1" i="1">
                        <a:solidFill>
                          <a:schemeClr val="accent5"/>
                        </a:solidFill>
                        <a:effectLst/>
                        <a:latin typeface="Cambria Math" charset="0"/>
                        <a:ea typeface="DengXian" charset="-122"/>
                        <a:cs typeface="Times New Roman" charset="0"/>
                      </a:rPr>
                      <m:t>𝚽</m:t>
                    </m:r>
                    <m:r>
                      <a:rPr lang="en-US" sz="2000" b="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𝒚</m:t>
                        </m:r>
                      </m:e>
                      <m:sub>
                        <m:r>
                          <a:rPr lang="en-US" sz="2000" b="1" i="1">
                            <a:solidFill>
                              <a:schemeClr val="accent5"/>
                            </a:solidFill>
                            <a:effectLst/>
                            <a:latin typeface="Cambria Math" charset="0"/>
                            <a:ea typeface="DengXian" charset="-122"/>
                            <a:cs typeface="Times New Roman" charset="0"/>
                          </a:rPr>
                          <m:t>𝟑</m:t>
                        </m:r>
                      </m:sub>
                    </m:sSub>
                    <m:rad>
                      <m:radPr>
                        <m:degHide m:val="on"/>
                        <m:ctrlPr>
                          <a:rPr lang="en-US" sz="2000" b="1" i="1">
                            <a:solidFill>
                              <a:schemeClr val="accent5"/>
                            </a:solidFill>
                            <a:effectLst/>
                            <a:latin typeface="Cambria Math" charset="0"/>
                            <a:ea typeface="DengXian" charset="-122"/>
                            <a:cs typeface="Times New Roman" charset="0"/>
                          </a:rPr>
                        </m:ctrlPr>
                      </m:radPr>
                      <m:deg/>
                      <m:e>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num>
                          <m:den>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den>
                        </m:f>
                      </m:e>
                    </m:rad>
                    <m:r>
                      <a:rPr lang="en-US" sz="2000" b="1" i="1">
                        <a:solidFill>
                          <a:schemeClr val="accent5"/>
                        </a:solidFill>
                        <a:effectLst/>
                        <a:latin typeface="Cambria Math" charset="0"/>
                        <a:ea typeface="DengXian" charset="-122"/>
                        <a:cs typeface="Times New Roman" charset="0"/>
                      </a:rPr>
                      <m:t>−</m:t>
                    </m:r>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ad>
                              <m:radPr>
                                <m:degHide m:val="on"/>
                                <m:ctrlPr>
                                  <a:rPr lang="en-US" sz="2000" b="1" i="1">
                                    <a:solidFill>
                                      <a:schemeClr val="accent5"/>
                                    </a:solidFill>
                                    <a:effectLst/>
                                    <a:latin typeface="Cambria Math" charset="0"/>
                                    <a:ea typeface="DengXian" charset="-122"/>
                                    <a:cs typeface="Times New Roman" charset="0"/>
                                  </a:rPr>
                                </m:ctrlPr>
                              </m:radPr>
                              <m:deg/>
                              <m:e>
                                <m:r>
                                  <a:rPr lang="en-US" sz="2000" b="1" i="1">
                                    <a:solidFill>
                                      <a:schemeClr val="accent5"/>
                                    </a:solidFill>
                                    <a:effectLst/>
                                    <a:latin typeface="Cambria Math" charset="0"/>
                                    <a:ea typeface="DengXian" charset="-122"/>
                                    <a:cs typeface="Times New Roman" charset="0"/>
                                  </a:rPr>
                                  <m:t>𝟐</m:t>
                                </m:r>
                              </m:e>
                            </m:rad>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num>
                      <m:den>
                        <m:rad>
                          <m:radPr>
                            <m:degHide m:val="on"/>
                            <m:ctrlPr>
                              <a:rPr lang="en-US" sz="2000" b="1" i="1">
                                <a:solidFill>
                                  <a:schemeClr val="accent5"/>
                                </a:solidFill>
                                <a:effectLst/>
                                <a:latin typeface="Cambria Math" charset="0"/>
                                <a:ea typeface="DengXian" charset="-122"/>
                                <a:cs typeface="Times New Roman" charset="0"/>
                              </a:rPr>
                            </m:ctrlPr>
                          </m:radPr>
                          <m:deg/>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e>
                        </m:rad>
                      </m:den>
                    </m:f>
                    <m:d>
                      <m:dPr>
                        <m:ctrlPr>
                          <a:rPr lang="en-US" sz="2000" b="1" i="1">
                            <a:solidFill>
                              <a:schemeClr val="accent5"/>
                            </a:solidFill>
                            <a:effectLst/>
                            <a:latin typeface="Cambria Math" charset="0"/>
                            <a:ea typeface="DengXian" charset="-122"/>
                            <a:cs typeface="Times New Roman" charset="0"/>
                          </a:rPr>
                        </m:ctrlPr>
                      </m:dPr>
                      <m:e>
                        <m:r>
                          <a:rPr lang="en-US" sz="2000" b="1" i="1">
                            <a:solidFill>
                              <a:schemeClr val="accent5"/>
                            </a:solidFill>
                            <a:effectLst/>
                            <a:latin typeface="Cambria Math" charset="0"/>
                            <a:ea typeface="DengXian" charset="-122"/>
                            <a:cs typeface="Times New Roman" charset="0"/>
                          </a:rPr>
                          <m:t>𝒂</m:t>
                        </m:r>
                        <m:d>
                          <m:dPr>
                            <m:ctrlPr>
                              <a:rPr lang="en-US" sz="2000" b="1" i="1">
                                <a:solidFill>
                                  <a:schemeClr val="accent5"/>
                                </a:solidFill>
                                <a:effectLst/>
                                <a:latin typeface="Cambria Math" charset="0"/>
                                <a:ea typeface="DengXian" charset="-122"/>
                                <a:cs typeface="Times New Roman" charset="0"/>
                              </a:rPr>
                            </m:ctrlPr>
                          </m:dPr>
                          <m:e>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𝒌</m:t>
                                    </m:r>
                                  </m:sub>
                                </m:sSub>
                              </m:num>
                              <m:den>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den>
                            </m:f>
                          </m:e>
                        </m:d>
                        <m:r>
                          <a:rPr lang="en-US" sz="2000" b="1" i="1">
                            <a:solidFill>
                              <a:schemeClr val="accent5"/>
                            </a:solidFill>
                            <a:effectLst/>
                            <a:latin typeface="Cambria Math" charset="0"/>
                            <a:ea typeface="DengXian" charset="-122"/>
                            <a:cs typeface="Times New Roman" charset="0"/>
                          </a:rPr>
                          <m:t>−</m:t>
                        </m:r>
                        <m:r>
                          <a:rPr lang="en-US" sz="2000" b="1" i="1">
                            <a:solidFill>
                              <a:schemeClr val="accent5"/>
                            </a:solidFill>
                            <a:effectLst/>
                            <a:latin typeface="Cambria Math" charset="0"/>
                            <a:ea typeface="DengXian" charset="-122"/>
                            <a:cs typeface="Times New Roman" charset="0"/>
                          </a:rPr>
                          <m:t>𝒂</m:t>
                        </m:r>
                        <m:d>
                          <m:dPr>
                            <m:ctrlPr>
                              <a:rPr lang="en-US" sz="2000" b="1" i="1">
                                <a:solidFill>
                                  <a:schemeClr val="accent5"/>
                                </a:solidFill>
                                <a:effectLst/>
                                <a:latin typeface="Cambria Math" charset="0"/>
                                <a:ea typeface="DengXian" charset="-122"/>
                                <a:cs typeface="Times New Roman" charset="0"/>
                              </a:rPr>
                            </m:ctrlPr>
                          </m:dPr>
                          <m:e>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𝟎</m:t>
                                    </m:r>
                                  </m:sub>
                                </m:sSub>
                              </m:num>
                              <m:den>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den>
                            </m:f>
                          </m:e>
                        </m:d>
                      </m:e>
                    </m:d>
                    <m:r>
                      <a:rPr lang="en-US" sz="2000" b="1" i="1">
                        <a:solidFill>
                          <a:schemeClr val="accent5"/>
                        </a:solidFill>
                        <a:effectLst/>
                        <a:latin typeface="Cambria Math" charset="0"/>
                        <a:ea typeface="DengXian" charset="-122"/>
                        <a:cs typeface="Times New Roman" charset="0"/>
                      </a:rPr>
                      <m:t>−</m:t>
                    </m:r>
                    <m:rad>
                      <m:radPr>
                        <m:degHide m:val="on"/>
                        <m:ctrlPr>
                          <a:rPr lang="en-US" sz="2000" b="1" i="1">
                            <a:solidFill>
                              <a:schemeClr val="accent5"/>
                            </a:solidFill>
                            <a:effectLst/>
                            <a:latin typeface="Cambria Math" charset="0"/>
                            <a:ea typeface="DengXian" charset="-122"/>
                            <a:cs typeface="Times New Roman" charset="0"/>
                          </a:rPr>
                        </m:ctrlPr>
                      </m:radPr>
                      <m:deg/>
                      <m:e>
                        <m:r>
                          <a:rPr lang="en-US" sz="2000" b="1" i="1">
                            <a:solidFill>
                              <a:schemeClr val="accent5"/>
                            </a:solidFill>
                            <a:effectLst/>
                            <a:latin typeface="Cambria Math" charset="0"/>
                            <a:ea typeface="DengXian" charset="-122"/>
                            <a:cs typeface="Times New Roman" charset="0"/>
                          </a:rPr>
                          <m:t>𝟐</m:t>
                        </m:r>
                        <m:d>
                          <m:dPr>
                            <m:ctrlPr>
                              <a:rPr lang="en-US" sz="2000" b="1" i="1">
                                <a:solidFill>
                                  <a:schemeClr val="accent5"/>
                                </a:solidFill>
                                <a:effectLst/>
                                <a:latin typeface="Cambria Math" charset="0"/>
                                <a:ea typeface="DengXian" charset="-122"/>
                                <a:cs typeface="Times New Roman" charset="0"/>
                              </a:rPr>
                            </m:ctrlPr>
                          </m:dPr>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e>
                        </m:d>
                      </m:e>
                    </m:rad>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m:t>
                    </m:r>
                  </m:oMath>
                </a14:m>
                <a:endParaRPr lang="en-US" sz="3200" b="1" dirty="0">
                  <a:solidFill>
                    <a:schemeClr val="accent5"/>
                  </a:solidFill>
                  <a:effectLst/>
                  <a:latin typeface="Calibri" charset="0"/>
                  <a:ea typeface="DengXian" charset="-122"/>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63255" y="985684"/>
                <a:ext cx="11073007" cy="4676473"/>
              </a:xfrm>
              <a:prstGeom prst="rect">
                <a:avLst/>
              </a:prstGeom>
              <a:blipFill rotWithShape="0">
                <a:blip r:embed="rId3"/>
                <a:stretch>
                  <a:fillRect l="-606" t="-20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058526" y="220482"/>
                <a:ext cx="5261811" cy="604781"/>
              </a:xfrm>
              <a:prstGeom prst="rect">
                <a:avLst/>
              </a:prstGeom>
              <a:noFill/>
            </p:spPr>
            <p:txBody>
              <a:bodyPr wrap="square" rtlCol="0">
                <a:spAutoFit/>
              </a:bodyPr>
              <a:lstStyle/>
              <a:p>
                <a14:m>
                  <m:oMath xmlns:m="http://schemas.openxmlformats.org/officeDocument/2006/math">
                    <m:f>
                      <m:fPr>
                        <m:ctrlPr>
                          <a:rPr lang="en-US" sz="2400" i="1" smtClean="0">
                            <a:solidFill>
                              <a:schemeClr val="tx1"/>
                            </a:solidFill>
                            <a:latin typeface="Cambria Math" charset="0"/>
                            <a:ea typeface="Times New Roman" charset="0"/>
                            <a:cs typeface="Times New Roman" charset="0"/>
                          </a:rPr>
                        </m:ctrlPr>
                      </m:fPr>
                      <m:num>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𝑧</m:t>
                            </m:r>
                          </m:e>
                          <m:sub>
                            <m:r>
                              <a:rPr lang="en-US" sz="2400" i="1">
                                <a:solidFill>
                                  <a:schemeClr val="tx1"/>
                                </a:solidFill>
                                <a:latin typeface="Cambria Math" charset="0"/>
                                <a:ea typeface="Times New Roman" charset="0"/>
                                <a:cs typeface="Times New Roman" charset="0"/>
                              </a:rPr>
                              <m:t>𝑣</m:t>
                            </m:r>
                            <m:r>
                              <a:rPr lang="en-US" sz="2400" i="1">
                                <a:solidFill>
                                  <a:schemeClr val="tx1"/>
                                </a:solidFill>
                                <a:latin typeface="Cambria Math" charset="0"/>
                                <a:ea typeface="Times New Roman" charset="0"/>
                                <a:cs typeface="Times New Roman" charset="0"/>
                              </a:rPr>
                              <m:t>13</m:t>
                            </m:r>
                          </m:sub>
                        </m:sSub>
                        <m:r>
                          <a:rPr lang="en-US" sz="2400" i="1">
                            <a:solidFill>
                              <a:schemeClr val="tx1"/>
                            </a:solidFill>
                            <a:latin typeface="Cambria Math" charset="0"/>
                            <a:ea typeface="Times New Roman" charset="0"/>
                            <a:cs typeface="Times New Roman" charset="0"/>
                          </a:rPr>
                          <m:t>−</m:t>
                        </m:r>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𝑧</m:t>
                            </m:r>
                          </m:e>
                          <m:sub>
                            <m:r>
                              <a:rPr lang="en-US" sz="2400" i="1">
                                <a:solidFill>
                                  <a:schemeClr val="tx1"/>
                                </a:solidFill>
                                <a:latin typeface="Cambria Math" charset="0"/>
                                <a:ea typeface="Times New Roman" charset="0"/>
                                <a:cs typeface="Times New Roman" charset="0"/>
                              </a:rPr>
                              <m:t>013</m:t>
                            </m:r>
                          </m:sub>
                        </m:sSub>
                      </m:num>
                      <m:den>
                        <m:rad>
                          <m:radPr>
                            <m:degHide m:val="on"/>
                            <m:ctrlPr>
                              <a:rPr lang="en-US" sz="2400" i="1">
                                <a:solidFill>
                                  <a:schemeClr val="tx1"/>
                                </a:solidFill>
                                <a:latin typeface="Cambria Math" charset="0"/>
                                <a:ea typeface="Times New Roman" charset="0"/>
                                <a:cs typeface="Times New Roman" charset="0"/>
                              </a:rPr>
                            </m:ctrlPr>
                          </m:radPr>
                          <m:deg/>
                          <m:e>
                            <m:r>
                              <a:rPr lang="en-US" sz="2400" i="1">
                                <a:solidFill>
                                  <a:schemeClr val="tx1"/>
                                </a:solidFill>
                                <a:latin typeface="Cambria Math" charset="0"/>
                                <a:ea typeface="Times New Roman" charset="0"/>
                                <a:cs typeface="Times New Roman" charset="0"/>
                              </a:rPr>
                              <m:t>2</m:t>
                            </m:r>
                          </m:e>
                        </m:rad>
                      </m:den>
                    </m:f>
                  </m:oMath>
                </a14:m>
                <a:r>
                  <a:rPr lang="en-US" sz="2400" dirty="0" smtClean="0">
                    <a:solidFill>
                      <a:schemeClr val="tx1"/>
                    </a:solidFill>
                    <a:latin typeface="Times New Roman" charset="0"/>
                    <a:ea typeface="Times New Roman" charset="0"/>
                    <a:cs typeface="Times New Roman" charset="0"/>
                  </a:rPr>
                  <a:t>~n(</a:t>
                </a:r>
                <a14:m>
                  <m:oMath xmlns:m="http://schemas.openxmlformats.org/officeDocument/2006/math">
                    <m:rad>
                      <m:radPr>
                        <m:degHide m:val="on"/>
                        <m:ctrlPr>
                          <a:rPr lang="en-US" sz="2400" i="1">
                            <a:solidFill>
                              <a:schemeClr val="tx1"/>
                            </a:solidFill>
                            <a:latin typeface="Cambria Math" charset="0"/>
                            <a:ea typeface="Times New Roman" charset="0"/>
                            <a:cs typeface="Times New Roman" charset="0"/>
                          </a:rPr>
                        </m:ctrlPr>
                      </m:radPr>
                      <m:deg/>
                      <m:e>
                        <m:r>
                          <a:rPr lang="en-US" sz="2400" i="1">
                            <a:solidFill>
                              <a:schemeClr val="tx1"/>
                            </a:solidFill>
                            <a:latin typeface="Cambria Math" charset="0"/>
                            <a:ea typeface="Times New Roman" charset="0"/>
                            <a:cs typeface="Times New Roman" charset="0"/>
                          </a:rPr>
                          <m:t>2</m:t>
                        </m:r>
                        <m:d>
                          <m:dPr>
                            <m:ctrlPr>
                              <a:rPr lang="en-US" sz="2400" i="1">
                                <a:solidFill>
                                  <a:schemeClr val="tx1"/>
                                </a:solidFill>
                                <a:latin typeface="Cambria Math" charset="0"/>
                                <a:ea typeface="Times New Roman" charset="0"/>
                                <a:cs typeface="Times New Roman" charset="0"/>
                              </a:rPr>
                            </m:ctrlPr>
                          </m:dPr>
                          <m:e>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𝑛</m:t>
                                </m:r>
                              </m:e>
                              <m:sub>
                                <m:r>
                                  <a:rPr lang="en-US" sz="2400" i="1">
                                    <a:solidFill>
                                      <a:schemeClr val="tx1"/>
                                    </a:solidFill>
                                    <a:latin typeface="Cambria Math" charset="0"/>
                                    <a:ea typeface="Times New Roman" charset="0"/>
                                    <a:cs typeface="Times New Roman" charset="0"/>
                                  </a:rPr>
                                  <m:t>1</m:t>
                                </m:r>
                              </m:sub>
                            </m:sSub>
                            <m:r>
                              <a:rPr lang="en-US" sz="2400" i="1">
                                <a:solidFill>
                                  <a:schemeClr val="tx1"/>
                                </a:solidFill>
                                <a:latin typeface="Cambria Math" charset="0"/>
                                <a:ea typeface="Times New Roman" charset="0"/>
                                <a:cs typeface="Times New Roman" charset="0"/>
                              </a:rPr>
                              <m:t>+</m:t>
                            </m:r>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𝑛</m:t>
                                </m:r>
                              </m:e>
                              <m:sub>
                                <m:r>
                                  <a:rPr lang="en-US" sz="2400" i="1">
                                    <a:solidFill>
                                      <a:schemeClr val="tx1"/>
                                    </a:solidFill>
                                    <a:latin typeface="Cambria Math" charset="0"/>
                                    <a:ea typeface="Times New Roman" charset="0"/>
                                    <a:cs typeface="Times New Roman" charset="0"/>
                                  </a:rPr>
                                  <m:t>3</m:t>
                                </m:r>
                              </m:sub>
                            </m:sSub>
                          </m:e>
                        </m:d>
                      </m:e>
                    </m:rad>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m:t>
                        </m:r>
                      </m:e>
                      <m:sub>
                        <m:r>
                          <a:rPr lang="en-US" sz="2400" i="1">
                            <a:solidFill>
                              <a:schemeClr val="tx1"/>
                            </a:solidFill>
                            <a:latin typeface="Cambria Math" charset="0"/>
                            <a:ea typeface="Times New Roman" charset="0"/>
                            <a:cs typeface="Times New Roman" charset="0"/>
                          </a:rPr>
                          <m:t>2</m:t>
                        </m:r>
                      </m:sub>
                    </m:sSub>
                  </m:oMath>
                </a14:m>
                <a:r>
                  <a:rPr lang="en-US" sz="2400" dirty="0" smtClean="0">
                    <a:solidFill>
                      <a:schemeClr val="tx1"/>
                    </a:solidFill>
                    <a:latin typeface="Times New Roman" charset="0"/>
                    <a:ea typeface="Times New Roman" charset="0"/>
                    <a:cs typeface="Times New Roman" charset="0"/>
                  </a:rPr>
                  <a:t>, 1)    &lt;2.1&gt;</a:t>
                </a:r>
                <a:endParaRPr lang="en-US" sz="2400" dirty="0">
                  <a:solidFill>
                    <a:schemeClr val="tx1"/>
                  </a:solidFill>
                  <a:latin typeface="Times New Roman" charset="0"/>
                  <a:ea typeface="Times New Roman" charset="0"/>
                  <a:cs typeface="Times New Roman"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058526" y="220482"/>
                <a:ext cx="5261811" cy="604781"/>
              </a:xfrm>
              <a:prstGeom prst="rect">
                <a:avLst/>
              </a:prstGeom>
              <a:blipFill rotWithShape="0">
                <a:blip r:embed="rId4"/>
                <a:stretch>
                  <a:fillRect t="-1010" b="-6061"/>
                </a:stretch>
              </a:blipFill>
            </p:spPr>
            <p:txBody>
              <a:bodyPr/>
              <a:lstStyle/>
              <a:p>
                <a:r>
                  <a:rPr lang="en-US">
                    <a:noFill/>
                  </a:rPr>
                  <a:t> </a:t>
                </a:r>
              </a:p>
            </p:txBody>
          </p:sp>
        </mc:Fallback>
      </mc:AlternateContent>
    </p:spTree>
    <p:extLst>
      <p:ext uri="{BB962C8B-B14F-4D97-AF65-F5344CB8AC3E}">
        <p14:creationId xmlns:p14="http://schemas.microsoft.com/office/powerpoint/2010/main" val="2086743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194149" y="580260"/>
                <a:ext cx="6096000" cy="1759649"/>
              </a:xfrm>
              <a:prstGeom prst="rect">
                <a:avLst/>
              </a:prstGeom>
            </p:spPr>
            <p:txBody>
              <a:bodyPr>
                <a:spAutoFit/>
              </a:bodyPr>
              <a:lstStyle/>
              <a:p>
                <a:pPr algn="just"/>
                <a:endParaRPr lang="en-US" sz="2200" b="1" i="1" u="sng" dirty="0" smtClean="0">
                  <a:solidFill>
                    <a:srgbClr val="F0B503"/>
                  </a:solidFill>
                  <a:latin typeface="Cambria Math" charset="0"/>
                  <a:ea typeface="DengXian" charset="-122"/>
                  <a:cs typeface="Times New Roman" charset="0"/>
                </a:endParaRPr>
              </a:p>
              <a:p>
                <a:pPr algn="just"/>
                <a14:m>
                  <m:oMathPara xmlns:m="http://schemas.openxmlformats.org/officeDocument/2006/math">
                    <m:oMathParaPr>
                      <m:jc m:val="left"/>
                    </m:oMathParaPr>
                    <m:oMath xmlns:m="http://schemas.openxmlformats.org/officeDocument/2006/math">
                      <m:sSub>
                        <m:sSubPr>
                          <m:ctrlPr>
                            <a:rPr lang="en-US" sz="2200" b="1" i="1" smtClean="0">
                              <a:solidFill>
                                <a:srgbClr val="F0B503"/>
                              </a:solidFill>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𝑷</m:t>
                          </m:r>
                        </m:e>
                        <m:sub>
                          <m:sSup>
                            <m:sSupPr>
                              <m:ctrlPr>
                                <a:rPr lang="en-US" sz="2200" b="1" i="1">
                                  <a:solidFill>
                                    <a:srgbClr val="F0B503"/>
                                  </a:solidFill>
                                  <a:effectLst/>
                                  <a:latin typeface="Cambria Math" charset="0"/>
                                  <a:ea typeface="DengXian" charset="-122"/>
                                  <a:cs typeface="Times New Roman" charset="0"/>
                                </a:rPr>
                              </m:ctrlPr>
                            </m:sSupPr>
                            <m:e>
                              <m:r>
                                <a:rPr lang="en-US" sz="2200" b="1" i="1">
                                  <a:solidFill>
                                    <a:srgbClr val="F0B503"/>
                                  </a:solidFill>
                                  <a:effectLst/>
                                  <a:latin typeface="Cambria Math" charset="0"/>
                                  <a:ea typeface="DengXian" charset="-122"/>
                                  <a:cs typeface="Times New Roman" charset="0"/>
                                </a:rPr>
                                <m:t>𝜽</m:t>
                              </m:r>
                            </m:e>
                            <m:sup>
                              <m:r>
                                <a:rPr lang="en-US" sz="2200" b="1" i="1">
                                  <a:solidFill>
                                    <a:srgbClr val="F0B503"/>
                                  </a:solidFill>
                                  <a:effectLst/>
                                  <a:latin typeface="Cambria Math" charset="0"/>
                                  <a:ea typeface="DengXian" charset="-122"/>
                                  <a:cs typeface="Times New Roman" charset="0"/>
                                </a:rPr>
                                <m:t>∗</m:t>
                              </m:r>
                            </m:sup>
                          </m:sSup>
                        </m:sub>
                      </m:sSub>
                      <m:d>
                        <m:dPr>
                          <m:ctrlPr>
                            <a:rPr lang="en-US" sz="2200" b="1" i="1">
                              <a:solidFill>
                                <a:srgbClr val="F0B503"/>
                              </a:solidFill>
                              <a:effectLst/>
                              <a:latin typeface="Cambria Math" charset="0"/>
                              <a:ea typeface="DengXian" charset="-122"/>
                              <a:cs typeface="Times New Roman" charset="0"/>
                            </a:rPr>
                          </m:ctrlPr>
                        </m:dPr>
                        <m:e>
                          <m:r>
                            <a:rPr lang="en-US" sz="2200" b="1" i="1">
                              <a:solidFill>
                                <a:srgbClr val="F0B503"/>
                              </a:solidFill>
                              <a:effectLst/>
                              <a:latin typeface="Cambria Math" charset="0"/>
                              <a:ea typeface="DengXian" charset="-122"/>
                              <a:cs typeface="Times New Roman" charset="0"/>
                            </a:rPr>
                            <m:t>𝑴</m:t>
                          </m:r>
                          <m:r>
                            <a:rPr lang="en-US" sz="2200" b="1" i="1">
                              <a:solidFill>
                                <a:srgbClr val="F0B503"/>
                              </a:solidFill>
                              <a:effectLst/>
                              <a:latin typeface="Cambria Math" charset="0"/>
                              <a:ea typeface="DengXian" charset="-122"/>
                              <a:cs typeface="Times New Roman" charset="0"/>
                            </a:rPr>
                            <m:t> | </m:t>
                          </m:r>
                          <m:sSub>
                            <m:sSubPr>
                              <m:ctrlPr>
                                <a:rPr lang="en-US" sz="2200" b="1" i="1">
                                  <a:solidFill>
                                    <a:srgbClr val="F0B503"/>
                                  </a:solidFill>
                                  <a:effectLst/>
                                  <a:latin typeface="Cambria Math" charset="0"/>
                                  <a:ea typeface="DengXian" charset="-122"/>
                                  <a:cs typeface="Times New Roman" charset="0"/>
                                </a:rPr>
                              </m:ctrlPr>
                            </m:sSubPr>
                            <m:e>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𝑻</m:t>
                                  </m:r>
                                </m:e>
                                <m:sub>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&gt;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𝒚</m:t>
                                  </m:r>
                                </m:e>
                                <m:sub>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  </m:t>
                              </m:r>
                              <m:r>
                                <a:rPr lang="en-US" sz="2200" b="1" i="1">
                                  <a:solidFill>
                                    <a:srgbClr val="F0B503"/>
                                  </a:solidFill>
                                  <a:effectLst/>
                                  <a:latin typeface="Cambria Math" charset="0"/>
                                  <a:ea typeface="DengXian" charset="-122"/>
                                  <a:cs typeface="Times New Roman" charset="0"/>
                                </a:rPr>
                                <m:t>𝑿</m:t>
                              </m:r>
                            </m:e>
                            <m:sub>
                              <m:r>
                                <a:rPr lang="en-US" sz="2200" b="1" i="1">
                                  <a:solidFill>
                                    <a:srgbClr val="F0B503"/>
                                  </a:solidFill>
                                  <a:effectLst/>
                                  <a:latin typeface="Cambria Math" charset="0"/>
                                  <a:ea typeface="DengXian" charset="-122"/>
                                  <a:cs typeface="Times New Roman" charset="0"/>
                                </a:rPr>
                                <m:t>𝟎𝟐</m:t>
                              </m:r>
                            </m:sub>
                          </m:sSub>
                          <m:r>
                            <a:rPr lang="en-US" sz="2200" b="1" i="1">
                              <a:solidFill>
                                <a:srgbClr val="F0B503"/>
                              </a:solidFill>
                              <a:effectLst/>
                              <a:latin typeface="Cambria Math" charset="0"/>
                              <a:ea typeface="DengXian" charset="-122"/>
                              <a:cs typeface="Times New Roman" charset="0"/>
                            </a:rPr>
                            <m: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𝒙</m:t>
                              </m:r>
                            </m:e>
                            <m:sub>
                              <m:r>
                                <a:rPr lang="en-US" sz="2200" b="1" i="1">
                                  <a:solidFill>
                                    <a:srgbClr val="F0B503"/>
                                  </a:solidFill>
                                  <a:effectLst/>
                                  <a:latin typeface="Cambria Math" charset="0"/>
                                  <a:ea typeface="DengXian" charset="-122"/>
                                  <a:cs typeface="Times New Roman" charset="0"/>
                                </a:rPr>
                                <m:t>𝟎</m:t>
                              </m:r>
                            </m:sub>
                          </m:sSub>
                          <m:r>
                            <a:rPr lang="en-US" sz="2200" b="1" i="1">
                              <a:solidFill>
                                <a:srgbClr val="F0B503"/>
                              </a:solidFill>
                              <a:effectLst/>
                              <a:latin typeface="Cambria Math" charset="0"/>
                              <a:ea typeface="DengXian" charset="-122"/>
                              <a:cs typeface="Times New Roman" charset="0"/>
                            </a:rPr>
                            <m: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𝑿</m:t>
                              </m:r>
                            </m:e>
                            <m:sub>
                              <m:r>
                                <a:rPr lang="en-US" sz="2200" b="1" i="1">
                                  <a:solidFill>
                                    <a:srgbClr val="F0B503"/>
                                  </a:solidFill>
                                  <a:effectLst/>
                                  <a:latin typeface="Cambria Math" charset="0"/>
                                  <a:ea typeface="DengXian" charset="-122"/>
                                  <a:cs typeface="Times New Roman" charset="0"/>
                                </a:rPr>
                                <m:t>𝒗</m:t>
                              </m:r>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𝒙</m:t>
                              </m:r>
                            </m:e>
                            <m:sub>
                              <m:r>
                                <a:rPr lang="en-US" sz="2200" b="1" i="1">
                                  <a:solidFill>
                                    <a:srgbClr val="F0B503"/>
                                  </a:solidFill>
                                  <a:effectLst/>
                                  <a:latin typeface="Cambria Math" charset="0"/>
                                  <a:ea typeface="DengXian" charset="-122"/>
                                  <a:cs typeface="Times New Roman" charset="0"/>
                                </a:rPr>
                                <m:t>𝒌</m:t>
                              </m:r>
                            </m:sub>
                          </m:sSub>
                          <m:r>
                            <a:rPr lang="en-US" sz="2200" b="1" i="1">
                              <a:solidFill>
                                <a:srgbClr val="F0B503"/>
                              </a:solidFill>
                              <a:effectLst/>
                              <a:latin typeface="Cambria Math" charset="0"/>
                              <a:ea typeface="DengXian" charset="-122"/>
                              <a:cs typeface="Times New Roman" charset="0"/>
                            </a:rPr>
                            <m:t> , ∗</m:t>
                          </m:r>
                        </m:e>
                      </m:d>
                    </m:oMath>
                  </m:oMathPara>
                </a14:m>
                <a:endParaRPr lang="en-US" sz="2200" b="1" dirty="0">
                  <a:solidFill>
                    <a:srgbClr val="F0B503"/>
                  </a:solidFill>
                  <a:effectLst/>
                  <a:latin typeface="Calibri" charset="0"/>
                  <a:ea typeface="DengXian" charset="-122"/>
                  <a:cs typeface="Times New Roman" charset="0"/>
                </a:endParaRPr>
              </a:p>
              <a:p>
                <a:pPr algn="just"/>
                <a14:m>
                  <m:oMathPara xmlns:m="http://schemas.openxmlformats.org/officeDocument/2006/math">
                    <m:oMathParaPr>
                      <m:jc m:val="centerGroup"/>
                    </m:oMathParaPr>
                    <m:oMath xmlns:m="http://schemas.openxmlformats.org/officeDocument/2006/math">
                      <m:r>
                        <a:rPr lang="en-US" sz="2200" b="1">
                          <a:solidFill>
                            <a:srgbClr val="F0B503"/>
                          </a:solidFill>
                          <a:effectLst/>
                          <a:latin typeface="Cambria Math" charset="0"/>
                          <a:ea typeface="DengXian" charset="-122"/>
                          <a:cs typeface="Times New Roman" charset="0"/>
                        </a:rPr>
                        <m:t>=</m:t>
                      </m:r>
                      <m:nary>
                        <m:naryPr>
                          <m:chr m:val="∑"/>
                          <m:limLoc m:val="undOvr"/>
                          <m:ctrlPr>
                            <a:rPr lang="en-US" sz="2200" b="1" i="1">
                              <a:solidFill>
                                <a:srgbClr val="F0B503"/>
                              </a:solidFill>
                              <a:effectLst/>
                              <a:latin typeface="Cambria Math" charset="0"/>
                              <a:ea typeface="DengXian" charset="-122"/>
                              <a:cs typeface="Times New Roman" charset="0"/>
                            </a:rPr>
                          </m:ctrlPr>
                        </m:naryPr>
                        <m:sub>
                          <m:r>
                            <a:rPr lang="en-US" sz="2200" b="1" i="1">
                              <a:solidFill>
                                <a:srgbClr val="F0B503"/>
                              </a:solidFill>
                              <a:effectLst/>
                              <a:latin typeface="Cambria Math" charset="0"/>
                              <a:ea typeface="DengXian" charset="-122"/>
                              <a:cs typeface="Times New Roman" charset="0"/>
                            </a:rPr>
                            <m:t>𝒋</m:t>
                          </m:r>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𝟎</m:t>
                          </m:r>
                        </m:sub>
                        <m:sup>
                          <m:r>
                            <a:rPr lang="en-US" sz="2200" b="1" i="1">
                              <a:solidFill>
                                <a:srgbClr val="F0B503"/>
                              </a:solidFill>
                              <a:effectLst/>
                              <a:latin typeface="Cambria Math" charset="0"/>
                              <a:ea typeface="DengXian" charset="-122"/>
                              <a:cs typeface="Times New Roman" charset="0"/>
                            </a:rPr>
                            <m:t>𝑬𝑴</m:t>
                          </m:r>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𝟏</m:t>
                          </m:r>
                        </m:sup>
                        <m:e>
                          <m:f>
                            <m:fPr>
                              <m:ctrlPr>
                                <a:rPr lang="en-US" sz="2200" b="1" i="1">
                                  <a:solidFill>
                                    <a:srgbClr val="F0B503"/>
                                  </a:solidFill>
                                  <a:effectLst/>
                                  <a:latin typeface="Cambria Math" charset="0"/>
                                  <a:ea typeface="DengXian" charset="-122"/>
                                  <a:cs typeface="Times New Roman" charset="0"/>
                                </a:rPr>
                              </m:ctrlPr>
                            </m:fPr>
                            <m:num>
                              <m:r>
                                <a:rPr lang="en-US" sz="2200" b="1" i="1">
                                  <a:solidFill>
                                    <a:srgbClr val="F0B503"/>
                                  </a:solidFill>
                                  <a:effectLst/>
                                  <a:latin typeface="Cambria Math" charset="0"/>
                                  <a:ea typeface="DengXian" charset="-122"/>
                                  <a:cs typeface="Times New Roman" charset="0"/>
                                </a:rPr>
                                <m:t>𝟏</m:t>
                              </m:r>
                            </m:num>
                            <m:den>
                              <m:r>
                                <a:rPr lang="en-US" sz="2200" b="1" i="1">
                                  <a:solidFill>
                                    <a:srgbClr val="F0B503"/>
                                  </a:solidFill>
                                  <a:effectLst/>
                                  <a:latin typeface="Cambria Math" charset="0"/>
                                  <a:ea typeface="DengXian" charset="-122"/>
                                  <a:cs typeface="Times New Roman" charset="0"/>
                                </a:rPr>
                                <m:t>𝒋</m:t>
                              </m:r>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𝟏</m:t>
                              </m:r>
                            </m:den>
                          </m:f>
                          <m:d>
                            <m:dPr>
                              <m:ctrlPr>
                                <a:rPr lang="en-US" sz="2200" b="1" i="1">
                                  <a:solidFill>
                                    <a:srgbClr val="F0B503"/>
                                  </a:solidFill>
                                  <a:effectLst/>
                                  <a:latin typeface="Cambria Math" charset="0"/>
                                  <a:ea typeface="DengXian" charset="-122"/>
                                  <a:cs typeface="Times New Roman" charset="0"/>
                                </a:rPr>
                              </m:ctrlPr>
                            </m:dPr>
                            <m:e>
                              <m:m>
                                <m:mPr>
                                  <m:mcs>
                                    <m:mc>
                                      <m:mcPr>
                                        <m:count m:val="1"/>
                                        <m:mcJc m:val="center"/>
                                      </m:mcPr>
                                    </m:mc>
                                  </m:mcs>
                                  <m:ctrlPr>
                                    <a:rPr lang="en-US" sz="2200" b="1" i="1">
                                      <a:solidFill>
                                        <a:srgbClr val="F0B503"/>
                                      </a:solidFill>
                                      <a:effectLst/>
                                      <a:latin typeface="Cambria Math" charset="0"/>
                                      <a:ea typeface="DengXian" charset="-122"/>
                                      <a:cs typeface="Times New Roman" charset="0"/>
                                    </a:rPr>
                                  </m:ctrlPr>
                                </m:mPr>
                                <m:mr>
                                  <m:e>
                                    <m:r>
                                      <a:rPr lang="en-US" sz="2200" b="1" i="1">
                                        <a:solidFill>
                                          <a:srgbClr val="F0B503"/>
                                        </a:solidFill>
                                        <a:effectLst/>
                                        <a:latin typeface="Cambria Math" charset="0"/>
                                        <a:ea typeface="DengXian" charset="-122"/>
                                        <a:cs typeface="Times New Roman" charset="0"/>
                                      </a:rPr>
                                      <m:t>𝑬𝑴</m:t>
                                    </m:r>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𝟏</m:t>
                                    </m:r>
                                  </m:e>
                                </m:mr>
                                <m:mr>
                                  <m:e>
                                    <m:r>
                                      <a:rPr lang="en-US" sz="2200" b="1" i="1">
                                        <a:solidFill>
                                          <a:srgbClr val="F0B503"/>
                                        </a:solidFill>
                                        <a:effectLst/>
                                        <a:latin typeface="Cambria Math" charset="0"/>
                                        <a:ea typeface="DengXian" charset="-122"/>
                                        <a:cs typeface="Times New Roman" charset="0"/>
                                      </a:rPr>
                                      <m:t>𝒋</m:t>
                                    </m:r>
                                  </m:e>
                                </m:mr>
                              </m:m>
                            </m:e>
                          </m:d>
                          <m:sSup>
                            <m:sSupPr>
                              <m:ctrlPr>
                                <a:rPr lang="en-US" sz="2200" b="1" i="1">
                                  <a:solidFill>
                                    <a:srgbClr val="F0B503"/>
                                  </a:solidFill>
                                  <a:effectLst/>
                                  <a:latin typeface="Cambria Math" charset="0"/>
                                  <a:ea typeface="DengXian" charset="-122"/>
                                  <a:cs typeface="Times New Roman" charset="0"/>
                                </a:rPr>
                              </m:ctrlPr>
                            </m:sSupPr>
                            <m:e>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𝒃</m:t>
                              </m:r>
                              <m:d>
                                <m:dPr>
                                  <m:ctrlPr>
                                    <a:rPr lang="en-US" sz="2200" b="1" i="1">
                                      <a:solidFill>
                                        <a:srgbClr val="F0B503"/>
                                      </a:solidFill>
                                      <a:effectLst/>
                                      <a:latin typeface="Cambria Math" charset="0"/>
                                      <a:ea typeface="DengXian" charset="-122"/>
                                      <a:cs typeface="Times New Roman" charset="0"/>
                                    </a:rPr>
                                  </m:ctrlPr>
                                </m:dPr>
                                <m:e>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𝑿</m:t>
                                      </m:r>
                                    </m:e>
                                    <m:sub>
                                      <m:r>
                                        <a:rPr lang="en-US" sz="2200" b="1" i="1">
                                          <a:solidFill>
                                            <a:srgbClr val="F0B503"/>
                                          </a:solidFill>
                                          <a:effectLst/>
                                          <a:latin typeface="Cambria Math" charset="0"/>
                                          <a:ea typeface="DengXian" charset="-122"/>
                                          <a:cs typeface="Times New Roman" charset="0"/>
                                        </a:rPr>
                                        <m:t>𝒗</m:t>
                                      </m:r>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𝒏</m:t>
                                      </m:r>
                                    </m:e>
                                    <m:sub>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𝒑</m:t>
                                  </m:r>
                                </m:e>
                              </m:d>
                              <m:r>
                                <a:rPr lang="en-US" sz="2200" b="1" i="1">
                                  <a:solidFill>
                                    <a:srgbClr val="F0B503"/>
                                  </a:solidFill>
                                  <a:effectLst/>
                                  <a:latin typeface="Cambria Math" charset="0"/>
                                  <a:ea typeface="DengXian" charset="-122"/>
                                  <a:cs typeface="Times New Roman" charset="0"/>
                                </a:rPr>
                                <m:t>}</m:t>
                              </m:r>
                            </m:e>
                            <m:sup>
                              <m:r>
                                <a:rPr lang="en-US" sz="2200" b="1" i="1">
                                  <a:solidFill>
                                    <a:srgbClr val="F0B503"/>
                                  </a:solidFill>
                                  <a:effectLst/>
                                  <a:latin typeface="Cambria Math" charset="0"/>
                                  <a:ea typeface="DengXian" charset="-122"/>
                                  <a:cs typeface="Times New Roman" charset="0"/>
                                </a:rPr>
                                <m:t>𝒋</m:t>
                              </m:r>
                            </m:sup>
                          </m:sSup>
                          <m:sSup>
                            <m:sSupPr>
                              <m:ctrlPr>
                                <a:rPr lang="en-US" sz="2200" b="1" i="1">
                                  <a:solidFill>
                                    <a:srgbClr val="F0B503"/>
                                  </a:solidFill>
                                  <a:effectLst/>
                                  <a:latin typeface="Cambria Math" charset="0"/>
                                  <a:ea typeface="DengXian" charset="-122"/>
                                  <a:cs typeface="Times New Roman" charset="0"/>
                                </a:rPr>
                              </m:ctrlPr>
                            </m:sSupPr>
                            <m:e>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𝑩</m:t>
                              </m:r>
                              <m:r>
                                <a:rPr lang="en-US" sz="2200" b="1" i="1">
                                  <a:solidFill>
                                    <a:srgbClr val="F0B503"/>
                                  </a:solidFill>
                                  <a:effectLst/>
                                  <a:latin typeface="Cambria Math" charset="0"/>
                                  <a:ea typeface="DengXian" charset="-122"/>
                                  <a:cs typeface="Times New Roman" charset="0"/>
                                </a:rPr>
                                <m: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𝑿</m:t>
                                  </m:r>
                                </m:e>
                                <m:sub>
                                  <m:r>
                                    <a:rPr lang="en-US" sz="2200" b="1" i="1">
                                      <a:solidFill>
                                        <a:srgbClr val="F0B503"/>
                                      </a:solidFill>
                                      <a:effectLst/>
                                      <a:latin typeface="Cambria Math" charset="0"/>
                                      <a:ea typeface="DengXian" charset="-122"/>
                                      <a:cs typeface="Times New Roman" charset="0"/>
                                    </a:rPr>
                                    <m:t>𝒗</m:t>
                                  </m:r>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𝟏</m:t>
                              </m:r>
                              <m:r>
                                <a:rPr lang="en-US" sz="2200" b="1" i="1">
                                  <a:solidFill>
                                    <a:srgbClr val="F0B503"/>
                                  </a:solidFill>
                                  <a:effectLst/>
                                  <a:latin typeface="Cambria Math" charset="0"/>
                                  <a:ea typeface="DengXian" charset="-122"/>
                                  <a:cs typeface="Times New Roman" charset="0"/>
                                </a:rPr>
                                <m:t>,</m:t>
                              </m:r>
                              <m:sSub>
                                <m:sSubPr>
                                  <m:ctrlPr>
                                    <a:rPr lang="en-US" sz="2200" b="1" i="1">
                                      <a:solidFill>
                                        <a:srgbClr val="F0B503"/>
                                      </a:solidFill>
                                      <a:effectLst/>
                                      <a:latin typeface="Cambria Math" charset="0"/>
                                      <a:ea typeface="DengXian" charset="-122"/>
                                      <a:cs typeface="Times New Roman" charset="0"/>
                                    </a:rPr>
                                  </m:ctrlPr>
                                </m:sSubPr>
                                <m:e>
                                  <m:r>
                                    <a:rPr lang="en-US" sz="2200" b="1" i="1">
                                      <a:solidFill>
                                        <a:srgbClr val="F0B503"/>
                                      </a:solidFill>
                                      <a:effectLst/>
                                      <a:latin typeface="Cambria Math" charset="0"/>
                                      <a:ea typeface="DengXian" charset="-122"/>
                                      <a:cs typeface="Times New Roman" charset="0"/>
                                    </a:rPr>
                                    <m:t>𝒏</m:t>
                                  </m:r>
                                </m:e>
                                <m:sub>
                                  <m:r>
                                    <a:rPr lang="en-US" sz="2200" b="1" i="1">
                                      <a:solidFill>
                                        <a:srgbClr val="F0B503"/>
                                      </a:solidFill>
                                      <a:effectLst/>
                                      <a:latin typeface="Cambria Math" charset="0"/>
                                      <a:ea typeface="DengXian" charset="-122"/>
                                      <a:cs typeface="Times New Roman" charset="0"/>
                                    </a:rPr>
                                    <m:t>𝟐</m:t>
                                  </m:r>
                                </m:sub>
                              </m:sSub>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𝒑</m:t>
                              </m:r>
                              <m:r>
                                <a:rPr lang="en-US" sz="2200" b="1" i="1">
                                  <a:solidFill>
                                    <a:srgbClr val="F0B503"/>
                                  </a:solidFill>
                                  <a:effectLst/>
                                  <a:latin typeface="Cambria Math" charset="0"/>
                                  <a:ea typeface="DengXian" charset="-122"/>
                                  <a:cs typeface="Times New Roman" charset="0"/>
                                </a:rPr>
                                <m:t>)}</m:t>
                              </m:r>
                            </m:e>
                            <m:sup>
                              <m:r>
                                <a:rPr lang="en-US" sz="2200" b="1" i="1">
                                  <a:solidFill>
                                    <a:srgbClr val="F0B503"/>
                                  </a:solidFill>
                                  <a:effectLst/>
                                  <a:latin typeface="Cambria Math" charset="0"/>
                                  <a:ea typeface="DengXian" charset="-122"/>
                                  <a:cs typeface="Times New Roman" charset="0"/>
                                </a:rPr>
                                <m:t>𝑬𝑴</m:t>
                              </m:r>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𝟏</m:t>
                              </m:r>
                              <m:r>
                                <a:rPr lang="en-US" sz="2200" b="1" i="1">
                                  <a:solidFill>
                                    <a:srgbClr val="F0B503"/>
                                  </a:solidFill>
                                  <a:effectLst/>
                                  <a:latin typeface="Cambria Math" charset="0"/>
                                  <a:ea typeface="DengXian" charset="-122"/>
                                  <a:cs typeface="Times New Roman" charset="0"/>
                                </a:rPr>
                                <m:t>−</m:t>
                              </m:r>
                              <m:r>
                                <a:rPr lang="en-US" sz="2200" b="1" i="1">
                                  <a:solidFill>
                                    <a:srgbClr val="F0B503"/>
                                  </a:solidFill>
                                  <a:effectLst/>
                                  <a:latin typeface="Cambria Math" charset="0"/>
                                  <a:ea typeface="DengXian" charset="-122"/>
                                  <a:cs typeface="Times New Roman" charset="0"/>
                                </a:rPr>
                                <m:t>𝒋</m:t>
                              </m:r>
                            </m:sup>
                          </m:sSup>
                        </m:e>
                      </m:nary>
                    </m:oMath>
                  </m:oMathPara>
                </a14:m>
                <a:endParaRPr lang="en-US" sz="2200" b="1" dirty="0">
                  <a:solidFill>
                    <a:srgbClr val="F0B503"/>
                  </a:solidFill>
                  <a:effectLst/>
                  <a:latin typeface="Calibri" charset="0"/>
                  <a:ea typeface="DengXian" charset="-122"/>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194149" y="580260"/>
                <a:ext cx="6096000" cy="1759649"/>
              </a:xfrm>
              <a:prstGeom prst="rect">
                <a:avLst/>
              </a:prstGeom>
              <a:blipFill rotWithShape="0">
                <a:blip r:embed="rId2"/>
                <a:stretch>
                  <a:fillRect l="-100" t="-5882" r="-29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194149" y="2443661"/>
                <a:ext cx="10208712" cy="2184829"/>
              </a:xfrm>
              <a:prstGeom prst="rect">
                <a:avLst/>
              </a:prstGeom>
            </p:spPr>
            <p:txBody>
              <a:bodyPr wrap="square">
                <a:spAutoFit/>
              </a:bodyPr>
              <a:lstStyle/>
              <a:p>
                <a:pPr algn="just"/>
                <a14:m>
                  <m:oMath xmlns:m="http://schemas.openxmlformats.org/officeDocument/2006/math">
                    <m:r>
                      <a:rPr lang="en-US" sz="2200" b="1" i="1" smtClean="0">
                        <a:solidFill>
                          <a:srgbClr val="7030A0"/>
                        </a:solidFill>
                        <a:latin typeface="Cambria Math" charset="0"/>
                        <a:ea typeface="DengXian" charset="-122"/>
                        <a:cs typeface="Times New Roman" charset="0"/>
                      </a:rPr>
                      <m:t>𝑰</m:t>
                    </m:r>
                    <m:d>
                      <m:dPr>
                        <m:ctrlPr>
                          <a:rPr lang="en-US" sz="2200" b="1" i="1">
                            <a:solidFill>
                              <a:srgbClr val="7030A0"/>
                            </a:solidFill>
                            <a:effectLst/>
                            <a:latin typeface="Cambria Math" charset="0"/>
                            <a:ea typeface="DengXian" charset="-122"/>
                            <a:cs typeface="Times New Roman" charset="0"/>
                          </a:rPr>
                        </m:ctrlPr>
                      </m:dPr>
                      <m:e>
                        <m:sSub>
                          <m:sSubPr>
                            <m:ctrlPr>
                              <a:rPr lang="en-US" sz="2200" b="1" i="1">
                                <a:solidFill>
                                  <a:srgbClr val="7030A0"/>
                                </a:solidFill>
                                <a:effectLst/>
                                <a:latin typeface="Cambria Math" charset="0"/>
                                <a:ea typeface="DengXian" charset="-122"/>
                                <a:cs typeface="Times New Roman" charset="0"/>
                              </a:rPr>
                            </m:ctrlPr>
                          </m:sSubPr>
                          <m:e>
                            <m:r>
                              <a:rPr lang="en-US" sz="2200" b="1" i="1">
                                <a:solidFill>
                                  <a:srgbClr val="7030A0"/>
                                </a:solidFill>
                                <a:effectLst/>
                                <a:latin typeface="Cambria Math" charset="0"/>
                                <a:ea typeface="DengXian" charset="-122"/>
                                <a:cs typeface="Times New Roman" charset="0"/>
                              </a:rPr>
                              <m:t>𝑻</m:t>
                            </m:r>
                          </m:e>
                          <m:sub>
                            <m:r>
                              <a:rPr lang="en-US" sz="2200" b="1" i="1">
                                <a:solidFill>
                                  <a:srgbClr val="7030A0"/>
                                </a:solidFill>
                                <a:effectLst/>
                                <a:latin typeface="Cambria Math" charset="0"/>
                                <a:ea typeface="DengXian" charset="-122"/>
                                <a:cs typeface="Times New Roman" charset="0"/>
                              </a:rPr>
                              <m:t>𝟐</m:t>
                            </m:r>
                          </m:sub>
                        </m:sSub>
                        <m:r>
                          <a:rPr lang="en-US" sz="2200" b="1" i="1">
                            <a:solidFill>
                              <a:srgbClr val="7030A0"/>
                            </a:solidFill>
                            <a:effectLst/>
                            <a:latin typeface="Cambria Math" charset="0"/>
                            <a:ea typeface="DengXian" charset="-122"/>
                            <a:cs typeface="Times New Roman" charset="0"/>
                          </a:rPr>
                          <m:t>&gt;</m:t>
                        </m:r>
                        <m:sSub>
                          <m:sSubPr>
                            <m:ctrlPr>
                              <a:rPr lang="en-US" sz="2200" b="1" i="1">
                                <a:solidFill>
                                  <a:srgbClr val="7030A0"/>
                                </a:solidFill>
                                <a:effectLst/>
                                <a:latin typeface="Cambria Math" charset="0"/>
                                <a:ea typeface="DengXian" charset="-122"/>
                                <a:cs typeface="Times New Roman" charset="0"/>
                              </a:rPr>
                            </m:ctrlPr>
                          </m:sSubPr>
                          <m:e>
                            <m:r>
                              <a:rPr lang="en-US" sz="2200" b="1" i="1">
                                <a:solidFill>
                                  <a:srgbClr val="7030A0"/>
                                </a:solidFill>
                                <a:effectLst/>
                                <a:latin typeface="Cambria Math" charset="0"/>
                                <a:ea typeface="DengXian" charset="-122"/>
                                <a:cs typeface="Times New Roman" charset="0"/>
                              </a:rPr>
                              <m:t>𝒚</m:t>
                            </m:r>
                          </m:e>
                          <m:sub>
                            <m:r>
                              <a:rPr lang="en-US" sz="2200" b="1" i="1">
                                <a:solidFill>
                                  <a:srgbClr val="7030A0"/>
                                </a:solidFill>
                                <a:effectLst/>
                                <a:latin typeface="Cambria Math" charset="0"/>
                                <a:ea typeface="DengXian" charset="-122"/>
                                <a:cs typeface="Times New Roman" charset="0"/>
                              </a:rPr>
                              <m:t>𝟐</m:t>
                            </m:r>
                          </m:sub>
                        </m:sSub>
                      </m:e>
                    </m:d>
                    <m:r>
                      <a:rPr lang="en-US" sz="2200" i="1">
                        <a:solidFill>
                          <a:srgbClr val="000000"/>
                        </a:solidFill>
                        <a:effectLst/>
                        <a:latin typeface="Cambria Math" charset="0"/>
                        <a:ea typeface="DengXian" charset="-122"/>
                        <a:cs typeface="Times New Roman" charset="0"/>
                      </a:rPr>
                      <m:t> </m:t>
                    </m:r>
                  </m:oMath>
                </a14:m>
                <a:r>
                  <a:rPr lang="en-US" sz="2200" dirty="0">
                    <a:solidFill>
                      <a:srgbClr val="000000"/>
                    </a:solidFill>
                    <a:effectLst/>
                    <a:latin typeface="Times New Roman" charset="0"/>
                    <a:ea typeface="DengXian" charset="-122"/>
                    <a:cs typeface="Times New Roman" charset="0"/>
                  </a:rPr>
                  <a:t> </a:t>
                </a:r>
                <a14:m>
                  <m:oMath xmlns:m="http://schemas.openxmlformats.org/officeDocument/2006/math">
                    <m:r>
                      <a:rPr lang="en-US" sz="2200" i="1">
                        <a:solidFill>
                          <a:srgbClr val="000000"/>
                        </a:solidFill>
                        <a:effectLst/>
                        <a:latin typeface="Cambria Math" charset="0"/>
                        <a:ea typeface="DengXian" charset="-122"/>
                        <a:cs typeface="Times New Roman" charset="0"/>
                      </a:rPr>
                      <m:t>=</m:t>
                    </m:r>
                    <m:r>
                      <a:rPr lang="en-US" sz="2200" i="1">
                        <a:solidFill>
                          <a:srgbClr val="000000"/>
                        </a:solidFill>
                        <a:effectLst/>
                        <a:latin typeface="Cambria Math" charset="0"/>
                        <a:ea typeface="DengXian" charset="-122"/>
                        <a:cs typeface="Times New Roman" charset="0"/>
                      </a:rPr>
                      <m:t>𝐼</m:t>
                    </m:r>
                    <m:d>
                      <m:dPr>
                        <m:ctrlPr>
                          <a:rPr lang="en-US" sz="2200" i="1">
                            <a:solidFill>
                              <a:srgbClr val="000000"/>
                            </a:solidFill>
                            <a:effectLst/>
                            <a:latin typeface="Cambria Math" charset="0"/>
                            <a:ea typeface="DengXian" charset="-122"/>
                            <a:cs typeface="Times New Roman" charset="0"/>
                          </a:rPr>
                        </m:ctrlPr>
                      </m:dPr>
                      <m:e>
                        <m:f>
                          <m:fPr>
                            <m:ctrlPr>
                              <a:rPr lang="en-US" sz="2200" i="1">
                                <a:solidFill>
                                  <a:srgbClr val="000000"/>
                                </a:solidFill>
                                <a:effectLst/>
                                <a:latin typeface="Cambria Math" charset="0"/>
                                <a:ea typeface="DengXian" charset="-122"/>
                                <a:cs typeface="Times New Roman" charset="0"/>
                              </a:rPr>
                            </m:ctrlPr>
                          </m:fPr>
                          <m:num>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𝑧</m:t>
                                </m:r>
                              </m:e>
                              <m:sub>
                                <m:r>
                                  <a:rPr lang="en-US" sz="2200" i="1">
                                    <a:solidFill>
                                      <a:srgbClr val="000000"/>
                                    </a:solidFill>
                                    <a:effectLst/>
                                    <a:latin typeface="Cambria Math" charset="0"/>
                                    <a:ea typeface="DengXian" charset="-122"/>
                                    <a:cs typeface="Times New Roman" charset="0"/>
                                  </a:rPr>
                                  <m:t>𝑉</m:t>
                                </m:r>
                                <m:r>
                                  <a:rPr lang="en-US" sz="2200" i="1">
                                    <a:solidFill>
                                      <a:srgbClr val="000000"/>
                                    </a:solidFill>
                                    <a:effectLst/>
                                    <a:latin typeface="Cambria Math" charset="0"/>
                                    <a:ea typeface="DengXian" charset="-122"/>
                                    <a:cs typeface="Times New Roman" charset="0"/>
                                  </a:rPr>
                                  <m:t>2</m:t>
                                </m:r>
                              </m:sub>
                            </m:sSub>
                            <m:r>
                              <a:rPr lang="en-US" sz="2200" i="1">
                                <a:solidFill>
                                  <a:srgbClr val="000000"/>
                                </a:solidFill>
                                <a:effectLst/>
                                <a:latin typeface="Cambria Math" charset="0"/>
                                <a:ea typeface="DengXian" charset="-122"/>
                                <a:cs typeface="Times New Roman" charset="0"/>
                              </a:rPr>
                              <m:t>−</m:t>
                            </m:r>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𝑧</m:t>
                                </m:r>
                              </m:e>
                              <m:sub>
                                <m:r>
                                  <a:rPr lang="en-US" sz="2200" i="1">
                                    <a:solidFill>
                                      <a:srgbClr val="000000"/>
                                    </a:solidFill>
                                    <a:effectLst/>
                                    <a:latin typeface="Cambria Math" charset="0"/>
                                    <a:ea typeface="DengXian" charset="-122"/>
                                    <a:cs typeface="Times New Roman" charset="0"/>
                                  </a:rPr>
                                  <m:t>02</m:t>
                                </m:r>
                              </m:sub>
                            </m:sSub>
                          </m:num>
                          <m:den>
                            <m:rad>
                              <m:radPr>
                                <m:degHide m:val="on"/>
                                <m:ctrlPr>
                                  <a:rPr lang="en-US" sz="2200" i="1">
                                    <a:solidFill>
                                      <a:srgbClr val="000000"/>
                                    </a:solidFill>
                                    <a:effectLst/>
                                    <a:latin typeface="Cambria Math" charset="0"/>
                                    <a:ea typeface="DengXian" charset="-122"/>
                                    <a:cs typeface="Times New Roman" charset="0"/>
                                  </a:rPr>
                                </m:ctrlPr>
                              </m:radPr>
                              <m:deg/>
                              <m:e>
                                <m:r>
                                  <a:rPr lang="en-US" sz="2200" i="1">
                                    <a:solidFill>
                                      <a:srgbClr val="000000"/>
                                    </a:solidFill>
                                    <a:effectLst/>
                                    <a:latin typeface="Cambria Math" charset="0"/>
                                    <a:ea typeface="DengXian" charset="-122"/>
                                    <a:cs typeface="Times New Roman" charset="0"/>
                                  </a:rPr>
                                  <m:t>2</m:t>
                                </m:r>
                              </m:e>
                            </m:rad>
                          </m:den>
                        </m:f>
                        <m:r>
                          <a:rPr lang="en-US" sz="2200">
                            <a:solidFill>
                              <a:srgbClr val="000000"/>
                            </a:solidFill>
                            <a:effectLst/>
                            <a:latin typeface="Cambria Math" charset="0"/>
                            <a:ea typeface="DengXian" charset="-122"/>
                            <a:cs typeface="Times New Roman" charset="0"/>
                          </a:rPr>
                          <m:t>&gt;</m:t>
                        </m:r>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𝑦</m:t>
                            </m:r>
                          </m:e>
                          <m:sub>
                            <m:r>
                              <a:rPr lang="en-US" sz="2200" i="1">
                                <a:solidFill>
                                  <a:srgbClr val="000000"/>
                                </a:solidFill>
                                <a:effectLst/>
                                <a:latin typeface="Cambria Math" charset="0"/>
                                <a:ea typeface="DengXian" charset="-122"/>
                                <a:cs typeface="Times New Roman" charset="0"/>
                              </a:rPr>
                              <m:t>2</m:t>
                            </m:r>
                          </m:sub>
                        </m:sSub>
                      </m:e>
                    </m:d>
                  </m:oMath>
                </a14:m>
                <a:endParaRPr lang="en-US" sz="2200" i="1" dirty="0" smtClean="0">
                  <a:solidFill>
                    <a:srgbClr val="000000"/>
                  </a:solidFill>
                  <a:effectLst/>
                  <a:latin typeface="Cambria Math" charset="0"/>
                  <a:ea typeface="DengXian" charset="-122"/>
                  <a:cs typeface="Times New Roman" charset="0"/>
                </a:endParaRPr>
              </a:p>
              <a:p>
                <a:pPr algn="just"/>
                <a14:m>
                  <m:oMathPara xmlns:m="http://schemas.openxmlformats.org/officeDocument/2006/math">
                    <m:oMathParaPr>
                      <m:jc m:val="left"/>
                    </m:oMathParaPr>
                    <m:oMath xmlns:m="http://schemas.openxmlformats.org/officeDocument/2006/math">
                      <m:r>
                        <a:rPr lang="en-US" sz="2200" b="0" i="1" smtClean="0">
                          <a:solidFill>
                            <a:srgbClr val="000000"/>
                          </a:solidFill>
                          <a:effectLst/>
                          <a:latin typeface="Cambria Math" charset="0"/>
                          <a:ea typeface="DengXian" charset="-122"/>
                          <a:cs typeface="Times New Roman" charset="0"/>
                        </a:rPr>
                        <m:t>                       </m:t>
                      </m:r>
                      <m:r>
                        <a:rPr lang="en-US" sz="2200" i="1">
                          <a:solidFill>
                            <a:srgbClr val="000000"/>
                          </a:solidFill>
                          <a:effectLst/>
                          <a:latin typeface="Cambria Math" charset="0"/>
                          <a:ea typeface="DengXian" charset="-122"/>
                          <a:cs typeface="Times New Roman" charset="0"/>
                        </a:rPr>
                        <m:t>=</m:t>
                      </m:r>
                      <m:r>
                        <m:rPr>
                          <m:sty m:val="p"/>
                        </m:rPr>
                        <a:rPr lang="en-US" sz="2200">
                          <a:solidFill>
                            <a:srgbClr val="000000"/>
                          </a:solidFill>
                          <a:effectLst/>
                          <a:latin typeface="Cambria Math" charset="0"/>
                          <a:ea typeface="DengXian" charset="-122"/>
                          <a:cs typeface="Times New Roman" charset="0"/>
                        </a:rPr>
                        <m:t>I</m:t>
                      </m:r>
                      <m:d>
                        <m:dPr>
                          <m:begChr m:val="{"/>
                          <m:endChr m:val="}"/>
                          <m:ctrlPr>
                            <a:rPr lang="en-US" sz="2200" i="1">
                              <a:solidFill>
                                <a:srgbClr val="000000"/>
                              </a:solidFill>
                              <a:effectLst/>
                              <a:latin typeface="Cambria Math" charset="0"/>
                              <a:ea typeface="DengXian" charset="-122"/>
                              <a:cs typeface="Times New Roman" charset="0"/>
                            </a:rPr>
                          </m:ctrlPr>
                        </m:dPr>
                        <m:e>
                          <m:r>
                            <a:rPr lang="en-US" sz="2200">
                              <a:solidFill>
                                <a:srgbClr val="000000"/>
                              </a:solidFill>
                              <a:effectLst/>
                              <a:latin typeface="Cambria Math" charset="0"/>
                              <a:ea typeface="DengXian" charset="-122"/>
                              <a:cs typeface="Times New Roman" charset="0"/>
                            </a:rPr>
                            <m:t>2</m:t>
                          </m:r>
                          <m:rad>
                            <m:radPr>
                              <m:degHide m:val="on"/>
                              <m:ctrlPr>
                                <a:rPr lang="en-US" sz="2200" i="1">
                                  <a:solidFill>
                                    <a:srgbClr val="000000"/>
                                  </a:solidFill>
                                  <a:effectLst/>
                                  <a:latin typeface="Cambria Math" charset="0"/>
                                  <a:ea typeface="DengXian" charset="-122"/>
                                  <a:cs typeface="Times New Roman" charset="0"/>
                                </a:rPr>
                              </m:ctrlPr>
                            </m:radPr>
                            <m:deg/>
                            <m:e>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𝑛</m:t>
                                  </m:r>
                                </m:e>
                                <m:sub>
                                  <m:r>
                                    <a:rPr lang="en-US" sz="2200" i="1">
                                      <a:solidFill>
                                        <a:srgbClr val="000000"/>
                                      </a:solidFill>
                                      <a:effectLst/>
                                      <a:latin typeface="Cambria Math" charset="0"/>
                                      <a:ea typeface="DengXian" charset="-122"/>
                                      <a:cs typeface="Times New Roman" charset="0"/>
                                    </a:rPr>
                                    <m:t>2</m:t>
                                  </m:r>
                                </m:sub>
                              </m:sSub>
                            </m:e>
                          </m:rad>
                          <m:d>
                            <m:dPr>
                              <m:ctrlPr>
                                <a:rPr lang="en-US" sz="2200" i="1">
                                  <a:solidFill>
                                    <a:srgbClr val="000000"/>
                                  </a:solidFill>
                                  <a:effectLst/>
                                  <a:latin typeface="Cambria Math" charset="0"/>
                                  <a:ea typeface="DengXian" charset="-122"/>
                                  <a:cs typeface="Times New Roman" charset="0"/>
                                </a:rPr>
                              </m:ctrlPr>
                            </m:dPr>
                            <m:e>
                              <m:r>
                                <a:rPr lang="en-US" sz="2200" i="1">
                                  <a:solidFill>
                                    <a:srgbClr val="000000"/>
                                  </a:solidFill>
                                  <a:effectLst/>
                                  <a:latin typeface="Cambria Math" charset="0"/>
                                  <a:ea typeface="DengXian" charset="-122"/>
                                  <a:cs typeface="Times New Roman" charset="0"/>
                                </a:rPr>
                                <m:t>𝑎</m:t>
                              </m:r>
                              <m:d>
                                <m:dPr>
                                  <m:ctrlPr>
                                    <a:rPr lang="en-US" sz="2200" i="1">
                                      <a:solidFill>
                                        <a:srgbClr val="000000"/>
                                      </a:solidFill>
                                      <a:effectLst/>
                                      <a:latin typeface="Cambria Math" charset="0"/>
                                      <a:ea typeface="DengXian" charset="-122"/>
                                      <a:cs typeface="Times New Roman" charset="0"/>
                                    </a:rPr>
                                  </m:ctrlPr>
                                </m:dPr>
                                <m:e>
                                  <m:f>
                                    <m:fPr>
                                      <m:ctrlPr>
                                        <a:rPr lang="en-US" sz="2200" i="1">
                                          <a:solidFill>
                                            <a:srgbClr val="000000"/>
                                          </a:solidFill>
                                          <a:effectLst/>
                                          <a:latin typeface="Cambria Math" charset="0"/>
                                          <a:ea typeface="DengXian" charset="-122"/>
                                          <a:cs typeface="Times New Roman" charset="0"/>
                                        </a:rPr>
                                      </m:ctrlPr>
                                    </m:fPr>
                                    <m:num>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𝑥</m:t>
                                          </m:r>
                                        </m:e>
                                        <m:sub>
                                          <m:r>
                                            <a:rPr lang="en-US" sz="2200" i="1">
                                              <a:solidFill>
                                                <a:srgbClr val="000000"/>
                                              </a:solidFill>
                                              <a:effectLst/>
                                              <a:latin typeface="Cambria Math" charset="0"/>
                                              <a:ea typeface="DengXian" charset="-122"/>
                                              <a:cs typeface="Times New Roman" charset="0"/>
                                            </a:rPr>
                                            <m:t>𝑘</m:t>
                                          </m:r>
                                        </m:sub>
                                      </m:sSub>
                                    </m:num>
                                    <m:den>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𝑛</m:t>
                                          </m:r>
                                        </m:e>
                                        <m:sub>
                                          <m:r>
                                            <a:rPr lang="en-US" sz="2200" i="1">
                                              <a:solidFill>
                                                <a:srgbClr val="000000"/>
                                              </a:solidFill>
                                              <a:effectLst/>
                                              <a:latin typeface="Cambria Math" charset="0"/>
                                              <a:ea typeface="DengXian" charset="-122"/>
                                              <a:cs typeface="Times New Roman" charset="0"/>
                                            </a:rPr>
                                            <m:t>2</m:t>
                                          </m:r>
                                        </m:sub>
                                      </m:sSub>
                                    </m:den>
                                  </m:f>
                                </m:e>
                              </m:d>
                              <m:r>
                                <a:rPr lang="en-US" sz="2200" i="1">
                                  <a:solidFill>
                                    <a:srgbClr val="000000"/>
                                  </a:solidFill>
                                  <a:effectLst/>
                                  <a:latin typeface="Cambria Math" charset="0"/>
                                  <a:ea typeface="DengXian" charset="-122"/>
                                  <a:cs typeface="Times New Roman" charset="0"/>
                                </a:rPr>
                                <m:t>−</m:t>
                              </m:r>
                              <m:r>
                                <a:rPr lang="en-US" sz="2200" i="1">
                                  <a:solidFill>
                                    <a:srgbClr val="000000"/>
                                  </a:solidFill>
                                  <a:effectLst/>
                                  <a:latin typeface="Cambria Math" charset="0"/>
                                  <a:ea typeface="DengXian" charset="-122"/>
                                  <a:cs typeface="Times New Roman" charset="0"/>
                                </a:rPr>
                                <m:t>𝑎</m:t>
                              </m:r>
                              <m:d>
                                <m:dPr>
                                  <m:ctrlPr>
                                    <a:rPr lang="en-US" sz="2200" i="1">
                                      <a:solidFill>
                                        <a:srgbClr val="000000"/>
                                      </a:solidFill>
                                      <a:effectLst/>
                                      <a:latin typeface="Cambria Math" charset="0"/>
                                      <a:ea typeface="DengXian" charset="-122"/>
                                      <a:cs typeface="Times New Roman" charset="0"/>
                                    </a:rPr>
                                  </m:ctrlPr>
                                </m:dPr>
                                <m:e>
                                  <m:f>
                                    <m:fPr>
                                      <m:ctrlPr>
                                        <a:rPr lang="en-US" sz="2200" i="1">
                                          <a:solidFill>
                                            <a:srgbClr val="000000"/>
                                          </a:solidFill>
                                          <a:effectLst/>
                                          <a:latin typeface="Cambria Math" charset="0"/>
                                          <a:ea typeface="DengXian" charset="-122"/>
                                          <a:cs typeface="Times New Roman" charset="0"/>
                                        </a:rPr>
                                      </m:ctrlPr>
                                    </m:fPr>
                                    <m:num>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𝑥</m:t>
                                          </m:r>
                                        </m:e>
                                        <m:sub>
                                          <m:r>
                                            <a:rPr lang="en-US" sz="2200" i="1">
                                              <a:solidFill>
                                                <a:srgbClr val="000000"/>
                                              </a:solidFill>
                                              <a:effectLst/>
                                              <a:latin typeface="Cambria Math" charset="0"/>
                                              <a:ea typeface="DengXian" charset="-122"/>
                                              <a:cs typeface="Times New Roman" charset="0"/>
                                            </a:rPr>
                                            <m:t>0</m:t>
                                          </m:r>
                                        </m:sub>
                                      </m:sSub>
                                    </m:num>
                                    <m:den>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𝑛</m:t>
                                          </m:r>
                                        </m:e>
                                        <m:sub>
                                          <m:r>
                                            <a:rPr lang="en-US" sz="2200" i="1">
                                              <a:solidFill>
                                                <a:srgbClr val="000000"/>
                                              </a:solidFill>
                                              <a:effectLst/>
                                              <a:latin typeface="Cambria Math" charset="0"/>
                                              <a:ea typeface="DengXian" charset="-122"/>
                                              <a:cs typeface="Times New Roman" charset="0"/>
                                            </a:rPr>
                                            <m:t>2</m:t>
                                          </m:r>
                                        </m:sub>
                                      </m:sSub>
                                    </m:den>
                                  </m:f>
                                </m:e>
                              </m:d>
                            </m:e>
                          </m:d>
                        </m:e>
                      </m:d>
                      <m:r>
                        <a:rPr lang="en-US" sz="2200">
                          <a:solidFill>
                            <a:srgbClr val="000000"/>
                          </a:solidFill>
                          <a:effectLst/>
                          <a:latin typeface="Cambria Math" charset="0"/>
                          <a:ea typeface="DengXian" charset="-122"/>
                          <a:cs typeface="Times New Roman" charset="0"/>
                        </a:rPr>
                        <m:t>&gt;</m:t>
                      </m:r>
                      <m:rad>
                        <m:radPr>
                          <m:degHide m:val="on"/>
                          <m:ctrlPr>
                            <a:rPr lang="en-US" sz="2200" i="1">
                              <a:solidFill>
                                <a:srgbClr val="000000"/>
                              </a:solidFill>
                              <a:effectLst/>
                              <a:latin typeface="Cambria Math" charset="0"/>
                              <a:ea typeface="DengXian" charset="-122"/>
                              <a:cs typeface="Times New Roman" charset="0"/>
                            </a:rPr>
                          </m:ctrlPr>
                        </m:radPr>
                        <m:deg/>
                        <m:e>
                          <m:r>
                            <a:rPr lang="en-US" sz="2200" i="1">
                              <a:solidFill>
                                <a:srgbClr val="000000"/>
                              </a:solidFill>
                              <a:effectLst/>
                              <a:latin typeface="Cambria Math" charset="0"/>
                              <a:ea typeface="DengXian" charset="-122"/>
                              <a:cs typeface="Times New Roman" charset="0"/>
                            </a:rPr>
                            <m:t>2</m:t>
                          </m:r>
                        </m:e>
                      </m:rad>
                      <m:sSub>
                        <m:sSubPr>
                          <m:ctrlPr>
                            <a:rPr lang="en-US" sz="2200" i="1">
                              <a:solidFill>
                                <a:srgbClr val="000000"/>
                              </a:solidFill>
                              <a:effectLst/>
                              <a:latin typeface="Cambria Math" charset="0"/>
                              <a:ea typeface="DengXian" charset="-122"/>
                              <a:cs typeface="Times New Roman" charset="0"/>
                            </a:rPr>
                          </m:ctrlPr>
                        </m:sSubPr>
                        <m:e>
                          <m:r>
                            <a:rPr lang="en-US" sz="2200" i="1">
                              <a:solidFill>
                                <a:srgbClr val="000000"/>
                              </a:solidFill>
                              <a:effectLst/>
                              <a:latin typeface="Cambria Math" charset="0"/>
                              <a:ea typeface="DengXian" charset="-122"/>
                              <a:cs typeface="Times New Roman" charset="0"/>
                            </a:rPr>
                            <m:t>𝑦</m:t>
                          </m:r>
                        </m:e>
                        <m:sub>
                          <m:r>
                            <a:rPr lang="en-US" sz="2200" i="1">
                              <a:solidFill>
                                <a:srgbClr val="000000"/>
                              </a:solidFill>
                              <a:effectLst/>
                              <a:latin typeface="Cambria Math" charset="0"/>
                              <a:ea typeface="DengXian" charset="-122"/>
                              <a:cs typeface="Times New Roman" charset="0"/>
                            </a:rPr>
                            <m:t>2</m:t>
                          </m:r>
                        </m:sub>
                      </m:sSub>
                      <m:r>
                        <a:rPr lang="en-US" sz="2200">
                          <a:solidFill>
                            <a:srgbClr val="000000"/>
                          </a:solidFill>
                          <a:effectLst/>
                          <a:latin typeface="Cambria Math" charset="0"/>
                          <a:ea typeface="DengXian" charset="-122"/>
                          <a:cs typeface="Times New Roman" charset="0"/>
                        </a:rPr>
                        <m:t>)</m:t>
                      </m:r>
                    </m:oMath>
                  </m:oMathPara>
                </a14:m>
                <a:endParaRPr lang="en-US" sz="2200" dirty="0" smtClean="0">
                  <a:solidFill>
                    <a:srgbClr val="000000"/>
                  </a:solidFill>
                  <a:effectLst/>
                  <a:latin typeface="Cambria Math" charset="0"/>
                  <a:ea typeface="DengXian" charset="-122"/>
                  <a:cs typeface="Times New Roman" charset="0"/>
                </a:endParaRPr>
              </a:p>
              <a:p>
                <a:pPr algn="just"/>
                <a14:m>
                  <m:oMathPara xmlns:m="http://schemas.openxmlformats.org/officeDocument/2006/math">
                    <m:oMathParaPr>
                      <m:jc m:val="left"/>
                    </m:oMathParaPr>
                    <m:oMath xmlns:m="http://schemas.openxmlformats.org/officeDocument/2006/math">
                      <m:r>
                        <a:rPr lang="en-US" sz="2200" b="0" i="0" smtClean="0">
                          <a:solidFill>
                            <a:srgbClr val="000000"/>
                          </a:solidFill>
                          <a:effectLst/>
                          <a:latin typeface="Cambria Math" charset="0"/>
                          <a:ea typeface="DengXian" charset="-122"/>
                          <a:cs typeface="Times New Roman" charset="0"/>
                        </a:rPr>
                        <m:t>                        </m:t>
                      </m:r>
                      <m:r>
                        <a:rPr lang="en-US" sz="2200">
                          <a:solidFill>
                            <a:srgbClr val="000000"/>
                          </a:solidFill>
                          <a:effectLst/>
                          <a:latin typeface="Cambria Math" charset="0"/>
                          <a:ea typeface="DengXian" charset="-122"/>
                          <a:cs typeface="Times New Roman" charset="0"/>
                        </a:rPr>
                        <m:t>=</m:t>
                      </m:r>
                      <m:r>
                        <m:rPr>
                          <m:sty m:val="p"/>
                        </m:rPr>
                        <a:rPr lang="en-US" sz="2200" smtClean="0">
                          <a:solidFill>
                            <a:srgbClr val="7030A0"/>
                          </a:solidFill>
                          <a:effectLst/>
                          <a:latin typeface="Cambria Math" charset="0"/>
                          <a:ea typeface="DengXian" charset="-122"/>
                          <a:cs typeface="Times New Roman" charset="0"/>
                        </a:rPr>
                        <m:t>I</m:t>
                      </m:r>
                      <m:d>
                        <m:dPr>
                          <m:ctrlPr>
                            <a:rPr lang="en-US" sz="2200" i="1">
                              <a:solidFill>
                                <a:srgbClr val="7030A0"/>
                              </a:solidFill>
                              <a:effectLst/>
                              <a:latin typeface="Cambria Math" charset="0"/>
                              <a:ea typeface="DengXian" charset="-122"/>
                              <a:cs typeface="Times New Roman" charset="0"/>
                            </a:rPr>
                          </m:ctrlPr>
                        </m:dPr>
                        <m:e>
                          <m:r>
                            <a:rPr lang="en-US" sz="2200" i="1">
                              <a:solidFill>
                                <a:srgbClr val="7030A0"/>
                              </a:solidFill>
                              <a:effectLst/>
                              <a:latin typeface="Cambria Math" charset="0"/>
                              <a:ea typeface="DengXian" charset="-122"/>
                              <a:cs typeface="Times New Roman" charset="0"/>
                            </a:rPr>
                            <m:t>𝑎</m:t>
                          </m:r>
                          <m:d>
                            <m:dPr>
                              <m:ctrlPr>
                                <a:rPr lang="en-US" sz="2200" i="1">
                                  <a:solidFill>
                                    <a:srgbClr val="7030A0"/>
                                  </a:solidFill>
                                  <a:effectLst/>
                                  <a:latin typeface="Cambria Math" charset="0"/>
                                  <a:ea typeface="DengXian" charset="-122"/>
                                  <a:cs typeface="Times New Roman" charset="0"/>
                                </a:rPr>
                              </m:ctrlPr>
                            </m:dPr>
                            <m:e>
                              <m:f>
                                <m:fPr>
                                  <m:ctrlPr>
                                    <a:rPr lang="en-US" sz="2200" i="1">
                                      <a:solidFill>
                                        <a:srgbClr val="7030A0"/>
                                      </a:solidFill>
                                      <a:effectLst/>
                                      <a:latin typeface="Cambria Math" charset="0"/>
                                      <a:ea typeface="DengXian" charset="-122"/>
                                      <a:cs typeface="Times New Roman" charset="0"/>
                                    </a:rPr>
                                  </m:ctrlPr>
                                </m:fPr>
                                <m:num>
                                  <m:sSub>
                                    <m:sSubPr>
                                      <m:ctrlPr>
                                        <a:rPr lang="en-US" sz="2200" i="1">
                                          <a:solidFill>
                                            <a:srgbClr val="7030A0"/>
                                          </a:solidFill>
                                          <a:effectLst/>
                                          <a:latin typeface="Cambria Math" charset="0"/>
                                          <a:ea typeface="DengXian" charset="-122"/>
                                          <a:cs typeface="Times New Roman" charset="0"/>
                                        </a:rPr>
                                      </m:ctrlPr>
                                    </m:sSubPr>
                                    <m:e>
                                      <m:r>
                                        <a:rPr lang="en-US" sz="2200" i="1">
                                          <a:solidFill>
                                            <a:srgbClr val="7030A0"/>
                                          </a:solidFill>
                                          <a:effectLst/>
                                          <a:latin typeface="Cambria Math" charset="0"/>
                                          <a:ea typeface="DengXian" charset="-122"/>
                                          <a:cs typeface="Times New Roman" charset="0"/>
                                        </a:rPr>
                                        <m:t>𝑥</m:t>
                                      </m:r>
                                    </m:e>
                                    <m:sub>
                                      <m:r>
                                        <a:rPr lang="en-US" sz="2200" i="1">
                                          <a:solidFill>
                                            <a:srgbClr val="7030A0"/>
                                          </a:solidFill>
                                          <a:effectLst/>
                                          <a:latin typeface="Cambria Math" charset="0"/>
                                          <a:ea typeface="DengXian" charset="-122"/>
                                          <a:cs typeface="Times New Roman" charset="0"/>
                                        </a:rPr>
                                        <m:t>𝑘</m:t>
                                      </m:r>
                                    </m:sub>
                                  </m:sSub>
                                </m:num>
                                <m:den>
                                  <m:sSub>
                                    <m:sSubPr>
                                      <m:ctrlPr>
                                        <a:rPr lang="en-US" sz="2200" i="1">
                                          <a:solidFill>
                                            <a:srgbClr val="7030A0"/>
                                          </a:solidFill>
                                          <a:effectLst/>
                                          <a:latin typeface="Cambria Math" charset="0"/>
                                          <a:ea typeface="DengXian" charset="-122"/>
                                          <a:cs typeface="Times New Roman" charset="0"/>
                                        </a:rPr>
                                      </m:ctrlPr>
                                    </m:sSubPr>
                                    <m:e>
                                      <m:r>
                                        <a:rPr lang="en-US" sz="2200" i="1">
                                          <a:solidFill>
                                            <a:srgbClr val="7030A0"/>
                                          </a:solidFill>
                                          <a:effectLst/>
                                          <a:latin typeface="Cambria Math" charset="0"/>
                                          <a:ea typeface="DengXian" charset="-122"/>
                                          <a:cs typeface="Times New Roman" charset="0"/>
                                        </a:rPr>
                                        <m:t>𝑛</m:t>
                                      </m:r>
                                    </m:e>
                                    <m:sub>
                                      <m:r>
                                        <a:rPr lang="en-US" sz="2200" i="1">
                                          <a:solidFill>
                                            <a:srgbClr val="7030A0"/>
                                          </a:solidFill>
                                          <a:effectLst/>
                                          <a:latin typeface="Cambria Math" charset="0"/>
                                          <a:ea typeface="DengXian" charset="-122"/>
                                          <a:cs typeface="Times New Roman" charset="0"/>
                                        </a:rPr>
                                        <m:t>2</m:t>
                                      </m:r>
                                    </m:sub>
                                  </m:sSub>
                                </m:den>
                              </m:f>
                            </m:e>
                          </m:d>
                          <m:r>
                            <a:rPr lang="en-US" sz="2200" i="1">
                              <a:solidFill>
                                <a:srgbClr val="7030A0"/>
                              </a:solidFill>
                              <a:effectLst/>
                              <a:latin typeface="Cambria Math" charset="0"/>
                              <a:ea typeface="DengXian" charset="-122"/>
                              <a:cs typeface="Times New Roman" charset="0"/>
                            </a:rPr>
                            <m:t>−</m:t>
                          </m:r>
                          <m:r>
                            <a:rPr lang="en-US" sz="2200" i="1">
                              <a:solidFill>
                                <a:srgbClr val="7030A0"/>
                              </a:solidFill>
                              <a:effectLst/>
                              <a:latin typeface="Cambria Math" charset="0"/>
                              <a:ea typeface="DengXian" charset="-122"/>
                              <a:cs typeface="Times New Roman" charset="0"/>
                            </a:rPr>
                            <m:t>𝑎</m:t>
                          </m:r>
                          <m:d>
                            <m:dPr>
                              <m:ctrlPr>
                                <a:rPr lang="en-US" sz="2200" i="1">
                                  <a:solidFill>
                                    <a:srgbClr val="7030A0"/>
                                  </a:solidFill>
                                  <a:effectLst/>
                                  <a:latin typeface="Cambria Math" charset="0"/>
                                  <a:ea typeface="DengXian" charset="-122"/>
                                  <a:cs typeface="Times New Roman" charset="0"/>
                                </a:rPr>
                              </m:ctrlPr>
                            </m:dPr>
                            <m:e>
                              <m:f>
                                <m:fPr>
                                  <m:ctrlPr>
                                    <a:rPr lang="en-US" sz="2200" i="1">
                                      <a:solidFill>
                                        <a:srgbClr val="7030A0"/>
                                      </a:solidFill>
                                      <a:effectLst/>
                                      <a:latin typeface="Cambria Math" charset="0"/>
                                      <a:ea typeface="DengXian" charset="-122"/>
                                      <a:cs typeface="Times New Roman" charset="0"/>
                                    </a:rPr>
                                  </m:ctrlPr>
                                </m:fPr>
                                <m:num>
                                  <m:sSub>
                                    <m:sSubPr>
                                      <m:ctrlPr>
                                        <a:rPr lang="en-US" sz="2200" i="1">
                                          <a:solidFill>
                                            <a:srgbClr val="7030A0"/>
                                          </a:solidFill>
                                          <a:effectLst/>
                                          <a:latin typeface="Cambria Math" charset="0"/>
                                          <a:ea typeface="DengXian" charset="-122"/>
                                          <a:cs typeface="Times New Roman" charset="0"/>
                                        </a:rPr>
                                      </m:ctrlPr>
                                    </m:sSubPr>
                                    <m:e>
                                      <m:r>
                                        <a:rPr lang="en-US" sz="2200" i="1">
                                          <a:solidFill>
                                            <a:srgbClr val="7030A0"/>
                                          </a:solidFill>
                                          <a:effectLst/>
                                          <a:latin typeface="Cambria Math" charset="0"/>
                                          <a:ea typeface="DengXian" charset="-122"/>
                                          <a:cs typeface="Times New Roman" charset="0"/>
                                        </a:rPr>
                                        <m:t>𝑥</m:t>
                                      </m:r>
                                    </m:e>
                                    <m:sub>
                                      <m:r>
                                        <a:rPr lang="en-US" sz="2200" i="1">
                                          <a:solidFill>
                                            <a:srgbClr val="7030A0"/>
                                          </a:solidFill>
                                          <a:effectLst/>
                                          <a:latin typeface="Cambria Math" charset="0"/>
                                          <a:ea typeface="DengXian" charset="-122"/>
                                          <a:cs typeface="Times New Roman" charset="0"/>
                                        </a:rPr>
                                        <m:t>0</m:t>
                                      </m:r>
                                    </m:sub>
                                  </m:sSub>
                                </m:num>
                                <m:den>
                                  <m:sSub>
                                    <m:sSubPr>
                                      <m:ctrlPr>
                                        <a:rPr lang="en-US" sz="2200" i="1">
                                          <a:solidFill>
                                            <a:srgbClr val="7030A0"/>
                                          </a:solidFill>
                                          <a:effectLst/>
                                          <a:latin typeface="Cambria Math" charset="0"/>
                                          <a:ea typeface="DengXian" charset="-122"/>
                                          <a:cs typeface="Times New Roman" charset="0"/>
                                        </a:rPr>
                                      </m:ctrlPr>
                                    </m:sSubPr>
                                    <m:e>
                                      <m:r>
                                        <a:rPr lang="en-US" sz="2200" i="1">
                                          <a:solidFill>
                                            <a:srgbClr val="7030A0"/>
                                          </a:solidFill>
                                          <a:effectLst/>
                                          <a:latin typeface="Cambria Math" charset="0"/>
                                          <a:ea typeface="DengXian" charset="-122"/>
                                          <a:cs typeface="Times New Roman" charset="0"/>
                                        </a:rPr>
                                        <m:t>𝑛</m:t>
                                      </m:r>
                                    </m:e>
                                    <m:sub>
                                      <m:r>
                                        <a:rPr lang="en-US" sz="2200" i="1">
                                          <a:solidFill>
                                            <a:srgbClr val="7030A0"/>
                                          </a:solidFill>
                                          <a:effectLst/>
                                          <a:latin typeface="Cambria Math" charset="0"/>
                                          <a:ea typeface="DengXian" charset="-122"/>
                                          <a:cs typeface="Times New Roman" charset="0"/>
                                        </a:rPr>
                                        <m:t>2</m:t>
                                      </m:r>
                                    </m:sub>
                                  </m:sSub>
                                </m:den>
                              </m:f>
                            </m:e>
                          </m:d>
                          <m:r>
                            <a:rPr lang="en-US" sz="2200">
                              <a:solidFill>
                                <a:srgbClr val="7030A0"/>
                              </a:solidFill>
                              <a:effectLst/>
                              <a:latin typeface="Cambria Math" charset="0"/>
                              <a:ea typeface="DengXian" charset="-122"/>
                              <a:cs typeface="Times New Roman" charset="0"/>
                            </a:rPr>
                            <m:t>&gt;</m:t>
                          </m:r>
                          <m:f>
                            <m:fPr>
                              <m:ctrlPr>
                                <a:rPr lang="en-US" sz="2200" i="1">
                                  <a:solidFill>
                                    <a:srgbClr val="7030A0"/>
                                  </a:solidFill>
                                  <a:effectLst/>
                                  <a:latin typeface="Cambria Math" charset="0"/>
                                  <a:ea typeface="DengXian" charset="-122"/>
                                  <a:cs typeface="Times New Roman" charset="0"/>
                                </a:rPr>
                              </m:ctrlPr>
                            </m:fPr>
                            <m:num>
                              <m:sSub>
                                <m:sSubPr>
                                  <m:ctrlPr>
                                    <a:rPr lang="en-US" sz="2200" i="1">
                                      <a:solidFill>
                                        <a:srgbClr val="7030A0"/>
                                      </a:solidFill>
                                      <a:effectLst/>
                                      <a:latin typeface="Cambria Math" charset="0"/>
                                      <a:ea typeface="DengXian" charset="-122"/>
                                      <a:cs typeface="Times New Roman" charset="0"/>
                                    </a:rPr>
                                  </m:ctrlPr>
                                </m:sSubPr>
                                <m:e>
                                  <m:r>
                                    <a:rPr lang="en-US" sz="2200" i="1">
                                      <a:solidFill>
                                        <a:srgbClr val="7030A0"/>
                                      </a:solidFill>
                                      <a:effectLst/>
                                      <a:latin typeface="Cambria Math" charset="0"/>
                                      <a:ea typeface="DengXian" charset="-122"/>
                                      <a:cs typeface="Times New Roman" charset="0"/>
                                    </a:rPr>
                                    <m:t>𝑦</m:t>
                                  </m:r>
                                </m:e>
                                <m:sub>
                                  <m:r>
                                    <a:rPr lang="en-US" sz="2200" i="1">
                                      <a:solidFill>
                                        <a:srgbClr val="7030A0"/>
                                      </a:solidFill>
                                      <a:effectLst/>
                                      <a:latin typeface="Cambria Math" charset="0"/>
                                      <a:ea typeface="DengXian" charset="-122"/>
                                      <a:cs typeface="Times New Roman" charset="0"/>
                                    </a:rPr>
                                    <m:t>2</m:t>
                                  </m:r>
                                </m:sub>
                              </m:sSub>
                            </m:num>
                            <m:den>
                              <m:rad>
                                <m:radPr>
                                  <m:degHide m:val="on"/>
                                  <m:ctrlPr>
                                    <a:rPr lang="en-US" sz="2200" i="1">
                                      <a:solidFill>
                                        <a:srgbClr val="7030A0"/>
                                      </a:solidFill>
                                      <a:effectLst/>
                                      <a:latin typeface="Cambria Math" charset="0"/>
                                      <a:ea typeface="DengXian" charset="-122"/>
                                      <a:cs typeface="Times New Roman" charset="0"/>
                                    </a:rPr>
                                  </m:ctrlPr>
                                </m:radPr>
                                <m:deg/>
                                <m:e>
                                  <m:r>
                                    <a:rPr lang="en-US" sz="2200" i="1">
                                      <a:solidFill>
                                        <a:srgbClr val="7030A0"/>
                                      </a:solidFill>
                                      <a:effectLst/>
                                      <a:latin typeface="Cambria Math" charset="0"/>
                                      <a:ea typeface="DengXian" charset="-122"/>
                                      <a:cs typeface="Times New Roman" charset="0"/>
                                    </a:rPr>
                                    <m:t>2</m:t>
                                  </m:r>
                                  <m:sSub>
                                    <m:sSubPr>
                                      <m:ctrlPr>
                                        <a:rPr lang="en-US" sz="2200" i="1">
                                          <a:solidFill>
                                            <a:srgbClr val="7030A0"/>
                                          </a:solidFill>
                                          <a:effectLst/>
                                          <a:latin typeface="Cambria Math" charset="0"/>
                                          <a:ea typeface="DengXian" charset="-122"/>
                                          <a:cs typeface="Times New Roman" charset="0"/>
                                        </a:rPr>
                                      </m:ctrlPr>
                                    </m:sSubPr>
                                    <m:e>
                                      <m:r>
                                        <a:rPr lang="en-US" sz="2200" i="1">
                                          <a:solidFill>
                                            <a:srgbClr val="7030A0"/>
                                          </a:solidFill>
                                          <a:effectLst/>
                                          <a:latin typeface="Cambria Math" charset="0"/>
                                          <a:ea typeface="DengXian" charset="-122"/>
                                          <a:cs typeface="Times New Roman" charset="0"/>
                                        </a:rPr>
                                        <m:t>𝑛</m:t>
                                      </m:r>
                                    </m:e>
                                    <m:sub>
                                      <m:r>
                                        <a:rPr lang="en-US" sz="2200" i="1">
                                          <a:solidFill>
                                            <a:srgbClr val="7030A0"/>
                                          </a:solidFill>
                                          <a:effectLst/>
                                          <a:latin typeface="Cambria Math" charset="0"/>
                                          <a:ea typeface="DengXian" charset="-122"/>
                                          <a:cs typeface="Times New Roman" charset="0"/>
                                        </a:rPr>
                                        <m:t>2</m:t>
                                      </m:r>
                                    </m:sub>
                                  </m:sSub>
                                </m:e>
                              </m:rad>
                            </m:den>
                          </m:f>
                        </m:e>
                      </m:d>
                    </m:oMath>
                  </m:oMathPara>
                </a14:m>
                <a:endParaRPr lang="en-US" sz="2200" dirty="0">
                  <a:effectLst/>
                  <a:latin typeface="Calibri" charset="0"/>
                  <a:ea typeface="DengXian" charset="-122"/>
                  <a:cs typeface="Times New Roman"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194149" y="2443661"/>
                <a:ext cx="10208712" cy="218482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94149" y="4628490"/>
                <a:ext cx="6818533" cy="430887"/>
              </a:xfrm>
              <a:prstGeom prst="rect">
                <a:avLst/>
              </a:prstGeom>
            </p:spPr>
            <p:txBody>
              <a:bodyPr wrap="none">
                <a:spAutoFit/>
              </a:bodyPr>
              <a:lstStyle/>
              <a:p>
                <a:pPr algn="just"/>
                <a14:m>
                  <m:oMath xmlns:m="http://schemas.openxmlformats.org/officeDocument/2006/math">
                    <m:r>
                      <a:rPr lang="en-US" sz="2200" b="1" i="1" smtClean="0">
                        <a:solidFill>
                          <a:schemeClr val="accent6">
                            <a:lumMod val="75000"/>
                          </a:schemeClr>
                        </a:solidFill>
                        <a:latin typeface="Cambria Math" charset="0"/>
                        <a:ea typeface="DengXian" charset="-122"/>
                        <a:cs typeface="Times New Roman" charset="0"/>
                      </a:rPr>
                      <m:t>𝑷</m:t>
                    </m:r>
                    <m:d>
                      <m:dPr>
                        <m:endChr m:val="|"/>
                        <m:ctrlPr>
                          <a:rPr lang="en-US" sz="2200" b="1" i="1">
                            <a:solidFill>
                              <a:schemeClr val="accent6">
                                <a:lumMod val="75000"/>
                              </a:schemeClr>
                            </a:solidFill>
                            <a:effectLst/>
                            <a:latin typeface="Cambria Math" charset="0"/>
                            <a:ea typeface="DengXian" charset="-122"/>
                            <a:cs typeface="Times New Roman" charset="0"/>
                          </a:rPr>
                        </m:ctrlPr>
                      </m:dPr>
                      <m:e>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𝑿</m:t>
                            </m:r>
                          </m:e>
                          <m:sub>
                            <m:r>
                              <a:rPr lang="en-US" sz="2200" b="1" i="1">
                                <a:solidFill>
                                  <a:schemeClr val="accent6">
                                    <a:lumMod val="75000"/>
                                  </a:schemeClr>
                                </a:solidFill>
                                <a:effectLst/>
                                <a:latin typeface="Cambria Math" charset="0"/>
                                <a:ea typeface="DengXian" charset="-122"/>
                                <a:cs typeface="Times New Roman" charset="0"/>
                              </a:rPr>
                              <m:t>𝟎𝟐</m:t>
                            </m:r>
                          </m:sub>
                        </m:sSub>
                        <m:r>
                          <a:rPr lang="en-US" sz="2200" b="1" i="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𝒙</m:t>
                            </m:r>
                          </m:e>
                          <m:sub>
                            <m:r>
                              <a:rPr lang="en-US" sz="2200" b="1" i="1">
                                <a:solidFill>
                                  <a:schemeClr val="accent6">
                                    <a:lumMod val="75000"/>
                                  </a:schemeClr>
                                </a:solidFill>
                                <a:effectLst/>
                                <a:latin typeface="Cambria Math" charset="0"/>
                                <a:ea typeface="DengXian" charset="-122"/>
                                <a:cs typeface="Times New Roman" charset="0"/>
                              </a:rPr>
                              <m:t>𝟎</m:t>
                            </m:r>
                          </m:sub>
                        </m:sSub>
                        <m:r>
                          <a:rPr lang="en-US" sz="2200" b="1" i="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𝑿</m:t>
                            </m:r>
                          </m:e>
                          <m:sub>
                            <m:r>
                              <a:rPr lang="en-US" sz="2200" b="1" i="1">
                                <a:solidFill>
                                  <a:schemeClr val="accent6">
                                    <a:lumMod val="75000"/>
                                  </a:schemeClr>
                                </a:solidFill>
                                <a:effectLst/>
                                <a:latin typeface="Cambria Math" charset="0"/>
                                <a:ea typeface="DengXian" charset="-122"/>
                                <a:cs typeface="Times New Roman" charset="0"/>
                              </a:rPr>
                              <m:t>𝒗</m:t>
                            </m:r>
                            <m:r>
                              <a:rPr lang="en-US" sz="2200" b="1" i="1">
                                <a:solidFill>
                                  <a:schemeClr val="accent6">
                                    <a:lumMod val="75000"/>
                                  </a:schemeClr>
                                </a:solidFill>
                                <a:effectLst/>
                                <a:latin typeface="Cambria Math" charset="0"/>
                                <a:ea typeface="DengXian" charset="-122"/>
                                <a:cs typeface="Times New Roman" charset="0"/>
                              </a:rPr>
                              <m:t>𝟐</m:t>
                            </m:r>
                          </m:sub>
                        </m:sSub>
                        <m:r>
                          <a:rPr lang="en-US" sz="2200" b="1" i="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𝒙</m:t>
                            </m:r>
                          </m:e>
                          <m:sub>
                            <m:r>
                              <a:rPr lang="en-US" sz="2200" b="1" i="1">
                                <a:solidFill>
                                  <a:schemeClr val="accent6">
                                    <a:lumMod val="75000"/>
                                  </a:schemeClr>
                                </a:solidFill>
                                <a:effectLst/>
                                <a:latin typeface="Cambria Math" charset="0"/>
                                <a:ea typeface="DengXian" charset="-122"/>
                                <a:cs typeface="Times New Roman" charset="0"/>
                              </a:rPr>
                              <m:t>𝒌</m:t>
                            </m:r>
                          </m:sub>
                        </m:sSub>
                      </m:e>
                    </m:d>
                    <m:r>
                      <a:rPr lang="en-US" sz="2200" b="1" i="1">
                        <a:solidFill>
                          <a:schemeClr val="accent6">
                            <a:lumMod val="75000"/>
                          </a:schemeClr>
                        </a:solidFill>
                        <a:effectLst/>
                        <a:latin typeface="Cambria Math" charset="0"/>
                        <a:ea typeface="DengXian" charset="-122"/>
                        <a:cs typeface="Times New Roman" charset="0"/>
                      </a:rPr>
                      <m:t>∗</m:t>
                    </m:r>
                    <m:r>
                      <a:rPr lang="en-US" sz="2200" b="1" smtClean="0">
                        <a:solidFill>
                          <a:schemeClr val="accent6">
                            <a:lumMod val="75000"/>
                          </a:schemeClr>
                        </a:solidFill>
                        <a:effectLst/>
                        <a:latin typeface="Cambria Math" charset="0"/>
                        <a:ea typeface="DengXian" charset="-122"/>
                        <a:cs typeface="Times New Roman" charset="0"/>
                      </a:rPr>
                      <m:t>)</m:t>
                    </m:r>
                  </m:oMath>
                </a14:m>
                <a:r>
                  <a:rPr lang="en-US" sz="2200" b="1" dirty="0">
                    <a:solidFill>
                      <a:schemeClr val="accent6">
                        <a:lumMod val="75000"/>
                      </a:schemeClr>
                    </a:solidFill>
                    <a:effectLst/>
                    <a:latin typeface="Times New Roman" charset="0"/>
                    <a:ea typeface="DengXian" charset="-122"/>
                    <a:cs typeface="Times New Roman" charset="0"/>
                  </a:rPr>
                  <a:t>=</a:t>
                </a:r>
                <a14:m>
                  <m:oMath xmlns:m="http://schemas.openxmlformats.org/officeDocument/2006/math">
                    <m:r>
                      <a:rPr lang="en-US" sz="2200" b="1" i="1">
                        <a:solidFill>
                          <a:schemeClr val="accent6">
                            <a:lumMod val="75000"/>
                          </a:schemeClr>
                        </a:solidFill>
                        <a:effectLst/>
                        <a:latin typeface="Cambria Math" charset="0"/>
                        <a:ea typeface="DengXian" charset="-122"/>
                        <a:cs typeface="Times New Roman" charset="0"/>
                      </a:rPr>
                      <m:t>𝐛</m:t>
                    </m:r>
                    <m:d>
                      <m:dPr>
                        <m:begChr m:val="{"/>
                        <m:endChr m:val="}"/>
                        <m:ctrlPr>
                          <a:rPr lang="en-US" sz="2200" b="1" i="1">
                            <a:solidFill>
                              <a:schemeClr val="accent6">
                                <a:lumMod val="75000"/>
                              </a:schemeClr>
                            </a:solidFill>
                            <a:effectLst/>
                            <a:latin typeface="Cambria Math" charset="0"/>
                            <a:ea typeface="DengXian" charset="-122"/>
                            <a:cs typeface="Times New Roman" charset="0"/>
                          </a:rPr>
                        </m:ctrlPr>
                      </m:dPr>
                      <m:e>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𝒙</m:t>
                            </m:r>
                          </m:e>
                          <m:sub>
                            <m:r>
                              <a:rPr lang="en-US" sz="2200" b="1" i="1">
                                <a:solidFill>
                                  <a:schemeClr val="accent6">
                                    <a:lumMod val="75000"/>
                                  </a:schemeClr>
                                </a:solidFill>
                                <a:effectLst/>
                                <a:latin typeface="Cambria Math" charset="0"/>
                                <a:ea typeface="DengXian" charset="-122"/>
                                <a:cs typeface="Times New Roman" charset="0"/>
                              </a:rPr>
                              <m:t>𝒌</m:t>
                            </m:r>
                          </m:sub>
                        </m:sSub>
                        <m:r>
                          <a:rPr lang="en-US" sz="2200" b="1">
                            <a:solidFill>
                              <a:schemeClr val="accent6">
                                <a:lumMod val="75000"/>
                              </a:schemeClr>
                            </a:solidFill>
                            <a:effectLst/>
                            <a:latin typeface="Cambria Math" charset="0"/>
                            <a:ea typeface="DengXian" charset="-122"/>
                            <a:cs typeface="Times New Roman" charset="0"/>
                          </a:rPr>
                          <m:t>,</m:t>
                        </m:r>
                        <m:r>
                          <a:rPr lang="en-US" sz="2200" b="1" i="1">
                            <a:solidFill>
                              <a:schemeClr val="accent6">
                                <a:lumMod val="75000"/>
                              </a:schemeClr>
                            </a:solidFill>
                            <a:effectLst/>
                            <a:latin typeface="Cambria Math" charset="0"/>
                            <a:ea typeface="DengXian" charset="-122"/>
                            <a:cs typeface="Times New Roman" charset="0"/>
                          </a:rPr>
                          <m:t>𝐩</m:t>
                        </m:r>
                        <m:r>
                          <a:rPr lang="en-US" sz="2200" b="1">
                            <a:solidFill>
                              <a:schemeClr val="accent6">
                                <a:lumMod val="75000"/>
                              </a:schemeClr>
                            </a:solidFill>
                            <a:effectLst/>
                            <a:latin typeface="Cambria Math" charset="0"/>
                            <a:ea typeface="DengXian" charset="-122"/>
                            <a:cs typeface="Times New Roman" charset="0"/>
                          </a:rPr>
                          <m:t>+</m:t>
                        </m:r>
                        <m:r>
                          <a:rPr lang="en-US" sz="2200" b="1" i="1">
                            <a:solidFill>
                              <a:schemeClr val="accent6">
                                <a:lumMod val="75000"/>
                              </a:schemeClr>
                            </a:solidFill>
                            <a:effectLst/>
                            <a:latin typeface="Cambria Math" charset="0"/>
                            <a:ea typeface="DengXian" charset="-122"/>
                            <a:cs typeface="Times New Roman" charset="0"/>
                          </a:rPr>
                          <m:t>𝛅</m:t>
                        </m:r>
                        <m:r>
                          <a:rPr lang="en-US" sz="2200" b="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𝒏</m:t>
                            </m:r>
                          </m:e>
                          <m:sub>
                            <m:r>
                              <a:rPr lang="en-US" sz="2200" b="1" i="1">
                                <a:solidFill>
                                  <a:schemeClr val="accent6">
                                    <a:lumMod val="75000"/>
                                  </a:schemeClr>
                                </a:solidFill>
                                <a:effectLst/>
                                <a:latin typeface="Cambria Math" charset="0"/>
                                <a:ea typeface="DengXian" charset="-122"/>
                                <a:cs typeface="Times New Roman" charset="0"/>
                              </a:rPr>
                              <m:t>𝟐</m:t>
                            </m:r>
                          </m:sub>
                        </m:sSub>
                      </m:e>
                    </m:d>
                    <m:r>
                      <a:rPr lang="en-US" sz="2200" b="1" i="1">
                        <a:solidFill>
                          <a:schemeClr val="accent6">
                            <a:lumMod val="75000"/>
                          </a:schemeClr>
                        </a:solidFill>
                        <a:effectLst/>
                        <a:latin typeface="Cambria Math" charset="0"/>
                        <a:ea typeface="DengXian" charset="-122"/>
                        <a:cs typeface="Times New Roman" charset="0"/>
                      </a:rPr>
                      <m:t>𝐛</m:t>
                    </m:r>
                    <m:r>
                      <a:rPr lang="en-US" sz="2200" b="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𝒙</m:t>
                        </m:r>
                      </m:e>
                      <m:sub>
                        <m:r>
                          <a:rPr lang="en-US" sz="2200" b="1" i="1">
                            <a:solidFill>
                              <a:schemeClr val="accent6">
                                <a:lumMod val="75000"/>
                              </a:schemeClr>
                            </a:solidFill>
                            <a:effectLst/>
                            <a:latin typeface="Cambria Math" charset="0"/>
                            <a:ea typeface="DengXian" charset="-122"/>
                            <a:cs typeface="Times New Roman" charset="0"/>
                          </a:rPr>
                          <m:t>𝟎</m:t>
                        </m:r>
                      </m:sub>
                    </m:sSub>
                    <m:r>
                      <a:rPr lang="en-US" sz="2200" b="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𝒑</m:t>
                        </m:r>
                      </m:e>
                      <m:sub>
                        <m:r>
                          <a:rPr lang="en-US" sz="2200" b="1" i="1">
                            <a:solidFill>
                              <a:schemeClr val="accent6">
                                <a:lumMod val="75000"/>
                              </a:schemeClr>
                            </a:solidFill>
                            <a:effectLst/>
                            <a:latin typeface="Cambria Math" charset="0"/>
                            <a:ea typeface="DengXian" charset="-122"/>
                            <a:cs typeface="Times New Roman" charset="0"/>
                          </a:rPr>
                          <m:t>𝟎</m:t>
                        </m:r>
                      </m:sub>
                    </m:sSub>
                    <m:r>
                      <a:rPr lang="en-US" sz="2200" b="1">
                        <a:solidFill>
                          <a:schemeClr val="accent6">
                            <a:lumMod val="75000"/>
                          </a:schemeClr>
                        </a:solidFill>
                        <a:effectLst/>
                        <a:latin typeface="Cambria Math" charset="0"/>
                        <a:ea typeface="DengXian" charset="-122"/>
                        <a:cs typeface="Times New Roman" charset="0"/>
                      </a:rPr>
                      <m:t>,</m:t>
                    </m:r>
                    <m:sSub>
                      <m:sSubPr>
                        <m:ctrlPr>
                          <a:rPr lang="en-US" sz="2200" b="1" i="1">
                            <a:solidFill>
                              <a:schemeClr val="accent6">
                                <a:lumMod val="75000"/>
                              </a:schemeClr>
                            </a:solidFill>
                            <a:effectLst/>
                            <a:latin typeface="Cambria Math" charset="0"/>
                            <a:ea typeface="DengXian" charset="-122"/>
                            <a:cs typeface="Times New Roman" charset="0"/>
                          </a:rPr>
                        </m:ctrlPr>
                      </m:sSubPr>
                      <m:e>
                        <m:r>
                          <a:rPr lang="en-US" sz="2200" b="1" i="1">
                            <a:solidFill>
                              <a:schemeClr val="accent6">
                                <a:lumMod val="75000"/>
                              </a:schemeClr>
                            </a:solidFill>
                            <a:effectLst/>
                            <a:latin typeface="Cambria Math" charset="0"/>
                            <a:ea typeface="DengXian" charset="-122"/>
                            <a:cs typeface="Times New Roman" charset="0"/>
                          </a:rPr>
                          <m:t>𝒏</m:t>
                        </m:r>
                      </m:e>
                      <m:sub>
                        <m:r>
                          <a:rPr lang="en-US" sz="2200" b="1" i="1">
                            <a:solidFill>
                              <a:schemeClr val="accent6">
                                <a:lumMod val="75000"/>
                              </a:schemeClr>
                            </a:solidFill>
                            <a:effectLst/>
                            <a:latin typeface="Cambria Math" charset="0"/>
                            <a:ea typeface="DengXian" charset="-122"/>
                            <a:cs typeface="Times New Roman" charset="0"/>
                          </a:rPr>
                          <m:t>𝟐</m:t>
                        </m:r>
                      </m:sub>
                    </m:sSub>
                    <m:r>
                      <a:rPr lang="en-US" sz="2200" b="1">
                        <a:solidFill>
                          <a:schemeClr val="accent6">
                            <a:lumMod val="75000"/>
                          </a:schemeClr>
                        </a:solidFill>
                        <a:effectLst/>
                        <a:latin typeface="Cambria Math" charset="0"/>
                        <a:ea typeface="DengXian" charset="-122"/>
                        <a:cs typeface="Times New Roman" charset="0"/>
                      </a:rPr>
                      <m:t>}</m:t>
                    </m:r>
                  </m:oMath>
                </a14:m>
                <a:endParaRPr lang="en-US" sz="2200" b="1" dirty="0">
                  <a:solidFill>
                    <a:schemeClr val="accent6">
                      <a:lumMod val="75000"/>
                    </a:schemeClr>
                  </a:solidFill>
                  <a:effectLst/>
                  <a:latin typeface="Calibri" charset="0"/>
                  <a:ea typeface="DengXian" charset="-122"/>
                  <a:cs typeface="Times New Roman"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94149" y="4628490"/>
                <a:ext cx="6818533" cy="430887"/>
              </a:xfrm>
              <a:prstGeom prst="rect">
                <a:avLst/>
              </a:prstGeom>
              <a:blipFill rotWithShape="0">
                <a:blip r:embed="rId4"/>
                <a:stretch>
                  <a:fillRect l="-89" t="-9859" b="-26761"/>
                </a:stretch>
              </a:blipFill>
            </p:spPr>
            <p:txBody>
              <a:bodyPr/>
              <a:lstStyle/>
              <a:p>
                <a:r>
                  <a:rPr lang="en-US">
                    <a:noFill/>
                  </a:rPr>
                  <a:t> </a:t>
                </a:r>
              </a:p>
            </p:txBody>
          </p:sp>
        </mc:Fallback>
      </mc:AlternateContent>
    </p:spTree>
    <p:extLst>
      <p:ext uri="{BB962C8B-B14F-4D97-AF65-F5344CB8AC3E}">
        <p14:creationId xmlns:p14="http://schemas.microsoft.com/office/powerpoint/2010/main" val="3102217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352811" y="1741118"/>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Cambria Math" charset="0"/>
                    <a:ea typeface="Times New Roman" charset="0"/>
                    <a:cs typeface="Times New Roman" charset="0"/>
                  </a:rPr>
                  <a:t/>
                </a:r>
                <a:br>
                  <a:rPr lang="en-US" sz="3200" dirty="0" smtClean="0">
                    <a:latin typeface="Cambria Math"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352811" y="1741118"/>
                <a:ext cx="9144000" cy="3102628"/>
              </a:xfrm>
              <a:blipFill rotWithShape="0">
                <a:blip r:embed="rId2"/>
                <a:stretch>
                  <a:fillRect l="-1733" t="-6287" b="-6287"/>
                </a:stretch>
              </a:blipFill>
            </p:spPr>
            <p:txBody>
              <a:bodyPr/>
              <a:lstStyle/>
              <a:p>
                <a:r>
                  <a:rPr lang="en-US">
                    <a:noFill/>
                  </a:rPr>
                  <a:t> </a:t>
                </a:r>
              </a:p>
            </p:txBody>
          </p:sp>
        </mc:Fallback>
      </mc:AlternateContent>
      <p:sp>
        <p:nvSpPr>
          <p:cNvPr id="4" name="Rectangle 3"/>
          <p:cNvSpPr/>
          <p:nvPr/>
        </p:nvSpPr>
        <p:spPr>
          <a:xfrm>
            <a:off x="2137775" y="4380283"/>
            <a:ext cx="2872637" cy="4634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3924823" y="1649852"/>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924823" y="1649852"/>
                <a:ext cx="5260931" cy="698396"/>
              </a:xfrm>
              <a:prstGeom prst="rect">
                <a:avLst/>
              </a:prstGeom>
              <a:blipFill rotWithShape="0">
                <a:blip r:embed="rId3"/>
                <a:stretch>
                  <a:fillRect t="-7018" b="-6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30674" y="2711503"/>
                <a:ext cx="8367387" cy="1173655"/>
              </a:xfrm>
              <a:prstGeom prst="rect">
                <a:avLst/>
              </a:prstGeom>
              <a:solidFill>
                <a:schemeClr val="bg2">
                  <a:lumMod val="90000"/>
                </a:schemeClr>
              </a:solidFill>
              <a:ln>
                <a:noFill/>
              </a:ln>
            </p:spPr>
            <p:txBody>
              <a:bodyPr wrap="square" rtlCol="0">
                <a:spAutoFit/>
              </a:bodyPr>
              <a:lstStyle/>
              <a:p>
                <a:pPr algn="ctr"/>
                <a:endParaRPr lang="en-US" sz="1200" i="1" dirty="0" smtClean="0">
                  <a:latin typeface="Cambria Math" charset="0"/>
                </a:endParaRPr>
              </a:p>
              <a:p>
                <a:pPr algn="ctr"/>
                <a14:m>
                  <m:oMathPara xmlns:m="http://schemas.openxmlformats.org/officeDocument/2006/math">
                    <m:oMathParaPr>
                      <m:jc m:val="left"/>
                    </m:oMathParaPr>
                    <m:oMath xmlns:m="http://schemas.openxmlformats.org/officeDocument/2006/math">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r>
                                <a:rPr lang="en-US" sz="1200" smtClean="0">
                                  <a:solidFill>
                                    <a:schemeClr val="accent5"/>
                                  </a:solidFill>
                                  <a:latin typeface="Cambria Math" charset="0"/>
                                </a:rPr>
                                <m:t>{1</m:t>
                              </m:r>
                              <m:r>
                                <a:rPr lang="en-US" sz="1200" i="1">
                                  <a:solidFill>
                                    <a:schemeClr val="accent5"/>
                                  </a:solidFill>
                                  <a:latin typeface="Cambria Math" charset="0"/>
                                </a:rPr>
                                <m:t>−</m:t>
                              </m:r>
                              <m:r>
                                <m:rPr>
                                  <m:sty m:val="p"/>
                                </m:rPr>
                                <a:rPr lang="en-US" sz="1200">
                                  <a:solidFill>
                                    <a:schemeClr val="accent5"/>
                                  </a:solidFill>
                                  <a:latin typeface="Cambria Math" charset="0"/>
                                </a:rPr>
                                <m:t>Φ</m:t>
                              </m:r>
                              <m:r>
                                <a:rPr lang="en-US" sz="1200">
                                  <a:solidFill>
                                    <a:schemeClr val="accent5"/>
                                  </a:solidFill>
                                  <a:latin typeface="Cambria Math" charset="0"/>
                                </a:rPr>
                                <m:t>(</m:t>
                              </m:r>
                              <m:sSub>
                                <m:sSubPr>
                                  <m:ctrlPr>
                                    <a:rPr lang="en-US" sz="1200" i="1">
                                      <a:solidFill>
                                        <a:schemeClr val="accent5"/>
                                      </a:solidFill>
                                      <a:latin typeface="Cambria Math" charset="0"/>
                                    </a:rPr>
                                  </m:ctrlPr>
                                </m:sSubPr>
                                <m:e>
                                  <m:r>
                                    <a:rPr lang="en-US" sz="1200" i="1">
                                      <a:solidFill>
                                        <a:schemeClr val="accent5"/>
                                      </a:solidFill>
                                      <a:latin typeface="Cambria Math" charset="0"/>
                                    </a:rPr>
                                    <m:t>𝑦</m:t>
                                  </m:r>
                                </m:e>
                                <m:sub>
                                  <m:r>
                                    <a:rPr lang="en-US" sz="1200" i="1">
                                      <a:solidFill>
                                        <a:schemeClr val="accent5"/>
                                      </a:solidFill>
                                      <a:latin typeface="Cambria Math" charset="0"/>
                                    </a:rPr>
                                    <m:t>3</m:t>
                                  </m:r>
                                </m:sub>
                              </m:sSub>
                              <m:rad>
                                <m:radPr>
                                  <m:degHide m:val="on"/>
                                  <m:ctrlPr>
                                    <a:rPr lang="en-US" sz="1200" i="1">
                                      <a:solidFill>
                                        <a:schemeClr val="accent5"/>
                                      </a:solidFill>
                                      <a:latin typeface="Cambria Math" charset="0"/>
                                    </a:rPr>
                                  </m:ctrlPr>
                                </m:radPr>
                                <m:deg/>
                                <m:e>
                                  <m:f>
                                    <m:fPr>
                                      <m:ctrlPr>
                                        <a:rPr lang="en-US" sz="1200" i="1">
                                          <a:solidFill>
                                            <a:schemeClr val="accent5"/>
                                          </a:solidFill>
                                          <a:latin typeface="Cambria Math" charset="0"/>
                                        </a:rPr>
                                      </m:ctrlPr>
                                    </m:fPr>
                                    <m:num>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1</m:t>
                                          </m:r>
                                        </m:sub>
                                      </m:sSub>
                                      <m:r>
                                        <a:rPr lang="en-US" sz="1200" i="1">
                                          <a:solidFill>
                                            <a:schemeClr val="accent5"/>
                                          </a:solidFill>
                                          <a:latin typeface="Cambria Math" charset="0"/>
                                        </a:rPr>
                                        <m:t>+</m:t>
                                      </m:r>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2</m:t>
                                          </m:r>
                                        </m:sub>
                                      </m:sSub>
                                      <m:r>
                                        <a:rPr lang="en-US" sz="1200" i="1">
                                          <a:solidFill>
                                            <a:schemeClr val="accent5"/>
                                          </a:solidFill>
                                          <a:latin typeface="Cambria Math" charset="0"/>
                                        </a:rPr>
                                        <m:t>+</m:t>
                                      </m:r>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3</m:t>
                                          </m:r>
                                        </m:sub>
                                      </m:sSub>
                                    </m:num>
                                    <m:den>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1</m:t>
                                          </m:r>
                                        </m:sub>
                                      </m:sSub>
                                      <m:r>
                                        <a:rPr lang="en-US" sz="1200" i="1">
                                          <a:solidFill>
                                            <a:schemeClr val="accent5"/>
                                          </a:solidFill>
                                          <a:latin typeface="Cambria Math" charset="0"/>
                                        </a:rPr>
                                        <m:t>+</m:t>
                                      </m:r>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3</m:t>
                                          </m:r>
                                        </m:sub>
                                      </m:sSub>
                                    </m:den>
                                  </m:f>
                                </m:e>
                              </m:rad>
                              <m:r>
                                <a:rPr lang="en-US" sz="1200" i="1">
                                  <a:solidFill>
                                    <a:schemeClr val="accent5"/>
                                  </a:solidFill>
                                  <a:latin typeface="Cambria Math" charset="0"/>
                                </a:rPr>
                                <m:t>−</m:t>
                              </m:r>
                              <m:f>
                                <m:fPr>
                                  <m:ctrlPr>
                                    <a:rPr lang="en-US" sz="1200" i="1">
                                      <a:solidFill>
                                        <a:schemeClr val="accent5"/>
                                      </a:solidFill>
                                      <a:latin typeface="Cambria Math" charset="0"/>
                                    </a:rPr>
                                  </m:ctrlPr>
                                </m:fPr>
                                <m:num>
                                  <m:sSub>
                                    <m:sSubPr>
                                      <m:ctrlPr>
                                        <a:rPr lang="en-US" sz="1200" i="1">
                                          <a:solidFill>
                                            <a:schemeClr val="accent5"/>
                                          </a:solidFill>
                                          <a:latin typeface="Cambria Math" charset="0"/>
                                        </a:rPr>
                                      </m:ctrlPr>
                                    </m:sSubPr>
                                    <m:e>
                                      <m:rad>
                                        <m:radPr>
                                          <m:degHide m:val="on"/>
                                          <m:ctrlPr>
                                            <a:rPr lang="en-US" sz="1200" i="1">
                                              <a:solidFill>
                                                <a:schemeClr val="accent5"/>
                                              </a:solidFill>
                                              <a:latin typeface="Cambria Math" charset="0"/>
                                            </a:rPr>
                                          </m:ctrlPr>
                                        </m:radPr>
                                        <m:deg/>
                                        <m:e>
                                          <m:r>
                                            <a:rPr lang="en-US" sz="1200" i="1">
                                              <a:solidFill>
                                                <a:schemeClr val="accent5"/>
                                              </a:solidFill>
                                              <a:latin typeface="Cambria Math" charset="0"/>
                                            </a:rPr>
                                            <m:t>2</m:t>
                                          </m:r>
                                        </m:e>
                                      </m:rad>
                                      <m:r>
                                        <a:rPr lang="en-US" sz="1200" i="1">
                                          <a:solidFill>
                                            <a:schemeClr val="accent5"/>
                                          </a:solidFill>
                                          <a:latin typeface="Cambria Math" charset="0"/>
                                        </a:rPr>
                                        <m:t>𝑛</m:t>
                                      </m:r>
                                    </m:e>
                                    <m:sub>
                                      <m:r>
                                        <a:rPr lang="en-US" sz="1200" i="1">
                                          <a:solidFill>
                                            <a:schemeClr val="accent5"/>
                                          </a:solidFill>
                                          <a:latin typeface="Cambria Math" charset="0"/>
                                        </a:rPr>
                                        <m:t>2</m:t>
                                      </m:r>
                                    </m:sub>
                                  </m:sSub>
                                </m:num>
                                <m:den>
                                  <m:rad>
                                    <m:radPr>
                                      <m:degHide m:val="on"/>
                                      <m:ctrlPr>
                                        <a:rPr lang="en-US" sz="1200" i="1">
                                          <a:solidFill>
                                            <a:schemeClr val="accent5"/>
                                          </a:solidFill>
                                          <a:latin typeface="Cambria Math" charset="0"/>
                                        </a:rPr>
                                      </m:ctrlPr>
                                    </m:radPr>
                                    <m:deg/>
                                    <m:e>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1</m:t>
                                          </m:r>
                                        </m:sub>
                                      </m:sSub>
                                      <m:r>
                                        <a:rPr lang="en-US" sz="1200" i="1">
                                          <a:solidFill>
                                            <a:schemeClr val="accent5"/>
                                          </a:solidFill>
                                          <a:latin typeface="Cambria Math" charset="0"/>
                                        </a:rPr>
                                        <m:t>+</m:t>
                                      </m:r>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3</m:t>
                                          </m:r>
                                        </m:sub>
                                      </m:sSub>
                                    </m:e>
                                  </m:rad>
                                </m:den>
                              </m:f>
                              <m:d>
                                <m:dPr>
                                  <m:ctrlPr>
                                    <a:rPr lang="en-US" sz="1200" i="1">
                                      <a:solidFill>
                                        <a:schemeClr val="accent5"/>
                                      </a:solidFill>
                                      <a:latin typeface="Cambria Math" charset="0"/>
                                    </a:rPr>
                                  </m:ctrlPr>
                                </m:dPr>
                                <m:e>
                                  <m:r>
                                    <a:rPr lang="en-US" sz="1200" i="1">
                                      <a:solidFill>
                                        <a:schemeClr val="accent5"/>
                                      </a:solidFill>
                                      <a:latin typeface="Cambria Math" charset="0"/>
                                    </a:rPr>
                                    <m:t>𝑎</m:t>
                                  </m:r>
                                  <m:d>
                                    <m:dPr>
                                      <m:ctrlPr>
                                        <a:rPr lang="en-US" sz="1200" i="1">
                                          <a:solidFill>
                                            <a:schemeClr val="accent5"/>
                                          </a:solidFill>
                                          <a:latin typeface="Cambria Math" charset="0"/>
                                        </a:rPr>
                                      </m:ctrlPr>
                                    </m:dPr>
                                    <m:e>
                                      <m:f>
                                        <m:fPr>
                                          <m:ctrlPr>
                                            <a:rPr lang="en-US" sz="1200" i="1">
                                              <a:solidFill>
                                                <a:schemeClr val="accent5"/>
                                              </a:solidFill>
                                              <a:latin typeface="Cambria Math" charset="0"/>
                                            </a:rPr>
                                          </m:ctrlPr>
                                        </m:fPr>
                                        <m:num>
                                          <m:sSub>
                                            <m:sSubPr>
                                              <m:ctrlPr>
                                                <a:rPr lang="en-US" sz="1200" i="1">
                                                  <a:solidFill>
                                                    <a:schemeClr val="accent5"/>
                                                  </a:solidFill>
                                                  <a:latin typeface="Cambria Math" charset="0"/>
                                                </a:rPr>
                                              </m:ctrlPr>
                                            </m:sSubPr>
                                            <m:e>
                                              <m:r>
                                                <a:rPr lang="en-US" sz="1200" i="1">
                                                  <a:solidFill>
                                                    <a:schemeClr val="accent5"/>
                                                  </a:solidFill>
                                                  <a:latin typeface="Cambria Math" charset="0"/>
                                                </a:rPr>
                                                <m:t>𝑥</m:t>
                                              </m:r>
                                            </m:e>
                                            <m:sub>
                                              <m:r>
                                                <a:rPr lang="en-US" sz="1200" i="1">
                                                  <a:solidFill>
                                                    <a:schemeClr val="accent5"/>
                                                  </a:solidFill>
                                                  <a:latin typeface="Cambria Math" charset="0"/>
                                                </a:rPr>
                                                <m:t>𝑘</m:t>
                                              </m:r>
                                            </m:sub>
                                          </m:sSub>
                                        </m:num>
                                        <m:den>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2</m:t>
                                              </m:r>
                                            </m:sub>
                                          </m:sSub>
                                        </m:den>
                                      </m:f>
                                    </m:e>
                                  </m:d>
                                  <m:r>
                                    <a:rPr lang="en-US" sz="1200" i="1">
                                      <a:solidFill>
                                        <a:schemeClr val="accent5"/>
                                      </a:solidFill>
                                      <a:latin typeface="Cambria Math" charset="0"/>
                                    </a:rPr>
                                    <m:t>−</m:t>
                                  </m:r>
                                  <m:r>
                                    <a:rPr lang="en-US" sz="1200" i="1">
                                      <a:solidFill>
                                        <a:schemeClr val="accent5"/>
                                      </a:solidFill>
                                      <a:latin typeface="Cambria Math" charset="0"/>
                                    </a:rPr>
                                    <m:t>𝑎</m:t>
                                  </m:r>
                                  <m:d>
                                    <m:dPr>
                                      <m:ctrlPr>
                                        <a:rPr lang="en-US" sz="1200" i="1">
                                          <a:solidFill>
                                            <a:schemeClr val="accent5"/>
                                          </a:solidFill>
                                          <a:latin typeface="Cambria Math" charset="0"/>
                                        </a:rPr>
                                      </m:ctrlPr>
                                    </m:dPr>
                                    <m:e>
                                      <m:f>
                                        <m:fPr>
                                          <m:ctrlPr>
                                            <a:rPr lang="en-US" sz="1200" i="1">
                                              <a:solidFill>
                                                <a:schemeClr val="accent5"/>
                                              </a:solidFill>
                                              <a:latin typeface="Cambria Math" charset="0"/>
                                            </a:rPr>
                                          </m:ctrlPr>
                                        </m:fPr>
                                        <m:num>
                                          <m:sSub>
                                            <m:sSubPr>
                                              <m:ctrlPr>
                                                <a:rPr lang="en-US" sz="1200" i="1">
                                                  <a:solidFill>
                                                    <a:schemeClr val="accent5"/>
                                                  </a:solidFill>
                                                  <a:latin typeface="Cambria Math" charset="0"/>
                                                </a:rPr>
                                              </m:ctrlPr>
                                            </m:sSubPr>
                                            <m:e>
                                              <m:r>
                                                <a:rPr lang="en-US" sz="1200" i="1">
                                                  <a:solidFill>
                                                    <a:schemeClr val="accent5"/>
                                                  </a:solidFill>
                                                  <a:latin typeface="Cambria Math" charset="0"/>
                                                </a:rPr>
                                                <m:t>𝑥</m:t>
                                              </m:r>
                                            </m:e>
                                            <m:sub>
                                              <m:r>
                                                <a:rPr lang="en-US" sz="1200" i="1">
                                                  <a:solidFill>
                                                    <a:schemeClr val="accent5"/>
                                                  </a:solidFill>
                                                  <a:latin typeface="Cambria Math" charset="0"/>
                                                </a:rPr>
                                                <m:t>0</m:t>
                                              </m:r>
                                            </m:sub>
                                          </m:sSub>
                                        </m:num>
                                        <m:den>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2</m:t>
                                              </m:r>
                                            </m:sub>
                                          </m:sSub>
                                        </m:den>
                                      </m:f>
                                    </m:e>
                                  </m:d>
                                </m:e>
                              </m:d>
                              <m:r>
                                <a:rPr lang="en-US" sz="1200" i="1">
                                  <a:solidFill>
                                    <a:schemeClr val="accent5"/>
                                  </a:solidFill>
                                  <a:latin typeface="Cambria Math" charset="0"/>
                                </a:rPr>
                                <m:t>−</m:t>
                              </m:r>
                              <m:rad>
                                <m:radPr>
                                  <m:degHide m:val="on"/>
                                  <m:ctrlPr>
                                    <a:rPr lang="en-US" sz="1200" i="1">
                                      <a:solidFill>
                                        <a:schemeClr val="accent5"/>
                                      </a:solidFill>
                                      <a:latin typeface="Cambria Math" charset="0"/>
                                    </a:rPr>
                                  </m:ctrlPr>
                                </m:radPr>
                                <m:deg/>
                                <m:e>
                                  <m:r>
                                    <a:rPr lang="en-US" sz="1200" i="1">
                                      <a:solidFill>
                                        <a:schemeClr val="accent5"/>
                                      </a:solidFill>
                                      <a:latin typeface="Cambria Math" charset="0"/>
                                    </a:rPr>
                                    <m:t>2</m:t>
                                  </m:r>
                                  <m:d>
                                    <m:dPr>
                                      <m:ctrlPr>
                                        <a:rPr lang="en-US" sz="1200" i="1">
                                          <a:solidFill>
                                            <a:schemeClr val="accent5"/>
                                          </a:solidFill>
                                          <a:latin typeface="Cambria Math" charset="0"/>
                                        </a:rPr>
                                      </m:ctrlPr>
                                    </m:dPr>
                                    <m:e>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1</m:t>
                                          </m:r>
                                        </m:sub>
                                      </m:sSub>
                                      <m:r>
                                        <a:rPr lang="en-US" sz="1200" i="1">
                                          <a:solidFill>
                                            <a:schemeClr val="accent5"/>
                                          </a:solidFill>
                                          <a:latin typeface="Cambria Math" charset="0"/>
                                        </a:rPr>
                                        <m:t>+</m:t>
                                      </m:r>
                                      <m:sSub>
                                        <m:sSubPr>
                                          <m:ctrlPr>
                                            <a:rPr lang="en-US" sz="1200" i="1">
                                              <a:solidFill>
                                                <a:schemeClr val="accent5"/>
                                              </a:solidFill>
                                              <a:latin typeface="Cambria Math" charset="0"/>
                                            </a:rPr>
                                          </m:ctrlPr>
                                        </m:sSubPr>
                                        <m:e>
                                          <m:r>
                                            <a:rPr lang="en-US" sz="1200" i="1">
                                              <a:solidFill>
                                                <a:schemeClr val="accent5"/>
                                              </a:solidFill>
                                              <a:latin typeface="Cambria Math" charset="0"/>
                                            </a:rPr>
                                            <m:t>𝑛</m:t>
                                          </m:r>
                                        </m:e>
                                        <m:sub>
                                          <m:r>
                                            <a:rPr lang="en-US" sz="1200" i="1">
                                              <a:solidFill>
                                                <a:schemeClr val="accent5"/>
                                              </a:solidFill>
                                              <a:latin typeface="Cambria Math" charset="0"/>
                                            </a:rPr>
                                            <m:t>3</m:t>
                                          </m:r>
                                        </m:sub>
                                      </m:sSub>
                                    </m:e>
                                  </m:d>
                                </m:e>
                              </m:rad>
                              <m:sSub>
                                <m:sSubPr>
                                  <m:ctrlPr>
                                    <a:rPr lang="en-US" sz="1200" i="1">
                                      <a:solidFill>
                                        <a:schemeClr val="accent5"/>
                                      </a:solidFill>
                                      <a:latin typeface="Cambria Math" charset="0"/>
                                    </a:rPr>
                                  </m:ctrlPr>
                                </m:sSubPr>
                                <m:e>
                                  <m:r>
                                    <a:rPr lang="en-US" sz="1200" i="1">
                                      <a:solidFill>
                                        <a:schemeClr val="accent5"/>
                                      </a:solidFill>
                                      <a:latin typeface="Cambria Math" charset="0"/>
                                    </a:rPr>
                                    <m:t>∆</m:t>
                                  </m:r>
                                </m:e>
                                <m:sub>
                                  <m:r>
                                    <a:rPr lang="en-US" sz="1200" i="1">
                                      <a:solidFill>
                                        <a:schemeClr val="accent5"/>
                                      </a:solidFill>
                                      <a:latin typeface="Cambria Math" charset="0"/>
                                    </a:rPr>
                                    <m:t>2</m:t>
                                  </m:r>
                                </m:sub>
                              </m:sSub>
                              <m:r>
                                <a:rPr lang="en-US" sz="1200" i="1">
                                  <a:solidFill>
                                    <a:schemeClr val="accent5"/>
                                  </a:solidFill>
                                  <a:latin typeface="Cambria Math" charset="0"/>
                                </a:rPr>
                                <m:t>)</m:t>
                              </m:r>
                              <m:r>
                                <a:rPr lang="en-US" sz="1200">
                                  <a:solidFill>
                                    <a:schemeClr val="accent5"/>
                                  </a:solidFill>
                                  <a:latin typeface="Cambria Math" charset="0"/>
                                </a:rPr>
                                <m:t>} </m:t>
                              </m:r>
                            </m:e>
                          </m:nary>
                        </m:e>
                      </m:nary>
                    </m:oMath>
                  </m:oMathPara>
                </a14:m>
                <a:endParaRPr lang="en-US" sz="1200" dirty="0" smtClean="0"/>
              </a:p>
              <a:p>
                <a:r>
                  <a:rPr lang="en-US" sz="1200" dirty="0" smtClean="0">
                    <a:solidFill>
                      <a:schemeClr val="accent2"/>
                    </a:solidFill>
                  </a:rPr>
                  <a:t>{</a:t>
                </a:r>
                <a14:m>
                  <m:oMath xmlns:m="http://schemas.openxmlformats.org/officeDocument/2006/math">
                    <m:nary>
                      <m:naryPr>
                        <m:chr m:val="∑"/>
                        <m:limLoc m:val="undOvr"/>
                        <m:ctrlPr>
                          <a:rPr lang="en-US" sz="1200" i="1">
                            <a:solidFill>
                              <a:schemeClr val="accent2"/>
                            </a:solidFill>
                            <a:latin typeface="Cambria Math" charset="0"/>
                          </a:rPr>
                        </m:ctrlPr>
                      </m:naryPr>
                      <m:sub>
                        <m:r>
                          <a:rPr lang="en-US" sz="1200" i="1">
                            <a:solidFill>
                              <a:schemeClr val="accent2"/>
                            </a:solidFill>
                            <a:latin typeface="Cambria Math" charset="0"/>
                          </a:rPr>
                          <m:t>𝑗</m:t>
                        </m:r>
                        <m:r>
                          <a:rPr lang="en-US" sz="1200" i="1">
                            <a:solidFill>
                              <a:schemeClr val="accent2"/>
                            </a:solidFill>
                            <a:latin typeface="Cambria Math" charset="0"/>
                          </a:rPr>
                          <m:t>=0</m:t>
                        </m:r>
                      </m:sub>
                      <m:sup>
                        <m:r>
                          <a:rPr lang="en-US" sz="1200" i="1">
                            <a:solidFill>
                              <a:schemeClr val="accent2"/>
                            </a:solidFill>
                            <a:latin typeface="Cambria Math" charset="0"/>
                          </a:rPr>
                          <m:t>𝐸𝑀</m:t>
                        </m:r>
                        <m:r>
                          <a:rPr lang="en-US" sz="1200" i="1">
                            <a:solidFill>
                              <a:schemeClr val="accent2"/>
                            </a:solidFill>
                            <a:latin typeface="Cambria Math" charset="0"/>
                          </a:rPr>
                          <m:t>−1</m:t>
                        </m:r>
                      </m:sup>
                      <m:e>
                        <m:f>
                          <m:fPr>
                            <m:ctrlPr>
                              <a:rPr lang="en-US" sz="1200" i="1">
                                <a:solidFill>
                                  <a:schemeClr val="accent2"/>
                                </a:solidFill>
                                <a:latin typeface="Cambria Math" charset="0"/>
                              </a:rPr>
                            </m:ctrlPr>
                          </m:fPr>
                          <m:num>
                            <m:r>
                              <a:rPr lang="en-US" sz="1200" i="1">
                                <a:solidFill>
                                  <a:schemeClr val="accent2"/>
                                </a:solidFill>
                                <a:latin typeface="Cambria Math" charset="0"/>
                              </a:rPr>
                              <m:t>1</m:t>
                            </m:r>
                          </m:num>
                          <m:den>
                            <m:r>
                              <a:rPr lang="en-US" sz="1200" i="1">
                                <a:solidFill>
                                  <a:schemeClr val="accent2"/>
                                </a:solidFill>
                                <a:latin typeface="Cambria Math" charset="0"/>
                              </a:rPr>
                              <m:t>𝑗</m:t>
                            </m:r>
                            <m:r>
                              <a:rPr lang="en-US" sz="1200" i="1">
                                <a:solidFill>
                                  <a:schemeClr val="accent2"/>
                                </a:solidFill>
                                <a:latin typeface="Cambria Math" charset="0"/>
                              </a:rPr>
                              <m:t>+1</m:t>
                            </m:r>
                          </m:den>
                        </m:f>
                        <m:d>
                          <m:dPr>
                            <m:ctrlPr>
                              <a:rPr lang="en-US" sz="1200" i="1">
                                <a:solidFill>
                                  <a:schemeClr val="accent2"/>
                                </a:solidFill>
                                <a:latin typeface="Cambria Math" charset="0"/>
                              </a:rPr>
                            </m:ctrlPr>
                          </m:dPr>
                          <m:e>
                            <m:m>
                              <m:mPr>
                                <m:mcs>
                                  <m:mc>
                                    <m:mcPr>
                                      <m:count m:val="1"/>
                                      <m:mcJc m:val="center"/>
                                    </m:mcPr>
                                  </m:mc>
                                </m:mcs>
                                <m:ctrlPr>
                                  <a:rPr lang="en-US" sz="1200" i="1">
                                    <a:solidFill>
                                      <a:schemeClr val="accent2"/>
                                    </a:solidFill>
                                    <a:latin typeface="Cambria Math" charset="0"/>
                                  </a:rPr>
                                </m:ctrlPr>
                              </m:mPr>
                              <m:mr>
                                <m:e>
                                  <m:r>
                                    <a:rPr lang="en-US" sz="1200" i="1">
                                      <a:solidFill>
                                        <a:schemeClr val="accent2"/>
                                      </a:solidFill>
                                      <a:latin typeface="Cambria Math" charset="0"/>
                                    </a:rPr>
                                    <m:t>𝐸𝑀</m:t>
                                  </m:r>
                                  <m:r>
                                    <a:rPr lang="en-US" sz="1200" i="1">
                                      <a:solidFill>
                                        <a:schemeClr val="accent2"/>
                                      </a:solidFill>
                                      <a:latin typeface="Cambria Math" charset="0"/>
                                    </a:rPr>
                                    <m:t>−1</m:t>
                                  </m:r>
                                </m:e>
                              </m:mr>
                              <m:mr>
                                <m:e>
                                  <m:r>
                                    <a:rPr lang="en-US" sz="1200" i="1">
                                      <a:solidFill>
                                        <a:schemeClr val="accent2"/>
                                      </a:solidFill>
                                      <a:latin typeface="Cambria Math" charset="0"/>
                                    </a:rPr>
                                    <m:t>𝑗</m:t>
                                  </m:r>
                                </m:e>
                              </m:mr>
                            </m:m>
                          </m:e>
                        </m:d>
                        <m:sSup>
                          <m:sSupPr>
                            <m:ctrlPr>
                              <a:rPr lang="en-US" sz="1200" i="1">
                                <a:solidFill>
                                  <a:schemeClr val="accent2"/>
                                </a:solidFill>
                                <a:latin typeface="Cambria Math" charset="0"/>
                              </a:rPr>
                            </m:ctrlPr>
                          </m:sSupPr>
                          <m:e>
                            <m:r>
                              <a:rPr lang="en-US" sz="1200" i="1">
                                <a:solidFill>
                                  <a:schemeClr val="accent2"/>
                                </a:solidFill>
                                <a:latin typeface="Cambria Math" charset="0"/>
                              </a:rPr>
                              <m:t>{</m:t>
                            </m:r>
                            <m:r>
                              <a:rPr lang="en-US" sz="1200" i="1">
                                <a:solidFill>
                                  <a:schemeClr val="accent2"/>
                                </a:solidFill>
                                <a:latin typeface="Cambria Math" charset="0"/>
                              </a:rPr>
                              <m:t>𝑏</m:t>
                            </m:r>
                            <m:d>
                              <m:dPr>
                                <m:ctrlPr>
                                  <a:rPr lang="en-US" sz="1200" i="1">
                                    <a:solidFill>
                                      <a:schemeClr val="accent2"/>
                                    </a:solidFill>
                                    <a:latin typeface="Cambria Math" charset="0"/>
                                  </a:rPr>
                                </m:ctrlPr>
                              </m:dPr>
                              <m:e>
                                <m:sSub>
                                  <m:sSubPr>
                                    <m:ctrlPr>
                                      <a:rPr lang="en-US" sz="1200" i="1">
                                        <a:solidFill>
                                          <a:schemeClr val="accent2"/>
                                        </a:solidFill>
                                        <a:latin typeface="Cambria Math" charset="0"/>
                                      </a:rPr>
                                    </m:ctrlPr>
                                  </m:sSubPr>
                                  <m:e>
                                    <m:r>
                                      <a:rPr lang="en-US" sz="1200" i="1">
                                        <a:solidFill>
                                          <a:schemeClr val="accent2"/>
                                        </a:solidFill>
                                        <a:latin typeface="Cambria Math" charset="0"/>
                                      </a:rPr>
                                      <m:t>𝑥</m:t>
                                    </m:r>
                                  </m:e>
                                  <m:sub>
                                    <m:r>
                                      <a:rPr lang="en-US" sz="1200" i="1">
                                        <a:solidFill>
                                          <a:schemeClr val="accent2"/>
                                        </a:solidFill>
                                        <a:latin typeface="Cambria Math" charset="0"/>
                                      </a:rPr>
                                      <m:t>𝑘</m:t>
                                    </m:r>
                                  </m:sub>
                                </m:sSub>
                                <m:r>
                                  <a:rPr lang="en-US" sz="1200" i="1">
                                    <a:solidFill>
                                      <a:schemeClr val="accent2"/>
                                    </a:solidFill>
                                    <a:latin typeface="Cambria Math" charset="0"/>
                                  </a:rPr>
                                  <m:t>,</m:t>
                                </m:r>
                                <m:sSub>
                                  <m:sSubPr>
                                    <m:ctrlPr>
                                      <a:rPr lang="en-US" sz="1200" i="1">
                                        <a:solidFill>
                                          <a:schemeClr val="accent2"/>
                                        </a:solidFill>
                                        <a:latin typeface="Cambria Math" charset="0"/>
                                      </a:rPr>
                                    </m:ctrlPr>
                                  </m:sSubPr>
                                  <m:e>
                                    <m:r>
                                      <a:rPr lang="en-US" sz="1200" i="1">
                                        <a:solidFill>
                                          <a:schemeClr val="accent2"/>
                                        </a:solidFill>
                                        <a:latin typeface="Cambria Math" charset="0"/>
                                      </a:rPr>
                                      <m:t>𝑛</m:t>
                                    </m:r>
                                  </m:e>
                                  <m:sub>
                                    <m:r>
                                      <a:rPr lang="en-US" sz="1200" i="1">
                                        <a:solidFill>
                                          <a:schemeClr val="accent2"/>
                                        </a:solidFill>
                                        <a:latin typeface="Cambria Math" charset="0"/>
                                      </a:rPr>
                                      <m:t>2</m:t>
                                    </m:r>
                                  </m:sub>
                                </m:sSub>
                                <m:r>
                                  <a:rPr lang="en-US" sz="1200" i="1">
                                    <a:solidFill>
                                      <a:schemeClr val="accent2"/>
                                    </a:solidFill>
                                    <a:latin typeface="Cambria Math" charset="0"/>
                                  </a:rPr>
                                  <m:t>,</m:t>
                                </m:r>
                                <m:r>
                                  <a:rPr lang="en-US" sz="1200" i="1">
                                    <a:solidFill>
                                      <a:schemeClr val="accent2"/>
                                    </a:solidFill>
                                    <a:latin typeface="Cambria Math" charset="0"/>
                                  </a:rPr>
                                  <m:t>𝑝</m:t>
                                </m:r>
                              </m:e>
                            </m:d>
                            <m:r>
                              <a:rPr lang="en-US" sz="1200" i="1">
                                <a:solidFill>
                                  <a:schemeClr val="accent2"/>
                                </a:solidFill>
                                <a:latin typeface="Cambria Math" charset="0"/>
                              </a:rPr>
                              <m:t>}</m:t>
                            </m:r>
                          </m:e>
                          <m:sup>
                            <m:r>
                              <a:rPr lang="en-US" sz="1200" i="1">
                                <a:solidFill>
                                  <a:schemeClr val="accent2"/>
                                </a:solidFill>
                                <a:latin typeface="Cambria Math" charset="0"/>
                              </a:rPr>
                              <m:t>𝑗</m:t>
                            </m:r>
                          </m:sup>
                        </m:sSup>
                        <m:sSup>
                          <m:sSupPr>
                            <m:ctrlPr>
                              <a:rPr lang="en-US" sz="1200" i="1">
                                <a:solidFill>
                                  <a:schemeClr val="accent2"/>
                                </a:solidFill>
                                <a:latin typeface="Cambria Math" charset="0"/>
                              </a:rPr>
                            </m:ctrlPr>
                          </m:sSupPr>
                          <m:e>
                            <m:r>
                              <a:rPr lang="en-US" sz="1200" i="1">
                                <a:solidFill>
                                  <a:schemeClr val="accent2"/>
                                </a:solidFill>
                                <a:latin typeface="Cambria Math" charset="0"/>
                              </a:rPr>
                              <m:t>{</m:t>
                            </m:r>
                            <m:r>
                              <a:rPr lang="en-US" sz="1200" i="1">
                                <a:solidFill>
                                  <a:schemeClr val="accent2"/>
                                </a:solidFill>
                                <a:latin typeface="Cambria Math" charset="0"/>
                              </a:rPr>
                              <m:t>𝐵</m:t>
                            </m:r>
                            <m:r>
                              <a:rPr lang="en-US" sz="1200" i="1">
                                <a:solidFill>
                                  <a:schemeClr val="accent2"/>
                                </a:solidFill>
                                <a:latin typeface="Cambria Math" charset="0"/>
                              </a:rPr>
                              <m:t>(</m:t>
                            </m:r>
                            <m:sSub>
                              <m:sSubPr>
                                <m:ctrlPr>
                                  <a:rPr lang="en-US" sz="1200" i="1">
                                    <a:solidFill>
                                      <a:schemeClr val="accent2"/>
                                    </a:solidFill>
                                    <a:latin typeface="Cambria Math" charset="0"/>
                                  </a:rPr>
                                </m:ctrlPr>
                              </m:sSubPr>
                              <m:e>
                                <m:r>
                                  <a:rPr lang="en-US" sz="1200" i="1">
                                    <a:solidFill>
                                      <a:schemeClr val="accent2"/>
                                    </a:solidFill>
                                    <a:latin typeface="Cambria Math" charset="0"/>
                                  </a:rPr>
                                  <m:t>𝑥</m:t>
                                </m:r>
                              </m:e>
                              <m:sub>
                                <m:r>
                                  <a:rPr lang="en-US" sz="1200" i="1">
                                    <a:solidFill>
                                      <a:schemeClr val="accent2"/>
                                    </a:solidFill>
                                    <a:latin typeface="Cambria Math" charset="0"/>
                                  </a:rPr>
                                  <m:t>𝑘</m:t>
                                </m:r>
                              </m:sub>
                            </m:sSub>
                            <m:r>
                              <a:rPr lang="en-US" sz="1200" i="1">
                                <a:solidFill>
                                  <a:schemeClr val="accent2"/>
                                </a:solidFill>
                                <a:latin typeface="Cambria Math" charset="0"/>
                              </a:rPr>
                              <m:t>−1,</m:t>
                            </m:r>
                            <m:sSub>
                              <m:sSubPr>
                                <m:ctrlPr>
                                  <a:rPr lang="en-US" sz="1200" i="1">
                                    <a:solidFill>
                                      <a:schemeClr val="accent2"/>
                                    </a:solidFill>
                                    <a:latin typeface="Cambria Math" charset="0"/>
                                  </a:rPr>
                                </m:ctrlPr>
                              </m:sSubPr>
                              <m:e>
                                <m:r>
                                  <a:rPr lang="en-US" sz="1200" i="1">
                                    <a:solidFill>
                                      <a:schemeClr val="accent2"/>
                                    </a:solidFill>
                                    <a:latin typeface="Cambria Math" charset="0"/>
                                  </a:rPr>
                                  <m:t>𝑛</m:t>
                                </m:r>
                              </m:e>
                              <m:sub>
                                <m:r>
                                  <a:rPr lang="en-US" sz="1200" i="1">
                                    <a:solidFill>
                                      <a:schemeClr val="accent2"/>
                                    </a:solidFill>
                                    <a:latin typeface="Cambria Math" charset="0"/>
                                  </a:rPr>
                                  <m:t>2</m:t>
                                </m:r>
                              </m:sub>
                            </m:sSub>
                            <m:r>
                              <a:rPr lang="en-US" sz="1200" i="1">
                                <a:solidFill>
                                  <a:schemeClr val="accent2"/>
                                </a:solidFill>
                                <a:latin typeface="Cambria Math" charset="0"/>
                              </a:rPr>
                              <m:t>,</m:t>
                            </m:r>
                            <m:r>
                              <a:rPr lang="en-US" sz="1200" i="1">
                                <a:solidFill>
                                  <a:schemeClr val="accent2"/>
                                </a:solidFill>
                                <a:latin typeface="Cambria Math" charset="0"/>
                              </a:rPr>
                              <m:t>𝑝</m:t>
                            </m:r>
                            <m:r>
                              <a:rPr lang="en-US" sz="1200" i="1">
                                <a:solidFill>
                                  <a:schemeClr val="accent2"/>
                                </a:solidFill>
                                <a:latin typeface="Cambria Math" charset="0"/>
                              </a:rPr>
                              <m:t>)}</m:t>
                            </m:r>
                          </m:e>
                          <m:sup>
                            <m:r>
                              <a:rPr lang="en-US" sz="1200" i="1">
                                <a:solidFill>
                                  <a:schemeClr val="accent2"/>
                                </a:solidFill>
                                <a:latin typeface="Cambria Math" charset="0"/>
                              </a:rPr>
                              <m:t>𝐸𝑀</m:t>
                            </m:r>
                            <m:r>
                              <a:rPr lang="en-US" sz="1200" i="1">
                                <a:solidFill>
                                  <a:schemeClr val="accent2"/>
                                </a:solidFill>
                                <a:latin typeface="Cambria Math" charset="0"/>
                              </a:rPr>
                              <m:t>−1−</m:t>
                            </m:r>
                            <m:r>
                              <a:rPr lang="en-US" sz="1200" i="1">
                                <a:solidFill>
                                  <a:schemeClr val="accent2"/>
                                </a:solidFill>
                                <a:latin typeface="Cambria Math" charset="0"/>
                              </a:rPr>
                              <m:t>𝑗</m:t>
                            </m:r>
                          </m:sup>
                        </m:sSup>
                      </m:e>
                    </m:nary>
                  </m:oMath>
                </a14:m>
                <a:r>
                  <a:rPr lang="en-US" sz="1200" dirty="0" smtClean="0">
                    <a:solidFill>
                      <a:srgbClr val="7030A0"/>
                    </a:solidFill>
                  </a:rPr>
                  <a:t>{</a:t>
                </a:r>
                <a14:m>
                  <m:oMath xmlns:m="http://schemas.openxmlformats.org/officeDocument/2006/math">
                    <m:r>
                      <a:rPr lang="en-US" sz="1200">
                        <a:solidFill>
                          <a:srgbClr val="7030A0"/>
                        </a:solidFill>
                        <a:latin typeface="Cambria Math" charset="0"/>
                      </a:rPr>
                      <m:t> </m:t>
                    </m:r>
                    <m:r>
                      <m:rPr>
                        <m:sty m:val="p"/>
                      </m:rPr>
                      <a:rPr lang="en-US" sz="1200">
                        <a:solidFill>
                          <a:srgbClr val="7030A0"/>
                        </a:solidFill>
                        <a:latin typeface="Cambria Math" charset="0"/>
                      </a:rPr>
                      <m:t>I</m:t>
                    </m:r>
                    <m:d>
                      <m:dPr>
                        <m:ctrlPr>
                          <a:rPr lang="en-US" sz="1200" i="1">
                            <a:solidFill>
                              <a:srgbClr val="7030A0"/>
                            </a:solidFill>
                            <a:latin typeface="Cambria Math" charset="0"/>
                          </a:rPr>
                        </m:ctrlPr>
                      </m:dPr>
                      <m:e>
                        <m:r>
                          <a:rPr lang="en-US" sz="1200" i="1">
                            <a:solidFill>
                              <a:srgbClr val="7030A0"/>
                            </a:solidFill>
                            <a:latin typeface="Cambria Math" charset="0"/>
                          </a:rPr>
                          <m:t>𝑎</m:t>
                        </m:r>
                        <m:d>
                          <m:dPr>
                            <m:ctrlPr>
                              <a:rPr lang="en-US" sz="1200" i="1">
                                <a:solidFill>
                                  <a:srgbClr val="7030A0"/>
                                </a:solidFill>
                                <a:latin typeface="Cambria Math" charset="0"/>
                              </a:rPr>
                            </m:ctrlPr>
                          </m:dPr>
                          <m:e>
                            <m:f>
                              <m:fPr>
                                <m:ctrlPr>
                                  <a:rPr lang="en-US" sz="1200" i="1">
                                    <a:solidFill>
                                      <a:srgbClr val="7030A0"/>
                                    </a:solidFill>
                                    <a:latin typeface="Cambria Math" charset="0"/>
                                  </a:rPr>
                                </m:ctrlPr>
                              </m:fPr>
                              <m:num>
                                <m:sSub>
                                  <m:sSubPr>
                                    <m:ctrlPr>
                                      <a:rPr lang="en-US" sz="1200" i="1">
                                        <a:solidFill>
                                          <a:srgbClr val="7030A0"/>
                                        </a:solidFill>
                                        <a:latin typeface="Cambria Math" charset="0"/>
                                      </a:rPr>
                                    </m:ctrlPr>
                                  </m:sSubPr>
                                  <m:e>
                                    <m:r>
                                      <a:rPr lang="en-US" sz="1200" i="1">
                                        <a:solidFill>
                                          <a:srgbClr val="7030A0"/>
                                        </a:solidFill>
                                        <a:latin typeface="Cambria Math" charset="0"/>
                                      </a:rPr>
                                      <m:t>𝑥</m:t>
                                    </m:r>
                                  </m:e>
                                  <m:sub>
                                    <m:r>
                                      <a:rPr lang="en-US" sz="1200" i="1">
                                        <a:solidFill>
                                          <a:srgbClr val="7030A0"/>
                                        </a:solidFill>
                                        <a:latin typeface="Cambria Math" charset="0"/>
                                      </a:rPr>
                                      <m:t>𝑘</m:t>
                                    </m:r>
                                  </m:sub>
                                </m:sSub>
                              </m:num>
                              <m:den>
                                <m:sSub>
                                  <m:sSubPr>
                                    <m:ctrlPr>
                                      <a:rPr lang="en-US" sz="1200" i="1">
                                        <a:solidFill>
                                          <a:srgbClr val="7030A0"/>
                                        </a:solidFill>
                                        <a:latin typeface="Cambria Math" charset="0"/>
                                      </a:rPr>
                                    </m:ctrlPr>
                                  </m:sSubPr>
                                  <m:e>
                                    <m:r>
                                      <a:rPr lang="en-US" sz="1200" i="1">
                                        <a:solidFill>
                                          <a:srgbClr val="7030A0"/>
                                        </a:solidFill>
                                        <a:latin typeface="Cambria Math" charset="0"/>
                                      </a:rPr>
                                      <m:t>𝑛</m:t>
                                    </m:r>
                                  </m:e>
                                  <m:sub>
                                    <m:r>
                                      <a:rPr lang="en-US" sz="1200" i="1">
                                        <a:solidFill>
                                          <a:srgbClr val="7030A0"/>
                                        </a:solidFill>
                                        <a:latin typeface="Cambria Math" charset="0"/>
                                      </a:rPr>
                                      <m:t>2</m:t>
                                    </m:r>
                                  </m:sub>
                                </m:sSub>
                              </m:den>
                            </m:f>
                          </m:e>
                        </m:d>
                        <m:r>
                          <a:rPr lang="en-US" sz="1200" i="1">
                            <a:solidFill>
                              <a:srgbClr val="7030A0"/>
                            </a:solidFill>
                            <a:latin typeface="Cambria Math" charset="0"/>
                          </a:rPr>
                          <m:t>−</m:t>
                        </m:r>
                        <m:r>
                          <a:rPr lang="en-US" sz="1200" i="1">
                            <a:solidFill>
                              <a:srgbClr val="7030A0"/>
                            </a:solidFill>
                            <a:latin typeface="Cambria Math" charset="0"/>
                          </a:rPr>
                          <m:t>𝑎</m:t>
                        </m:r>
                        <m:d>
                          <m:dPr>
                            <m:ctrlPr>
                              <a:rPr lang="en-US" sz="1200" i="1">
                                <a:solidFill>
                                  <a:srgbClr val="7030A0"/>
                                </a:solidFill>
                                <a:latin typeface="Cambria Math" charset="0"/>
                              </a:rPr>
                            </m:ctrlPr>
                          </m:dPr>
                          <m:e>
                            <m:f>
                              <m:fPr>
                                <m:ctrlPr>
                                  <a:rPr lang="en-US" sz="1200" i="1">
                                    <a:solidFill>
                                      <a:srgbClr val="7030A0"/>
                                    </a:solidFill>
                                    <a:latin typeface="Cambria Math" charset="0"/>
                                  </a:rPr>
                                </m:ctrlPr>
                              </m:fPr>
                              <m:num>
                                <m:sSub>
                                  <m:sSubPr>
                                    <m:ctrlPr>
                                      <a:rPr lang="en-US" sz="1200" i="1">
                                        <a:solidFill>
                                          <a:srgbClr val="7030A0"/>
                                        </a:solidFill>
                                        <a:latin typeface="Cambria Math" charset="0"/>
                                      </a:rPr>
                                    </m:ctrlPr>
                                  </m:sSubPr>
                                  <m:e>
                                    <m:r>
                                      <a:rPr lang="en-US" sz="1200" i="1">
                                        <a:solidFill>
                                          <a:srgbClr val="7030A0"/>
                                        </a:solidFill>
                                        <a:latin typeface="Cambria Math" charset="0"/>
                                      </a:rPr>
                                      <m:t>𝑥</m:t>
                                    </m:r>
                                  </m:e>
                                  <m:sub>
                                    <m:r>
                                      <a:rPr lang="en-US" sz="1200" i="1">
                                        <a:solidFill>
                                          <a:srgbClr val="7030A0"/>
                                        </a:solidFill>
                                        <a:latin typeface="Cambria Math" charset="0"/>
                                      </a:rPr>
                                      <m:t>0</m:t>
                                    </m:r>
                                  </m:sub>
                                </m:sSub>
                              </m:num>
                              <m:den>
                                <m:sSub>
                                  <m:sSubPr>
                                    <m:ctrlPr>
                                      <a:rPr lang="en-US" sz="1200" i="1">
                                        <a:solidFill>
                                          <a:srgbClr val="7030A0"/>
                                        </a:solidFill>
                                        <a:latin typeface="Cambria Math" charset="0"/>
                                      </a:rPr>
                                    </m:ctrlPr>
                                  </m:sSubPr>
                                  <m:e>
                                    <m:r>
                                      <a:rPr lang="en-US" sz="1200" i="1">
                                        <a:solidFill>
                                          <a:srgbClr val="7030A0"/>
                                        </a:solidFill>
                                        <a:latin typeface="Cambria Math" charset="0"/>
                                      </a:rPr>
                                      <m:t>𝑛</m:t>
                                    </m:r>
                                  </m:e>
                                  <m:sub>
                                    <m:r>
                                      <a:rPr lang="en-US" sz="1200" i="1">
                                        <a:solidFill>
                                          <a:srgbClr val="7030A0"/>
                                        </a:solidFill>
                                        <a:latin typeface="Cambria Math" charset="0"/>
                                      </a:rPr>
                                      <m:t>2</m:t>
                                    </m:r>
                                  </m:sub>
                                </m:sSub>
                              </m:den>
                            </m:f>
                          </m:e>
                        </m:d>
                        <m:r>
                          <a:rPr lang="en-US" sz="1200">
                            <a:solidFill>
                              <a:srgbClr val="7030A0"/>
                            </a:solidFill>
                            <a:latin typeface="Cambria Math" charset="0"/>
                          </a:rPr>
                          <m:t>&gt;</m:t>
                        </m:r>
                        <m:f>
                          <m:fPr>
                            <m:ctrlPr>
                              <a:rPr lang="en-US" sz="1200" i="1">
                                <a:solidFill>
                                  <a:srgbClr val="7030A0"/>
                                </a:solidFill>
                                <a:latin typeface="Cambria Math" charset="0"/>
                              </a:rPr>
                            </m:ctrlPr>
                          </m:fPr>
                          <m:num>
                            <m:sSub>
                              <m:sSubPr>
                                <m:ctrlPr>
                                  <a:rPr lang="en-US" sz="1200" i="1">
                                    <a:solidFill>
                                      <a:srgbClr val="7030A0"/>
                                    </a:solidFill>
                                    <a:latin typeface="Cambria Math" charset="0"/>
                                  </a:rPr>
                                </m:ctrlPr>
                              </m:sSubPr>
                              <m:e>
                                <m:r>
                                  <a:rPr lang="en-US" sz="1200" i="1">
                                    <a:solidFill>
                                      <a:srgbClr val="7030A0"/>
                                    </a:solidFill>
                                    <a:latin typeface="Cambria Math" charset="0"/>
                                  </a:rPr>
                                  <m:t>𝑦</m:t>
                                </m:r>
                              </m:e>
                              <m:sub>
                                <m:r>
                                  <a:rPr lang="en-US" sz="1200" i="1">
                                    <a:solidFill>
                                      <a:srgbClr val="7030A0"/>
                                    </a:solidFill>
                                    <a:latin typeface="Cambria Math" charset="0"/>
                                  </a:rPr>
                                  <m:t>2</m:t>
                                </m:r>
                              </m:sub>
                            </m:sSub>
                          </m:num>
                          <m:den>
                            <m:rad>
                              <m:radPr>
                                <m:degHide m:val="on"/>
                                <m:ctrlPr>
                                  <a:rPr lang="en-US" sz="1200" i="1">
                                    <a:solidFill>
                                      <a:srgbClr val="7030A0"/>
                                    </a:solidFill>
                                    <a:latin typeface="Cambria Math" charset="0"/>
                                  </a:rPr>
                                </m:ctrlPr>
                              </m:radPr>
                              <m:deg/>
                              <m:e>
                                <m:r>
                                  <a:rPr lang="en-US" sz="1200" i="1">
                                    <a:solidFill>
                                      <a:srgbClr val="7030A0"/>
                                    </a:solidFill>
                                    <a:latin typeface="Cambria Math" charset="0"/>
                                  </a:rPr>
                                  <m:t>2</m:t>
                                </m:r>
                                <m:sSub>
                                  <m:sSubPr>
                                    <m:ctrlPr>
                                      <a:rPr lang="en-US" sz="1200" i="1">
                                        <a:solidFill>
                                          <a:srgbClr val="7030A0"/>
                                        </a:solidFill>
                                        <a:latin typeface="Cambria Math" charset="0"/>
                                      </a:rPr>
                                    </m:ctrlPr>
                                  </m:sSubPr>
                                  <m:e>
                                    <m:r>
                                      <a:rPr lang="en-US" sz="1200" i="1">
                                        <a:solidFill>
                                          <a:srgbClr val="7030A0"/>
                                        </a:solidFill>
                                        <a:latin typeface="Cambria Math" charset="0"/>
                                      </a:rPr>
                                      <m:t>𝑛</m:t>
                                    </m:r>
                                  </m:e>
                                  <m:sub>
                                    <m:r>
                                      <a:rPr lang="en-US" sz="1200" i="1">
                                        <a:solidFill>
                                          <a:srgbClr val="7030A0"/>
                                        </a:solidFill>
                                        <a:latin typeface="Cambria Math" charset="0"/>
                                      </a:rPr>
                                      <m:t>2</m:t>
                                    </m:r>
                                  </m:sub>
                                </m:sSub>
                              </m:e>
                            </m:rad>
                          </m:den>
                        </m:f>
                      </m:e>
                    </m:d>
                  </m:oMath>
                </a14:m>
                <a:r>
                  <a:rPr lang="en-US" sz="1200" dirty="0" smtClean="0">
                    <a:solidFill>
                      <a:schemeClr val="accent6">
                        <a:lumMod val="75000"/>
                      </a:schemeClr>
                    </a:solidFill>
                  </a:rPr>
                  <a:t>}{</a:t>
                </a:r>
                <a14:m>
                  <m:oMath xmlns:m="http://schemas.openxmlformats.org/officeDocument/2006/math">
                    <m:r>
                      <a:rPr lang="en-US" sz="1200">
                        <a:solidFill>
                          <a:schemeClr val="accent6">
                            <a:lumMod val="75000"/>
                          </a:schemeClr>
                        </a:solidFill>
                        <a:latin typeface="Cambria Math" charset="0"/>
                      </a:rPr>
                      <m:t> </m:t>
                    </m:r>
                    <m:r>
                      <m:rPr>
                        <m:sty m:val="p"/>
                      </m:rPr>
                      <a:rPr lang="en-US" sz="1200">
                        <a:solidFill>
                          <a:schemeClr val="accent6">
                            <a:lumMod val="75000"/>
                          </a:schemeClr>
                        </a:solidFill>
                        <a:latin typeface="Cambria Math" charset="0"/>
                      </a:rPr>
                      <m:t>b</m:t>
                    </m:r>
                    <m:d>
                      <m:dPr>
                        <m:begChr m:val="{"/>
                        <m:endChr m:val="}"/>
                        <m:ctrlPr>
                          <a:rPr lang="en-US" sz="1200" i="1">
                            <a:solidFill>
                              <a:schemeClr val="accent6">
                                <a:lumMod val="75000"/>
                              </a:schemeClr>
                            </a:solidFill>
                            <a:latin typeface="Cambria Math" charset="0"/>
                          </a:rPr>
                        </m:ctrlPr>
                      </m:dPr>
                      <m:e>
                        <m:sSub>
                          <m:sSubPr>
                            <m:ctrlPr>
                              <a:rPr lang="en-US" sz="1200" i="1">
                                <a:solidFill>
                                  <a:schemeClr val="accent6">
                                    <a:lumMod val="75000"/>
                                  </a:schemeClr>
                                </a:solidFill>
                                <a:latin typeface="Cambria Math" charset="0"/>
                              </a:rPr>
                            </m:ctrlPr>
                          </m:sSubPr>
                          <m:e>
                            <m:r>
                              <a:rPr lang="en-US" sz="1200" i="1">
                                <a:solidFill>
                                  <a:schemeClr val="accent6">
                                    <a:lumMod val="75000"/>
                                  </a:schemeClr>
                                </a:solidFill>
                                <a:latin typeface="Cambria Math" charset="0"/>
                              </a:rPr>
                              <m:t>𝑥</m:t>
                            </m:r>
                          </m:e>
                          <m:sub>
                            <m:r>
                              <a:rPr lang="en-US" sz="1200" i="1">
                                <a:solidFill>
                                  <a:schemeClr val="accent6">
                                    <a:lumMod val="75000"/>
                                  </a:schemeClr>
                                </a:solidFill>
                                <a:latin typeface="Cambria Math" charset="0"/>
                              </a:rPr>
                              <m:t>𝑘</m:t>
                            </m:r>
                          </m:sub>
                        </m:sSub>
                        <m:r>
                          <a:rPr lang="en-US" sz="1200">
                            <a:solidFill>
                              <a:schemeClr val="accent6">
                                <a:lumMod val="75000"/>
                              </a:schemeClr>
                            </a:solidFill>
                            <a:latin typeface="Cambria Math" charset="0"/>
                          </a:rPr>
                          <m:t>,</m:t>
                        </m:r>
                        <m:r>
                          <m:rPr>
                            <m:sty m:val="p"/>
                          </m:rPr>
                          <a:rPr lang="en-US" sz="1200">
                            <a:solidFill>
                              <a:schemeClr val="accent6">
                                <a:lumMod val="75000"/>
                              </a:schemeClr>
                            </a:solidFill>
                            <a:latin typeface="Cambria Math" charset="0"/>
                          </a:rPr>
                          <m:t>p</m:t>
                        </m:r>
                        <m:r>
                          <a:rPr lang="en-US" sz="1200">
                            <a:solidFill>
                              <a:schemeClr val="accent6">
                                <a:lumMod val="75000"/>
                              </a:schemeClr>
                            </a:solidFill>
                            <a:latin typeface="Cambria Math" charset="0"/>
                          </a:rPr>
                          <m:t>+</m:t>
                        </m:r>
                        <m:r>
                          <m:rPr>
                            <m:sty m:val="p"/>
                          </m:rPr>
                          <a:rPr lang="en-US" sz="1200">
                            <a:solidFill>
                              <a:schemeClr val="accent6">
                                <a:lumMod val="75000"/>
                              </a:schemeClr>
                            </a:solidFill>
                            <a:latin typeface="Cambria Math" charset="0"/>
                          </a:rPr>
                          <m:t>δ</m:t>
                        </m:r>
                        <m:r>
                          <a:rPr lang="en-US" sz="1200">
                            <a:solidFill>
                              <a:schemeClr val="accent6">
                                <a:lumMod val="75000"/>
                              </a:schemeClr>
                            </a:solidFill>
                            <a:latin typeface="Cambria Math" charset="0"/>
                          </a:rPr>
                          <m:t>,</m:t>
                        </m:r>
                        <m:sSub>
                          <m:sSubPr>
                            <m:ctrlPr>
                              <a:rPr lang="en-US" sz="1200" i="1">
                                <a:solidFill>
                                  <a:schemeClr val="accent6">
                                    <a:lumMod val="75000"/>
                                  </a:schemeClr>
                                </a:solidFill>
                                <a:latin typeface="Cambria Math" charset="0"/>
                              </a:rPr>
                            </m:ctrlPr>
                          </m:sSubPr>
                          <m:e>
                            <m:r>
                              <a:rPr lang="en-US" sz="1200" i="1">
                                <a:solidFill>
                                  <a:schemeClr val="accent6">
                                    <a:lumMod val="75000"/>
                                  </a:schemeClr>
                                </a:solidFill>
                                <a:latin typeface="Cambria Math" charset="0"/>
                              </a:rPr>
                              <m:t>𝑛</m:t>
                            </m:r>
                          </m:e>
                          <m:sub>
                            <m:r>
                              <a:rPr lang="en-US" sz="1200" i="1">
                                <a:solidFill>
                                  <a:schemeClr val="accent6">
                                    <a:lumMod val="75000"/>
                                  </a:schemeClr>
                                </a:solidFill>
                                <a:latin typeface="Cambria Math" charset="0"/>
                              </a:rPr>
                              <m:t>2</m:t>
                            </m:r>
                          </m:sub>
                        </m:sSub>
                      </m:e>
                    </m:d>
                    <m:r>
                      <m:rPr>
                        <m:sty m:val="p"/>
                      </m:rPr>
                      <a:rPr lang="en-US" sz="1200">
                        <a:solidFill>
                          <a:schemeClr val="accent6">
                            <a:lumMod val="75000"/>
                          </a:schemeClr>
                        </a:solidFill>
                        <a:latin typeface="Cambria Math" charset="0"/>
                      </a:rPr>
                      <m:t>b</m:t>
                    </m:r>
                    <m:r>
                      <a:rPr lang="en-US" sz="1200">
                        <a:solidFill>
                          <a:schemeClr val="accent6">
                            <a:lumMod val="75000"/>
                          </a:schemeClr>
                        </a:solidFill>
                        <a:latin typeface="Cambria Math" charset="0"/>
                      </a:rPr>
                      <m:t>{</m:t>
                    </m:r>
                    <m:sSub>
                      <m:sSubPr>
                        <m:ctrlPr>
                          <a:rPr lang="en-US" sz="1200" i="1">
                            <a:solidFill>
                              <a:schemeClr val="accent6">
                                <a:lumMod val="75000"/>
                              </a:schemeClr>
                            </a:solidFill>
                            <a:latin typeface="Cambria Math" charset="0"/>
                          </a:rPr>
                        </m:ctrlPr>
                      </m:sSubPr>
                      <m:e>
                        <m:r>
                          <a:rPr lang="en-US" sz="1200" i="1">
                            <a:solidFill>
                              <a:schemeClr val="accent6">
                                <a:lumMod val="75000"/>
                              </a:schemeClr>
                            </a:solidFill>
                            <a:latin typeface="Cambria Math" charset="0"/>
                          </a:rPr>
                          <m:t>𝑥</m:t>
                        </m:r>
                      </m:e>
                      <m:sub>
                        <m:r>
                          <a:rPr lang="en-US" sz="1200" i="1">
                            <a:solidFill>
                              <a:schemeClr val="accent6">
                                <a:lumMod val="75000"/>
                              </a:schemeClr>
                            </a:solidFill>
                            <a:latin typeface="Cambria Math" charset="0"/>
                          </a:rPr>
                          <m:t>0</m:t>
                        </m:r>
                      </m:sub>
                    </m:sSub>
                    <m:r>
                      <a:rPr lang="en-US" sz="1200">
                        <a:solidFill>
                          <a:schemeClr val="accent6">
                            <a:lumMod val="75000"/>
                          </a:schemeClr>
                        </a:solidFill>
                        <a:latin typeface="Cambria Math" charset="0"/>
                      </a:rPr>
                      <m:t>,</m:t>
                    </m:r>
                    <m:sSub>
                      <m:sSubPr>
                        <m:ctrlPr>
                          <a:rPr lang="en-US" sz="1200" i="1">
                            <a:solidFill>
                              <a:schemeClr val="accent6">
                                <a:lumMod val="75000"/>
                              </a:schemeClr>
                            </a:solidFill>
                            <a:latin typeface="Cambria Math" charset="0"/>
                          </a:rPr>
                        </m:ctrlPr>
                      </m:sSubPr>
                      <m:e>
                        <m:r>
                          <a:rPr lang="en-US" sz="1200" i="1">
                            <a:solidFill>
                              <a:schemeClr val="accent6">
                                <a:lumMod val="75000"/>
                              </a:schemeClr>
                            </a:solidFill>
                            <a:latin typeface="Cambria Math" charset="0"/>
                          </a:rPr>
                          <m:t>𝑝</m:t>
                        </m:r>
                      </m:e>
                      <m:sub>
                        <m:r>
                          <a:rPr lang="en-US" sz="1200" i="1">
                            <a:solidFill>
                              <a:schemeClr val="accent6">
                                <a:lumMod val="75000"/>
                              </a:schemeClr>
                            </a:solidFill>
                            <a:latin typeface="Cambria Math" charset="0"/>
                          </a:rPr>
                          <m:t>0</m:t>
                        </m:r>
                      </m:sub>
                    </m:sSub>
                    <m:r>
                      <a:rPr lang="en-US" sz="1200">
                        <a:solidFill>
                          <a:schemeClr val="accent6">
                            <a:lumMod val="75000"/>
                          </a:schemeClr>
                        </a:solidFill>
                        <a:latin typeface="Cambria Math" charset="0"/>
                      </a:rPr>
                      <m:t>,</m:t>
                    </m:r>
                    <m:sSub>
                      <m:sSubPr>
                        <m:ctrlPr>
                          <a:rPr lang="en-US" sz="1200" i="1">
                            <a:solidFill>
                              <a:schemeClr val="accent6">
                                <a:lumMod val="75000"/>
                              </a:schemeClr>
                            </a:solidFill>
                            <a:latin typeface="Cambria Math" charset="0"/>
                          </a:rPr>
                        </m:ctrlPr>
                      </m:sSubPr>
                      <m:e>
                        <m:r>
                          <a:rPr lang="en-US" sz="1200" i="1">
                            <a:solidFill>
                              <a:schemeClr val="accent6">
                                <a:lumMod val="75000"/>
                              </a:schemeClr>
                            </a:solidFill>
                            <a:latin typeface="Cambria Math" charset="0"/>
                          </a:rPr>
                          <m:t>𝑛</m:t>
                        </m:r>
                      </m:e>
                      <m:sub>
                        <m:r>
                          <a:rPr lang="en-US" sz="1200" i="1">
                            <a:solidFill>
                              <a:schemeClr val="accent6">
                                <a:lumMod val="75000"/>
                              </a:schemeClr>
                            </a:solidFill>
                            <a:latin typeface="Cambria Math" charset="0"/>
                          </a:rPr>
                          <m:t>2</m:t>
                        </m:r>
                      </m:sub>
                    </m:sSub>
                  </m:oMath>
                </a14:m>
                <a:r>
                  <a:rPr lang="en-US" sz="1200" dirty="0">
                    <a:solidFill>
                      <a:schemeClr val="accent6">
                        <a:lumMod val="75000"/>
                      </a:schemeClr>
                    </a:solidFill>
                  </a:rPr>
                  <a:t>}</a:t>
                </a:r>
                <a:r>
                  <a:rPr lang="en-US" sz="1200" dirty="0"/>
                  <a:t> </a:t>
                </a:r>
                <a:r>
                  <a:rPr lang="en-US" sz="1200" b="1" i="1" dirty="0"/>
                  <a:t> P(*</a:t>
                </a:r>
                <a:r>
                  <a:rPr lang="en-US" sz="1200" i="1" dirty="0"/>
                  <a:t>)</a:t>
                </a:r>
                <a:r>
                  <a:rPr lang="en-US" sz="12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730674" y="2711503"/>
                <a:ext cx="8367387" cy="1173655"/>
              </a:xfrm>
              <a:prstGeom prst="rect">
                <a:avLst/>
              </a:prstGeom>
              <a:blipFill rotWithShape="0">
                <a:blip r:embed="rId4"/>
                <a:stretch>
                  <a:fillRect l="-1748" b="-307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6160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352811" y="1741118"/>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Cambria Math" charset="0"/>
                    <a:ea typeface="Times New Roman" charset="0"/>
                    <a:cs typeface="Times New Roman" charset="0"/>
                  </a:rPr>
                  <a:t/>
                </a:r>
                <a:br>
                  <a:rPr lang="en-US" sz="3200" dirty="0" smtClean="0">
                    <a:latin typeface="Cambria Math"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352811" y="1741118"/>
                <a:ext cx="9144000" cy="3102628"/>
              </a:xfrm>
              <a:blipFill rotWithShape="0">
                <a:blip r:embed="rId3"/>
                <a:stretch>
                  <a:fillRect l="-1733" t="-6287" b="-6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924823" y="1649852"/>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924823" y="1649852"/>
                <a:ext cx="5260931" cy="698396"/>
              </a:xfrm>
              <a:prstGeom prst="rect">
                <a:avLst/>
              </a:prstGeom>
              <a:blipFill rotWithShape="0">
                <a:blip r:embed="rId4"/>
                <a:stretch>
                  <a:fillRect t="-7018" b="-6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30674" y="2711503"/>
                <a:ext cx="8367387" cy="1173655"/>
              </a:xfrm>
              <a:prstGeom prst="rect">
                <a:avLst/>
              </a:prstGeom>
              <a:solidFill>
                <a:schemeClr val="bg2">
                  <a:lumMod val="90000"/>
                </a:schemeClr>
              </a:solidFill>
              <a:ln>
                <a:noFill/>
              </a:ln>
            </p:spPr>
            <p:txBody>
              <a:bodyPr wrap="square" rtlCol="0">
                <a:spAutoFit/>
              </a:bodyPr>
              <a:lstStyle/>
              <a:p>
                <a:pPr algn="ctr"/>
                <a:endParaRPr lang="en-US" sz="1200" i="1" dirty="0" smtClean="0">
                  <a:latin typeface="Cambria Math" charset="0"/>
                </a:endParaRPr>
              </a:p>
              <a:p>
                <a:pPr algn="ctr"/>
                <a14:m>
                  <m:oMathPara xmlns:m="http://schemas.openxmlformats.org/officeDocument/2006/math">
                    <m:oMathParaPr>
                      <m:jc m:val="left"/>
                    </m:oMathParaPr>
                    <m:oMath xmlns:m="http://schemas.openxmlformats.org/officeDocument/2006/math">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r>
                                <a:rPr lang="en-US" sz="1200">
                                  <a:latin typeface="Cambria Math" charset="0"/>
                                </a:rPr>
                                <m:t>{1</m:t>
                              </m:r>
                              <m:r>
                                <a:rPr lang="en-US" sz="1200" i="1">
                                  <a:latin typeface="Cambria Math" charset="0"/>
                                </a:rPr>
                                <m:t>−</m:t>
                              </m:r>
                              <m:r>
                                <m:rPr>
                                  <m:sty m:val="p"/>
                                </m:rPr>
                                <a:rPr lang="en-US" sz="1200">
                                  <a:latin typeface="Cambria Math" charset="0"/>
                                </a:rPr>
                                <m:t>Φ</m:t>
                              </m:r>
                              <m:r>
                                <a:rPr lang="en-US" sz="1200">
                                  <a:latin typeface="Cambria Math" charset="0"/>
                                </a:rPr>
                                <m:t>(</m:t>
                              </m:r>
                              <m:sSub>
                                <m:sSubPr>
                                  <m:ctrlPr>
                                    <a:rPr lang="en-US" sz="1200" i="1">
                                      <a:latin typeface="Cambria Math" charset="0"/>
                                    </a:rPr>
                                  </m:ctrlPr>
                                </m:sSubPr>
                                <m:e>
                                  <m:r>
                                    <a:rPr lang="en-US" sz="1200" i="1">
                                      <a:latin typeface="Cambria Math" charset="0"/>
                                    </a:rPr>
                                    <m:t>𝑦</m:t>
                                  </m:r>
                                </m:e>
                                <m:sub>
                                  <m:r>
                                    <a:rPr lang="en-US" sz="1200" i="1">
                                      <a:latin typeface="Cambria Math" charset="0"/>
                                    </a:rPr>
                                    <m:t>3</m:t>
                                  </m:r>
                                </m:sub>
                              </m:sSub>
                              <m:rad>
                                <m:radPr>
                                  <m:degHide m:val="on"/>
                                  <m:ctrlPr>
                                    <a:rPr lang="en-US" sz="1200" i="1">
                                      <a:latin typeface="Cambria Math" charset="0"/>
                                    </a:rPr>
                                  </m:ctrlPr>
                                </m:radPr>
                                <m:deg/>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den>
                                  </m:f>
                                </m:e>
                              </m:rad>
                              <m:r>
                                <a:rPr lang="en-US" sz="1200" i="1">
                                  <a:latin typeface="Cambria Math" charset="0"/>
                                </a:rPr>
                                <m:t>−</m:t>
                              </m:r>
                              <m:f>
                                <m:fPr>
                                  <m:ctrlPr>
                                    <a:rPr lang="en-US" sz="1200" i="1">
                                      <a:latin typeface="Cambria Math" charset="0"/>
                                    </a:rPr>
                                  </m:ctrlPr>
                                </m:fPr>
                                <m:num>
                                  <m:sSub>
                                    <m:sSubPr>
                                      <m:ctrlPr>
                                        <a:rPr lang="en-US" sz="1200" i="1">
                                          <a:latin typeface="Cambria Math" charset="0"/>
                                        </a:rPr>
                                      </m:ctrlPr>
                                    </m:sSubPr>
                                    <m:e>
                                      <m:rad>
                                        <m:radPr>
                                          <m:degHide m:val="on"/>
                                          <m:ctrlPr>
                                            <a:rPr lang="en-US" sz="1200" i="1">
                                              <a:latin typeface="Cambria Math" charset="0"/>
                                            </a:rPr>
                                          </m:ctrlPr>
                                        </m:radPr>
                                        <m:deg/>
                                        <m:e>
                                          <m:r>
                                            <a:rPr lang="en-US" sz="1200" i="1">
                                              <a:latin typeface="Cambria Math" charset="0"/>
                                            </a:rPr>
                                            <m:t>2</m:t>
                                          </m:r>
                                        </m:e>
                                      </m:rad>
                                      <m:r>
                                        <a:rPr lang="en-US" sz="1200" i="1">
                                          <a:latin typeface="Cambria Math" charset="0"/>
                                        </a:rPr>
                                        <m:t>𝑛</m:t>
                                      </m:r>
                                    </m:e>
                                    <m:sub>
                                      <m:r>
                                        <a:rPr lang="en-US" sz="1200" i="1">
                                          <a:latin typeface="Cambria Math" charset="0"/>
                                        </a:rPr>
                                        <m:t>2</m:t>
                                      </m:r>
                                    </m:sub>
                                  </m:sSub>
                                </m:num>
                                <m:den>
                                  <m:rad>
                                    <m:radPr>
                                      <m:degHide m:val="on"/>
                                      <m:ctrlPr>
                                        <a:rPr lang="en-US" sz="1200" i="1">
                                          <a:latin typeface="Cambria Math" charset="0"/>
                                        </a:rPr>
                                      </m:ctrlPr>
                                    </m:radPr>
                                    <m:deg/>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rad>
                                </m:den>
                              </m:f>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e>
                              </m:d>
                              <m:r>
                                <a:rPr lang="en-US" sz="1200" i="1">
                                  <a:latin typeface="Cambria Math" charset="0"/>
                                </a:rPr>
                                <m:t>−</m:t>
                              </m:r>
                              <m:rad>
                                <m:radPr>
                                  <m:degHide m:val="on"/>
                                  <m:ctrlPr>
                                    <a:rPr lang="en-US" sz="1200" i="1">
                                      <a:latin typeface="Cambria Math" charset="0"/>
                                    </a:rPr>
                                  </m:ctrlPr>
                                </m:radPr>
                                <m:deg/>
                                <m:e>
                                  <m:r>
                                    <a:rPr lang="en-US" sz="1200" i="1">
                                      <a:latin typeface="Cambria Math" charset="0"/>
                                    </a:rPr>
                                    <m:t>2</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d>
                                </m:e>
                              </m:rad>
                              <m:sSub>
                                <m:sSubPr>
                                  <m:ctrlPr>
                                    <a:rPr lang="en-US" sz="1200" i="1">
                                      <a:latin typeface="Cambria Math" charset="0"/>
                                    </a:rPr>
                                  </m:ctrlPr>
                                </m:sSubPr>
                                <m:e>
                                  <m:r>
                                    <a:rPr lang="en-US" sz="1200" i="1">
                                      <a:latin typeface="Cambria Math" charset="0"/>
                                    </a:rPr>
                                    <m:t>∆</m:t>
                                  </m:r>
                                </m:e>
                                <m:sub>
                                  <m:r>
                                    <a:rPr lang="en-US" sz="1200" i="1">
                                      <a:latin typeface="Cambria Math" charset="0"/>
                                    </a:rPr>
                                    <m:t>2</m:t>
                                  </m:r>
                                </m:sub>
                              </m:sSub>
                              <m:r>
                                <a:rPr lang="en-US" sz="1200" i="1">
                                  <a:latin typeface="Cambria Math" charset="0"/>
                                </a:rPr>
                                <m:t>)</m:t>
                              </m:r>
                              <m:r>
                                <a:rPr lang="en-US" sz="1200">
                                  <a:latin typeface="Cambria Math" charset="0"/>
                                </a:rPr>
                                <m:t>} </m:t>
                              </m:r>
                            </m:e>
                          </m:nary>
                        </m:e>
                      </m:nary>
                    </m:oMath>
                  </m:oMathPara>
                </a14:m>
                <a:endParaRPr lang="en-US" sz="1200" dirty="0" smtClean="0"/>
              </a:p>
              <a:p>
                <a:r>
                  <a:rPr lang="en-US" sz="1200" dirty="0" smtClean="0"/>
                  <a:t>{</a:t>
                </a:r>
                <a14:m>
                  <m:oMath xmlns:m="http://schemas.openxmlformats.org/officeDocument/2006/math">
                    <m:nary>
                      <m:naryPr>
                        <m:chr m:val="∑"/>
                        <m:limLoc m:val="undOvr"/>
                        <m:ctrlPr>
                          <a:rPr lang="en-US" sz="1200" i="1">
                            <a:latin typeface="Cambria Math" charset="0"/>
                          </a:rPr>
                        </m:ctrlPr>
                      </m:naryPr>
                      <m:sub>
                        <m:r>
                          <a:rPr lang="en-US" sz="1200" i="1">
                            <a:latin typeface="Cambria Math" charset="0"/>
                          </a:rPr>
                          <m:t>𝑗</m:t>
                        </m:r>
                        <m:r>
                          <a:rPr lang="en-US" sz="1200" i="1">
                            <a:latin typeface="Cambria Math" charset="0"/>
                          </a:rPr>
                          <m:t>=0</m:t>
                        </m:r>
                      </m:sub>
                      <m:sup>
                        <m:r>
                          <a:rPr lang="en-US" sz="1200" i="1">
                            <a:latin typeface="Cambria Math" charset="0"/>
                          </a:rPr>
                          <m:t>𝐸𝑀</m:t>
                        </m:r>
                        <m:r>
                          <a:rPr lang="en-US" sz="1200" i="1">
                            <a:latin typeface="Cambria Math" charset="0"/>
                          </a:rPr>
                          <m:t>−1</m:t>
                        </m:r>
                      </m:sup>
                      <m:e>
                        <m:f>
                          <m:fPr>
                            <m:ctrlPr>
                              <a:rPr lang="en-US" sz="1200" i="1">
                                <a:latin typeface="Cambria Math" charset="0"/>
                              </a:rPr>
                            </m:ctrlPr>
                          </m:fPr>
                          <m:num>
                            <m:r>
                              <a:rPr lang="en-US" sz="1200" i="1">
                                <a:latin typeface="Cambria Math" charset="0"/>
                              </a:rPr>
                              <m:t>1</m:t>
                            </m:r>
                          </m:num>
                          <m:den>
                            <m:r>
                              <a:rPr lang="en-US" sz="1200" i="1">
                                <a:latin typeface="Cambria Math" charset="0"/>
                              </a:rPr>
                              <m:t>𝑗</m:t>
                            </m:r>
                            <m:r>
                              <a:rPr lang="en-US" sz="1200" i="1">
                                <a:latin typeface="Cambria Math" charset="0"/>
                              </a:rPr>
                              <m:t>+1</m:t>
                            </m:r>
                          </m:den>
                        </m:f>
                        <m:d>
                          <m:dPr>
                            <m:ctrlPr>
                              <a:rPr lang="en-US" sz="1200" i="1">
                                <a:latin typeface="Cambria Math" charset="0"/>
                              </a:rPr>
                            </m:ctrlPr>
                          </m:dPr>
                          <m:e>
                            <m:m>
                              <m:mPr>
                                <m:mcs>
                                  <m:mc>
                                    <m:mcPr>
                                      <m:count m:val="1"/>
                                      <m:mcJc m:val="center"/>
                                    </m:mcPr>
                                  </m:mc>
                                </m:mcs>
                                <m:ctrlPr>
                                  <a:rPr lang="en-US" sz="1200" i="1">
                                    <a:latin typeface="Cambria Math" charset="0"/>
                                  </a:rPr>
                                </m:ctrlPr>
                              </m:mPr>
                              <m:mr>
                                <m:e>
                                  <m:r>
                                    <a:rPr lang="en-US" sz="1200" i="1">
                                      <a:latin typeface="Cambria Math" charset="0"/>
                                    </a:rPr>
                                    <m:t>𝐸𝑀</m:t>
                                  </m:r>
                                  <m:r>
                                    <a:rPr lang="en-US" sz="1200" i="1">
                                      <a:latin typeface="Cambria Math" charset="0"/>
                                    </a:rPr>
                                    <m:t>−1</m:t>
                                  </m:r>
                                </m:e>
                              </m:mr>
                              <m:mr>
                                <m:e>
                                  <m:r>
                                    <a:rPr lang="en-US" sz="1200" i="1">
                                      <a:latin typeface="Cambria Math" charset="0"/>
                                    </a:rPr>
                                    <m:t>𝑗</m:t>
                                  </m:r>
                                </m:e>
                              </m:mr>
                            </m:m>
                          </m:e>
                        </m:d>
                        <m:sSup>
                          <m:sSupPr>
                            <m:ctrlPr>
                              <a:rPr lang="en-US" sz="1200" i="1">
                                <a:latin typeface="Cambria Math" charset="0"/>
                              </a:rPr>
                            </m:ctrlPr>
                          </m:sSupPr>
                          <m:e>
                            <m:r>
                              <a:rPr lang="en-US" sz="1200" i="1">
                                <a:latin typeface="Cambria Math" charset="0"/>
                              </a:rPr>
                              <m:t>{</m:t>
                            </m:r>
                            <m:r>
                              <a:rPr lang="en-US" sz="1200" i="1">
                                <a:latin typeface="Cambria Math" charset="0"/>
                              </a:rPr>
                              <m:t>𝑏</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e>
                            </m:d>
                            <m:r>
                              <a:rPr lang="en-US" sz="1200" i="1">
                                <a:latin typeface="Cambria Math" charset="0"/>
                              </a:rPr>
                              <m:t>}</m:t>
                            </m:r>
                          </m:e>
                          <m:sup>
                            <m:r>
                              <a:rPr lang="en-US" sz="1200" i="1">
                                <a:latin typeface="Cambria Math" charset="0"/>
                              </a:rPr>
                              <m:t>𝑗</m:t>
                            </m:r>
                          </m:sup>
                        </m:sSup>
                        <m:sSup>
                          <m:sSupPr>
                            <m:ctrlPr>
                              <a:rPr lang="en-US" sz="1200" i="1">
                                <a:latin typeface="Cambria Math" charset="0"/>
                              </a:rPr>
                            </m:ctrlPr>
                          </m:sSupPr>
                          <m:e>
                            <m:r>
                              <a:rPr lang="en-US" sz="1200" i="1">
                                <a:latin typeface="Cambria Math" charset="0"/>
                              </a:rPr>
                              <m:t>{</m:t>
                            </m:r>
                            <m:r>
                              <a:rPr lang="en-US" sz="1200" i="1">
                                <a:latin typeface="Cambria Math" charset="0"/>
                              </a:rPr>
                              <m:t>𝐵</m:t>
                            </m:r>
                            <m:r>
                              <a:rPr lang="en-US" sz="1200" i="1">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−1,</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r>
                              <a:rPr lang="en-US" sz="1200" i="1">
                                <a:latin typeface="Cambria Math" charset="0"/>
                              </a:rPr>
                              <m:t>)}</m:t>
                            </m:r>
                          </m:e>
                          <m:sup>
                            <m:r>
                              <a:rPr lang="en-US" sz="1200" i="1">
                                <a:latin typeface="Cambria Math" charset="0"/>
                              </a:rPr>
                              <m:t>𝐸𝑀</m:t>
                            </m:r>
                            <m:r>
                              <a:rPr lang="en-US" sz="1200" i="1">
                                <a:latin typeface="Cambria Math" charset="0"/>
                              </a:rPr>
                              <m:t>−1−</m:t>
                            </m:r>
                            <m:r>
                              <a:rPr lang="en-US" sz="1200" i="1">
                                <a:latin typeface="Cambria Math" charset="0"/>
                              </a:rPr>
                              <m:t>𝑗</m:t>
                            </m:r>
                          </m:sup>
                        </m:sSup>
                      </m:e>
                    </m:nary>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I</m:t>
                    </m:r>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a:latin typeface="Cambria Math" charset="0"/>
                          </a:rPr>
                          <m:t>&gt;</m:t>
                        </m:r>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𝑦</m:t>
                                </m:r>
                              </m:e>
                              <m:sub>
                                <m:r>
                                  <a:rPr lang="en-US" sz="1200" i="1">
                                    <a:latin typeface="Cambria Math" charset="0"/>
                                  </a:rPr>
                                  <m:t>2</m:t>
                                </m:r>
                              </m:sub>
                            </m:sSub>
                          </m:num>
                          <m:den>
                            <m:rad>
                              <m:radPr>
                                <m:degHide m:val="on"/>
                                <m:ctrlPr>
                                  <a:rPr lang="en-US" sz="1200" i="1">
                                    <a:latin typeface="Cambria Math" charset="0"/>
                                  </a:rPr>
                                </m:ctrlPr>
                              </m:radPr>
                              <m:deg/>
                              <m:e>
                                <m:r>
                                  <a:rPr lang="en-US" sz="1200" i="1">
                                    <a:latin typeface="Cambria Math" charset="0"/>
                                  </a:rPr>
                                  <m:t>2</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rad>
                          </m:den>
                        </m:f>
                      </m:e>
                    </m:d>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b</m:t>
                    </m:r>
                    <m:d>
                      <m:dPr>
                        <m:begChr m:val="{"/>
                        <m:endChr m:val="}"/>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a:latin typeface="Cambria Math" charset="0"/>
                          </a:rPr>
                          <m:t>,</m:t>
                        </m:r>
                        <m:r>
                          <m:rPr>
                            <m:sty m:val="p"/>
                          </m:rPr>
                          <a:rPr lang="en-US" sz="1200">
                            <a:latin typeface="Cambria Math" charset="0"/>
                          </a:rPr>
                          <m:t>p</m:t>
                        </m:r>
                        <m:r>
                          <a:rPr lang="en-US" sz="1200">
                            <a:latin typeface="Cambria Math" charset="0"/>
                          </a:rPr>
                          <m:t>+</m:t>
                        </m:r>
                        <m:r>
                          <m:rPr>
                            <m:sty m:val="p"/>
                          </m:rPr>
                          <a:rPr lang="en-US" sz="1200">
                            <a:latin typeface="Cambria Math" charset="0"/>
                          </a:rPr>
                          <m:t>δ</m:t>
                        </m:r>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d>
                    <m:r>
                      <m:rPr>
                        <m:sty m:val="p"/>
                      </m:rPr>
                      <a:rPr lang="en-US" sz="1200">
                        <a:latin typeface="Cambria Math" charset="0"/>
                      </a:rPr>
                      <m:t>b</m:t>
                    </m:r>
                    <m:r>
                      <a:rPr lang="en-US" sz="1200">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𝑝</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oMath>
                </a14:m>
                <a:r>
                  <a:rPr lang="en-US" sz="1200" dirty="0"/>
                  <a:t>} </a:t>
                </a:r>
                <a:r>
                  <a:rPr lang="en-US" sz="1200" b="1" i="1" dirty="0"/>
                  <a:t> P(*</a:t>
                </a:r>
                <a:r>
                  <a:rPr lang="en-US" sz="1200" i="1" dirty="0"/>
                  <a:t>)</a:t>
                </a:r>
                <a:r>
                  <a:rPr lang="en-US" sz="12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730674" y="2711503"/>
                <a:ext cx="8367387" cy="1173655"/>
              </a:xfrm>
              <a:prstGeom prst="rect">
                <a:avLst/>
              </a:prstGeom>
              <a:blipFill rotWithShape="0">
                <a:blip r:embed="rId5"/>
                <a:stretch>
                  <a:fillRect l="-1748" b="-307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133600" y="4089365"/>
                <a:ext cx="7348602" cy="1988686"/>
              </a:xfrm>
              <a:prstGeom prst="rect">
                <a:avLst/>
              </a:prstGeom>
              <a:solidFill>
                <a:schemeClr val="bg2">
                  <a:lumMod val="90000"/>
                </a:schemeClr>
              </a:solidFill>
              <a:ln>
                <a:noFill/>
              </a:ln>
            </p:spPr>
            <p:txBody>
              <a:bodyPr wrap="square">
                <a:spAutoFit/>
              </a:bodyPr>
              <a:lstStyle/>
              <a:p>
                <a:r>
                  <a:rPr lang="en-US" dirty="0" smtClean="0">
                    <a:solidFill>
                      <a:schemeClr val="bg1">
                        <a:lumMod val="85000"/>
                      </a:schemeClr>
                    </a:solidFill>
                    <a:effectLst/>
                    <a:latin typeface="Times New Roman" charset="0"/>
                    <a:ea typeface="DengXian" charset="-122"/>
                    <a:cs typeface="Times New Roman" charset="0"/>
                  </a:rPr>
                  <a:t>size </a:t>
                </a:r>
                <a14:m>
                  <m:oMath xmlns:m="http://schemas.openxmlformats.org/officeDocument/2006/math">
                    <m:r>
                      <m:rPr>
                        <m:sty m:val="p"/>
                      </m:rPr>
                      <a:rPr lang="en-US">
                        <a:solidFill>
                          <a:schemeClr val="bg1">
                            <a:lumMod val="85000"/>
                          </a:schemeClr>
                        </a:solidFill>
                        <a:effectLst/>
                        <a:latin typeface="Cambria Math" charset="0"/>
                        <a:ea typeface="DengXian" charset="-122"/>
                        <a:cs typeface="Times New Roman" charset="0"/>
                      </a:rPr>
                      <m:t>α</m:t>
                    </m:r>
                    <m:r>
                      <a:rPr lang="en-US">
                        <a:solidFill>
                          <a:schemeClr val="bg1">
                            <a:lumMod val="85000"/>
                          </a:schemeClr>
                        </a:solidFill>
                        <a:effectLst/>
                        <a:latin typeface="Cambria Math" charset="0"/>
                        <a:ea typeface="DengXian" charset="-122"/>
                        <a:cs typeface="Times New Roman" charset="0"/>
                      </a:rPr>
                      <m:t>= </m:t>
                    </m:r>
                    <m:r>
                      <m:rPr>
                        <m:sty m:val="p"/>
                      </m:rPr>
                      <a:rPr lang="en-US">
                        <a:effectLst/>
                        <a:latin typeface="Cambria Math" charset="0"/>
                        <a:ea typeface="DengXian" charset="-122"/>
                        <a:cs typeface="Times New Roman" charset="0"/>
                      </a:rPr>
                      <m:t>K</m:t>
                    </m:r>
                    <m:nary>
                      <m:naryPr>
                        <m:chr m:val="∑"/>
                        <m:limLoc m:val="undOvr"/>
                        <m:ctrlPr>
                          <a:rPr lang="en-US" i="1">
                            <a:effectLst/>
                            <a:latin typeface="Cambria Math" charset="0"/>
                            <a:ea typeface="DengXian" charset="-122"/>
                            <a:cs typeface="Times New Roman" charset="0"/>
                          </a:rPr>
                        </m:ctrlPr>
                      </m:naryPr>
                      <m:sub>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0</m:t>
                            </m:r>
                          </m:sub>
                        </m:sSub>
                        <m:r>
                          <a:rPr lang="en-US" i="1">
                            <a:effectLst/>
                            <a:latin typeface="Cambria Math" charset="0"/>
                            <a:ea typeface="DengXian" charset="-122"/>
                            <a:cs typeface="Times New Roman" charset="0"/>
                          </a:rPr>
                          <m:t>=0</m:t>
                        </m:r>
                      </m:sub>
                      <m:sup>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sup>
                      <m:e>
                        <m:nary>
                          <m:naryPr>
                            <m:chr m:val="∑"/>
                            <m:limLoc m:val="undOvr"/>
                            <m:ctrlPr>
                              <a:rPr lang="en-US" i="1">
                                <a:effectLst/>
                                <a:latin typeface="Cambria Math" charset="0"/>
                                <a:ea typeface="DengXian" charset="-122"/>
                                <a:cs typeface="Times New Roman" charset="0"/>
                              </a:rPr>
                            </m:ctrlPr>
                          </m:naryPr>
                          <m:sub>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=0</m:t>
                            </m:r>
                          </m:sub>
                          <m:sup>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sup>
                          <m:e>
                            <m:d>
                              <m:dPr>
                                <m:begChr m:val="{"/>
                                <m:endChr m:val="}"/>
                                <m:ctrlPr>
                                  <a:rPr lang="en-US" i="1">
                                    <a:effectLst/>
                                    <a:latin typeface="Cambria Math" charset="0"/>
                                    <a:ea typeface="DengXian" charset="-122"/>
                                    <a:cs typeface="Times New Roman" charset="0"/>
                                  </a:rPr>
                                </m:ctrlPr>
                              </m:dPr>
                              <m:e>
                                <m:r>
                                  <a:rPr lang="en-US">
                                    <a:solidFill>
                                      <a:srgbClr val="000000"/>
                                    </a:solidFill>
                                    <a:effectLst/>
                                    <a:latin typeface="Cambria Math" charset="0"/>
                                    <a:ea typeface="DengXian" charset="-122"/>
                                    <a:cs typeface="Times New Roman" charset="0"/>
                                  </a:rPr>
                                  <m:t>1</m:t>
                                </m:r>
                                <m:r>
                                  <a:rPr lang="en-US" i="1">
                                    <a:solidFill>
                                      <a:srgbClr val="000000"/>
                                    </a:solidFill>
                                    <a:effectLst/>
                                    <a:latin typeface="Cambria Math" charset="0"/>
                                    <a:ea typeface="DengXian" charset="-122"/>
                                    <a:cs typeface="Times New Roman" charset="0"/>
                                  </a:rPr>
                                  <m:t>−</m:t>
                                </m:r>
                                <m:r>
                                  <m:rPr>
                                    <m:sty m:val="p"/>
                                  </m:rPr>
                                  <a:rPr lang="en-US">
                                    <a:solidFill>
                                      <a:srgbClr val="000000"/>
                                    </a:solidFill>
                                    <a:effectLst/>
                                    <a:latin typeface="Cambria Math" charset="0"/>
                                    <a:ea typeface="DengXian" charset="-122"/>
                                    <a:cs typeface="Times New Roman" charset="0"/>
                                  </a:rPr>
                                  <m:t>Φ</m:t>
                                </m:r>
                                <m:d>
                                  <m:dPr>
                                    <m:begChr m:val="{"/>
                                    <m:endChr m:val="}"/>
                                    <m:ctrlPr>
                                      <a:rPr lang="en-US" i="1">
                                        <a:solidFill>
                                          <a:srgbClr val="000000"/>
                                        </a:solidFill>
                                        <a:effectLst/>
                                        <a:latin typeface="Cambria Math" charset="0"/>
                                        <a:ea typeface="DengXian" charset="-122"/>
                                        <a:cs typeface="Times New Roman" charset="0"/>
                                      </a:rPr>
                                    </m:ctrlPr>
                                  </m:dPr>
                                  <m:e>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𝑦</m:t>
                                        </m:r>
                                      </m:e>
                                      <m:sub>
                                        <m:r>
                                          <a:rPr lang="en-US" i="1">
                                            <a:solidFill>
                                              <a:srgbClr val="000000"/>
                                            </a:solidFill>
                                            <a:effectLst/>
                                            <a:latin typeface="Cambria Math" charset="0"/>
                                            <a:ea typeface="DengXian" charset="-122"/>
                                            <a:cs typeface="Times New Roman" charset="0"/>
                                          </a:rPr>
                                          <m:t>3</m:t>
                                        </m:r>
                                      </m:sub>
                                    </m:sSub>
                                    <m:rad>
                                      <m:radPr>
                                        <m:degHide m:val="on"/>
                                        <m:ctrlPr>
                                          <a:rPr lang="en-US" i="1">
                                            <a:solidFill>
                                              <a:srgbClr val="000000"/>
                                            </a:solidFill>
                                            <a:effectLst/>
                                            <a:latin typeface="Cambria Math" charset="0"/>
                                            <a:ea typeface="DengXian" charset="-122"/>
                                            <a:cs typeface="Times New Roman" charset="0"/>
                                          </a:rPr>
                                        </m:ctrlPr>
                                      </m:radPr>
                                      <m:deg/>
                                      <m:e>
                                        <m:f>
                                          <m:fPr>
                                            <m:ctrlPr>
                                              <a:rPr lang="en-US" i="1">
                                                <a:solidFill>
                                                  <a:srgbClr val="000000"/>
                                                </a:solidFill>
                                                <a:effectLst/>
                                                <a:latin typeface="Cambria Math" charset="0"/>
                                                <a:ea typeface="DengXian" charset="-122"/>
                                                <a:cs typeface="Times New Roman" charset="0"/>
                                              </a:rPr>
                                            </m:ctrlPr>
                                          </m:fPr>
                                          <m:num>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1</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3</m:t>
                                                </m:r>
                                              </m:sub>
                                            </m:sSub>
                                          </m:num>
                                          <m:den>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1</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3</m:t>
                                                </m:r>
                                              </m:sub>
                                            </m:sSub>
                                          </m:den>
                                        </m:f>
                                      </m:e>
                                    </m:rad>
                                    <m:r>
                                      <a:rPr lang="en-US" i="1">
                                        <a:solidFill>
                                          <a:srgbClr val="000000"/>
                                        </a:solidFill>
                                        <a:effectLst/>
                                        <a:latin typeface="Cambria Math" charset="0"/>
                                        <a:ea typeface="DengXian" charset="-122"/>
                                        <a:cs typeface="Times New Roman" charset="0"/>
                                      </a:rPr>
                                      <m:t>−</m:t>
                                    </m:r>
                                    <m:f>
                                      <m:fPr>
                                        <m:ctrlPr>
                                          <a:rPr lang="en-US" i="1">
                                            <a:solidFill>
                                              <a:srgbClr val="000000"/>
                                            </a:solidFill>
                                            <a:effectLst/>
                                            <a:latin typeface="Cambria Math" charset="0"/>
                                            <a:ea typeface="DengXian" charset="-122"/>
                                            <a:cs typeface="Times New Roman" charset="0"/>
                                          </a:rPr>
                                        </m:ctrlPr>
                                      </m:fPr>
                                      <m:num>
                                        <m:rad>
                                          <m:radPr>
                                            <m:degHide m:val="on"/>
                                            <m:ctrlPr>
                                              <a:rPr lang="en-US" i="1">
                                                <a:effectLst/>
                                                <a:latin typeface="Cambria Math" charset="0"/>
                                                <a:ea typeface="DengXian" charset="-122"/>
                                                <a:cs typeface="Times New Roman" charset="0"/>
                                              </a:rPr>
                                            </m:ctrlPr>
                                          </m:radPr>
                                          <m:deg/>
                                          <m:e>
                                            <m:r>
                                              <a:rPr lang="en-US" i="1">
                                                <a:effectLst/>
                                                <a:latin typeface="Cambria Math" charset="0"/>
                                                <a:ea typeface="DengXian" charset="-122"/>
                                                <a:cs typeface="Times New Roman" charset="0"/>
                                              </a:rPr>
                                              <m:t>2</m:t>
                                            </m:r>
                                          </m:e>
                                        </m:rad>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num>
                                      <m:den>
                                        <m:rad>
                                          <m:radPr>
                                            <m:degHide m:val="on"/>
                                            <m:ctrlPr>
                                              <a:rPr lang="en-US" i="1">
                                                <a:solidFill>
                                                  <a:srgbClr val="000000"/>
                                                </a:solidFill>
                                                <a:effectLst/>
                                                <a:latin typeface="Cambria Math" charset="0"/>
                                                <a:ea typeface="DengXian" charset="-122"/>
                                                <a:cs typeface="Times New Roman" charset="0"/>
                                              </a:rPr>
                                            </m:ctrlPr>
                                          </m:radPr>
                                          <m:deg/>
                                          <m:e>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1</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3</m:t>
                                                </m:r>
                                              </m:sub>
                                            </m:sSub>
                                          </m:e>
                                        </m:rad>
                                      </m:den>
                                    </m:f>
                                    <m:d>
                                      <m:dPr>
                                        <m:ctrlPr>
                                          <a:rPr lang="en-US" i="1">
                                            <a:solidFill>
                                              <a:srgbClr val="000000"/>
                                            </a:solidFill>
                                            <a:effectLst/>
                                            <a:latin typeface="Cambria Math" charset="0"/>
                                            <a:ea typeface="DengXian" charset="-122"/>
                                            <a:cs typeface="Times New Roman" charset="0"/>
                                          </a:rPr>
                                        </m:ctrlPr>
                                      </m:dPr>
                                      <m:e>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ea typeface="DengXian" charset="-122"/>
                                                <a:cs typeface="Times New Roman" charset="0"/>
                                              </a:rPr>
                                            </m:ctrlPr>
                                          </m:dPr>
                                          <m:e>
                                            <m:f>
                                              <m:fPr>
                                                <m:ctrlPr>
                                                  <a:rPr lang="en-US" i="1">
                                                    <a:solidFill>
                                                      <a:srgbClr val="000000"/>
                                                    </a:solidFill>
                                                    <a:effectLst/>
                                                    <a:latin typeface="Cambria Math" charset="0"/>
                                                    <a:ea typeface="DengXian" charset="-122"/>
                                                    <a:cs typeface="Times New Roman" charset="0"/>
                                                  </a:rPr>
                                                </m:ctrlPr>
                                              </m:fPr>
                                              <m:num>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𝑘</m:t>
                                                    </m:r>
                                                  </m:sub>
                                                </m:sSub>
                                              </m:num>
                                              <m:den>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ea typeface="DengXian" charset="-122"/>
                                                <a:cs typeface="Times New Roman" charset="0"/>
                                              </a:rPr>
                                            </m:ctrlPr>
                                          </m:dPr>
                                          <m:e>
                                            <m:f>
                                              <m:fPr>
                                                <m:ctrlPr>
                                                  <a:rPr lang="en-US" i="1">
                                                    <a:solidFill>
                                                      <a:srgbClr val="000000"/>
                                                    </a:solidFill>
                                                    <a:effectLst/>
                                                    <a:latin typeface="Cambria Math" charset="0"/>
                                                    <a:ea typeface="DengXian" charset="-122"/>
                                                    <a:cs typeface="Times New Roman" charset="0"/>
                                                  </a:rPr>
                                                </m:ctrlPr>
                                              </m:fPr>
                                              <m:num>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highlight>
                                                          <a:srgbClr val="D3D3D3"/>
                                                        </a:highligh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0</m:t>
                                                    </m:r>
                                                  </m:sub>
                                                </m:sSub>
                                              </m:num>
                                              <m:den>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e>
                                    </m:d>
                                  </m:e>
                                </m:d>
                              </m:e>
                            </m:d>
                          </m:e>
                        </m:nary>
                        <m:r>
                          <a:rPr lang="en-US" i="1">
                            <a:effectLst/>
                            <a:latin typeface="Cambria Math" charset="0"/>
                            <a:ea typeface="DengXian" charset="-122"/>
                            <a:cs typeface="Times New Roman" charset="0"/>
                          </a:rPr>
                          <m:t> </m:t>
                        </m:r>
                      </m:e>
                    </m:nary>
                    <m:d>
                      <m:dPr>
                        <m:begChr m:val="{"/>
                        <m:endChr m:val="}"/>
                        <m:ctrlPr>
                          <a:rPr lang="en-US" i="1">
                            <a:effectLst/>
                            <a:latin typeface="Cambria Math" charset="0"/>
                            <a:ea typeface="DengXian" charset="-122"/>
                            <a:cs typeface="Times New Roman" charset="0"/>
                          </a:rPr>
                        </m:ctrlPr>
                      </m:dPr>
                      <m:e>
                        <m:nary>
                          <m:naryPr>
                            <m:chr m:val="∑"/>
                            <m:limLoc m:val="undOvr"/>
                            <m:ctrlPr>
                              <a:rPr lang="en-US" i="1">
                                <a:effectLst/>
                                <a:latin typeface="Cambria Math" charset="0"/>
                                <a:ea typeface="DengXian" charset="-122"/>
                                <a:cs typeface="Times New Roman" charset="0"/>
                              </a:rPr>
                            </m:ctrlPr>
                          </m:naryPr>
                          <m:sub>
                            <m:r>
                              <a:rPr lang="en-US" i="1">
                                <a:effectLst/>
                                <a:latin typeface="Cambria Math" charset="0"/>
                                <a:ea typeface="DengXian" charset="-122"/>
                                <a:cs typeface="Times New Roman" charset="0"/>
                              </a:rPr>
                              <m:t>𝑗</m:t>
                            </m:r>
                            <m:r>
                              <a:rPr lang="en-US" i="1">
                                <a:effectLst/>
                                <a:latin typeface="Cambria Math" charset="0"/>
                                <a:ea typeface="DengXian" charset="-122"/>
                                <a:cs typeface="Times New Roman" charset="0"/>
                              </a:rPr>
                              <m:t>=0</m:t>
                            </m:r>
                          </m:sub>
                          <m:sup>
                            <m:r>
                              <a:rPr lang="en-US" i="1">
                                <a:effectLst/>
                                <a:latin typeface="Cambria Math" charset="0"/>
                                <a:ea typeface="DengXian" charset="-122"/>
                                <a:cs typeface="Times New Roman" charset="0"/>
                              </a:rPr>
                              <m:t>𝐸𝑀</m:t>
                            </m:r>
                            <m:r>
                              <a:rPr lang="en-US" i="1">
                                <a:effectLst/>
                                <a:latin typeface="Cambria Math" charset="0"/>
                                <a:ea typeface="DengXian" charset="-122"/>
                                <a:cs typeface="Times New Roman" charset="0"/>
                              </a:rPr>
                              <m:t>−1</m:t>
                            </m:r>
                          </m:sup>
                          <m:e>
                            <m:f>
                              <m:fPr>
                                <m:ctrlPr>
                                  <a:rPr lang="en-US" i="1">
                                    <a:effectLst/>
                                    <a:latin typeface="Cambria Math" charset="0"/>
                                    <a:ea typeface="DengXian" charset="-122"/>
                                    <a:cs typeface="Times New Roman" charset="0"/>
                                  </a:rPr>
                                </m:ctrlPr>
                              </m:fPr>
                              <m:num>
                                <m:r>
                                  <a:rPr lang="en-US" i="1">
                                    <a:effectLst/>
                                    <a:latin typeface="Cambria Math" charset="0"/>
                                    <a:ea typeface="DengXian" charset="-122"/>
                                    <a:cs typeface="Times New Roman" charset="0"/>
                                  </a:rPr>
                                  <m:t>1</m:t>
                                </m:r>
                              </m:num>
                              <m:den>
                                <m:r>
                                  <a:rPr lang="en-US" i="1">
                                    <a:effectLst/>
                                    <a:latin typeface="Cambria Math" charset="0"/>
                                    <a:ea typeface="DengXian" charset="-122"/>
                                    <a:cs typeface="Times New Roman" charset="0"/>
                                  </a:rPr>
                                  <m:t>𝑗</m:t>
                                </m:r>
                                <m:r>
                                  <a:rPr lang="en-US" i="1">
                                    <a:effectLst/>
                                    <a:latin typeface="Cambria Math" charset="0"/>
                                    <a:ea typeface="DengXian" charset="-122"/>
                                    <a:cs typeface="Times New Roman" charset="0"/>
                                  </a:rPr>
                                  <m:t>+1</m:t>
                                </m:r>
                              </m:den>
                            </m:f>
                            <m:d>
                              <m:dPr>
                                <m:ctrlPr>
                                  <a:rPr lang="en-US" i="1">
                                    <a:effectLst/>
                                    <a:latin typeface="Cambria Math" charset="0"/>
                                    <a:ea typeface="DengXian" charset="-122"/>
                                    <a:cs typeface="Times New Roman" charset="0"/>
                                  </a:rPr>
                                </m:ctrlPr>
                              </m:dPr>
                              <m:e>
                                <m:m>
                                  <m:mPr>
                                    <m:mcs>
                                      <m:mc>
                                        <m:mcPr>
                                          <m:count m:val="1"/>
                                          <m:mcJc m:val="center"/>
                                        </m:mcPr>
                                      </m:mc>
                                    </m:mcs>
                                    <m:ctrlPr>
                                      <a:rPr lang="en-US" i="1">
                                        <a:effectLst/>
                                        <a:latin typeface="Cambria Math" charset="0"/>
                                        <a:ea typeface="DengXian" charset="-122"/>
                                        <a:cs typeface="Times New Roman" charset="0"/>
                                      </a:rPr>
                                    </m:ctrlPr>
                                  </m:mPr>
                                  <m:mr>
                                    <m:e>
                                      <m:r>
                                        <a:rPr lang="en-US" i="1">
                                          <a:effectLst/>
                                          <a:latin typeface="Cambria Math" charset="0"/>
                                          <a:ea typeface="DengXian" charset="-122"/>
                                          <a:cs typeface="Times New Roman" charset="0"/>
                                        </a:rPr>
                                        <m:t>𝐸𝑀</m:t>
                                      </m:r>
                                      <m:r>
                                        <a:rPr lang="en-US" i="1">
                                          <a:effectLst/>
                                          <a:latin typeface="Cambria Math" charset="0"/>
                                          <a:ea typeface="DengXian" charset="-122"/>
                                          <a:cs typeface="Times New Roman" charset="0"/>
                                        </a:rPr>
                                        <m:t>−1</m:t>
                                      </m:r>
                                    </m:e>
                                  </m:mr>
                                  <m:mr>
                                    <m:e>
                                      <m:r>
                                        <a:rPr lang="en-US" i="1">
                                          <a:effectLst/>
                                          <a:latin typeface="Cambria Math" charset="0"/>
                                          <a:ea typeface="DengXian" charset="-122"/>
                                          <a:cs typeface="Times New Roman" charset="0"/>
                                        </a:rPr>
                                        <m:t>𝑗</m:t>
                                      </m:r>
                                    </m:e>
                                  </m:mr>
                                </m:m>
                              </m:e>
                            </m:d>
                            <m:sSup>
                              <m:sSupPr>
                                <m:ctrlPr>
                                  <a:rPr lang="en-US" i="1">
                                    <a:effectLst/>
                                    <a:latin typeface="Cambria Math" charset="0"/>
                                    <a:ea typeface="DengXian" charset="-122"/>
                                    <a:cs typeface="Times New Roman" charset="0"/>
                                  </a:rPr>
                                </m:ctrlPr>
                              </m:sSupPr>
                              <m:e>
                                <m:d>
                                  <m:dPr>
                                    <m:begChr m:val="{"/>
                                    <m:endChr m:val="}"/>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𝑏</m:t>
                                    </m:r>
                                    <m:d>
                                      <m:dPr>
                                        <m:ctrlPr>
                                          <a:rPr lang="en-US" i="1">
                                            <a:effectLst/>
                                            <a:latin typeface="Cambria Math" charset="0"/>
                                            <a:ea typeface="DengXian" charset="-122"/>
                                            <a:cs typeface="Times New Roman" charset="0"/>
                                          </a:rPr>
                                        </m:ctrlPr>
                                      </m:dPr>
                                      <m:e>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𝑝</m:t>
                                            </m:r>
                                          </m:e>
                                          <m:sub>
                                            <m:r>
                                              <a:rPr lang="en-US" i="1">
                                                <a:effectLst/>
                                                <a:latin typeface="Cambria Math" charset="0"/>
                                                <a:ea typeface="DengXian" charset="-122"/>
                                                <a:cs typeface="Times New Roman" charset="0"/>
                                              </a:rPr>
                                              <m:t>0</m:t>
                                            </m:r>
                                          </m:sub>
                                        </m:sSub>
                                      </m:e>
                                    </m:d>
                                  </m:e>
                                </m:d>
                              </m:e>
                              <m:sup>
                                <m:r>
                                  <a:rPr lang="en-US" i="1">
                                    <a:effectLst/>
                                    <a:latin typeface="Cambria Math" charset="0"/>
                                    <a:ea typeface="DengXian" charset="-122"/>
                                    <a:cs typeface="Times New Roman" charset="0"/>
                                  </a:rPr>
                                  <m:t>𝑗</m:t>
                                </m:r>
                              </m:sup>
                            </m:sSup>
                            <m:sSup>
                              <m:sSupPr>
                                <m:ctrlPr>
                                  <a:rPr lang="en-US" i="1">
                                    <a:effectLst/>
                                    <a:latin typeface="Cambria Math" charset="0"/>
                                    <a:ea typeface="DengXian" charset="-122"/>
                                    <a:cs typeface="Times New Roman" charset="0"/>
                                  </a:rPr>
                                </m:ctrlPr>
                              </m:sSupPr>
                              <m:e>
                                <m:d>
                                  <m:dPr>
                                    <m:begChr m:val="{"/>
                                    <m:endChr m:val="}"/>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𝐵</m:t>
                                    </m:r>
                                    <m:d>
                                      <m:dPr>
                                        <m:ctrlPr>
                                          <a:rPr lang="en-US" i="1">
                                            <a:effectLst/>
                                            <a:latin typeface="Cambria Math" charset="0"/>
                                            <a:ea typeface="DengXian" charset="-122"/>
                                            <a:cs typeface="Times New Roman" charset="0"/>
                                          </a:rPr>
                                        </m:ctrlPr>
                                      </m:dPr>
                                      <m:e>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−1,</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𝑝</m:t>
                                            </m:r>
                                          </m:e>
                                          <m:sub>
                                            <m:r>
                                              <a:rPr lang="en-US" i="1">
                                                <a:effectLst/>
                                                <a:latin typeface="Cambria Math" charset="0"/>
                                                <a:ea typeface="DengXian" charset="-122"/>
                                                <a:cs typeface="Times New Roman" charset="0"/>
                                              </a:rPr>
                                              <m:t>0</m:t>
                                            </m:r>
                                          </m:sub>
                                        </m:sSub>
                                      </m:e>
                                    </m:d>
                                  </m:e>
                                </m:d>
                              </m:e>
                              <m:sup>
                                <m:r>
                                  <a:rPr lang="en-US" i="1">
                                    <a:effectLst/>
                                    <a:latin typeface="Cambria Math" charset="0"/>
                                    <a:ea typeface="DengXian" charset="-122"/>
                                    <a:cs typeface="Times New Roman" charset="0"/>
                                  </a:rPr>
                                  <m:t>𝐸𝑀</m:t>
                                </m:r>
                                <m:r>
                                  <a:rPr lang="en-US" i="1">
                                    <a:effectLst/>
                                    <a:latin typeface="Cambria Math" charset="0"/>
                                    <a:ea typeface="DengXian" charset="-122"/>
                                    <a:cs typeface="Times New Roman" charset="0"/>
                                  </a:rPr>
                                  <m:t>−1−</m:t>
                                </m:r>
                                <m:r>
                                  <a:rPr lang="en-US" i="1">
                                    <a:effectLst/>
                                    <a:latin typeface="Cambria Math" charset="0"/>
                                    <a:ea typeface="DengXian" charset="-122"/>
                                    <a:cs typeface="Times New Roman" charset="0"/>
                                  </a:rPr>
                                  <m:t>𝑗</m:t>
                                </m:r>
                              </m:sup>
                            </m:sSup>
                          </m:e>
                        </m:nary>
                      </m:e>
                    </m:d>
                  </m:oMath>
                </a14:m>
                <a:endParaRPr lang="en-US" sz="2800" dirty="0">
                  <a:effectLst/>
                  <a:latin typeface="Calibri" charset="0"/>
                  <a:ea typeface="DengXian" charset="-122"/>
                  <a:cs typeface="Times New Roman" charset="0"/>
                </a:endParaRPr>
              </a:p>
              <a:p>
                <a:pPr/>
                <a14:m>
                  <m:oMathPara xmlns:m="http://schemas.openxmlformats.org/officeDocument/2006/math">
                    <m:oMathParaPr>
                      <m:jc m:val="centerGroup"/>
                    </m:oMathParaPr>
                    <m:oMath xmlns:m="http://schemas.openxmlformats.org/officeDocument/2006/math">
                      <m:r>
                        <a:rPr lang="en-US" i="1">
                          <a:effectLst/>
                          <a:latin typeface="Cambria Math" charset="0"/>
                          <a:ea typeface="DengXian" charset="-122"/>
                          <a:cs typeface="Times New Roman" charset="0"/>
                        </a:rPr>
                        <m:t> </m:t>
                      </m:r>
                      <m:r>
                        <m:rPr>
                          <m:sty m:val="p"/>
                        </m:rPr>
                        <a:rPr lang="en-US">
                          <a:solidFill>
                            <a:srgbClr val="000000"/>
                          </a:solidFill>
                          <a:effectLst/>
                          <a:latin typeface="Cambria Math" charset="0"/>
                          <a:ea typeface="DengXian" charset="-122"/>
                          <a:cs typeface="Times New Roman" charset="0"/>
                        </a:rPr>
                        <m:t>I</m:t>
                      </m:r>
                      <m:d>
                        <m:dPr>
                          <m:ctrlPr>
                            <a:rPr lang="en-US" i="1">
                              <a:solidFill>
                                <a:srgbClr val="000000"/>
                              </a:solidFill>
                              <a:effectLst/>
                              <a:latin typeface="Cambria Math" charset="0"/>
                              <a:cs typeface="Times New Roman" charset="0"/>
                            </a:rPr>
                          </m:ctrlPr>
                        </m:dPr>
                        <m:e>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cs typeface="Times New Roman" charset="0"/>
                                </a:rPr>
                              </m:ctrlPr>
                            </m:dPr>
                            <m:e>
                              <m:f>
                                <m:fPr>
                                  <m:ctrlPr>
                                    <a:rPr lang="en-US" i="1">
                                      <a:solidFill>
                                        <a:srgbClr val="000000"/>
                                      </a:solidFill>
                                      <a:effectLst/>
                                      <a:latin typeface="Cambria Math" charset="0"/>
                                      <a:cs typeface="Times New Roman" charset="0"/>
                                    </a:rPr>
                                  </m:ctrlPr>
                                </m:fPr>
                                <m:num>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𝑘</m:t>
                                      </m:r>
                                    </m:sub>
                                  </m:sSub>
                                </m:num>
                                <m:den>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cs typeface="Times New Roman" charset="0"/>
                                </a:rPr>
                              </m:ctrlPr>
                            </m:dPr>
                            <m:e>
                              <m:f>
                                <m:fPr>
                                  <m:ctrlPr>
                                    <a:rPr lang="en-US" i="1">
                                      <a:solidFill>
                                        <a:srgbClr val="000000"/>
                                      </a:solidFill>
                                      <a:effectLst/>
                                      <a:latin typeface="Cambria Math" charset="0"/>
                                      <a:cs typeface="Times New Roman" charset="0"/>
                                    </a:rPr>
                                  </m:ctrlPr>
                                </m:fPr>
                                <m:num>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0</m:t>
                                      </m:r>
                                    </m:sub>
                                  </m:sSub>
                                </m:num>
                                <m:den>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r>
                            <a:rPr lang="en-US">
                              <a:solidFill>
                                <a:srgbClr val="000000"/>
                              </a:solidFill>
                              <a:effectLst/>
                              <a:latin typeface="Cambria Math" charset="0"/>
                              <a:ea typeface="DengXian" charset="-122"/>
                              <a:cs typeface="Times New Roman" charset="0"/>
                            </a:rPr>
                            <m:t>&gt;</m:t>
                          </m:r>
                          <m:f>
                            <m:fPr>
                              <m:ctrlPr>
                                <a:rPr lang="en-US" i="1">
                                  <a:solidFill>
                                    <a:srgbClr val="000000"/>
                                  </a:solidFill>
                                  <a:effectLst/>
                                  <a:latin typeface="Cambria Math" charset="0"/>
                                  <a:cs typeface="Times New Roman" charset="0"/>
                                </a:rPr>
                              </m:ctrlPr>
                            </m:fPr>
                            <m:num>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𝑦</m:t>
                                  </m:r>
                                </m:e>
                                <m:sub>
                                  <m:r>
                                    <a:rPr lang="en-US" i="1">
                                      <a:solidFill>
                                        <a:srgbClr val="000000"/>
                                      </a:solidFill>
                                      <a:effectLst/>
                                      <a:latin typeface="Cambria Math" charset="0"/>
                                      <a:ea typeface="DengXian" charset="-122"/>
                                      <a:cs typeface="Times New Roman" charset="0"/>
                                    </a:rPr>
                                    <m:t>2</m:t>
                                  </m:r>
                                </m:sub>
                              </m:sSub>
                            </m:num>
                            <m:den>
                              <m:rad>
                                <m:radPr>
                                  <m:degHide m:val="on"/>
                                  <m:ctrlPr>
                                    <a:rPr lang="en-US" i="1">
                                      <a:solidFill>
                                        <a:srgbClr val="000000"/>
                                      </a:solidFill>
                                      <a:effectLst/>
                                      <a:latin typeface="Cambria Math" charset="0"/>
                                      <a:cs typeface="Times New Roman" charset="0"/>
                                    </a:rPr>
                                  </m:ctrlPr>
                                </m:radPr>
                                <m:deg/>
                                <m:e>
                                  <m:r>
                                    <a:rPr lang="en-US" i="1">
                                      <a:solidFill>
                                        <a:srgbClr val="000000"/>
                                      </a:solidFill>
                                      <a:effectLst/>
                                      <a:latin typeface="Cambria Math" charset="0"/>
                                      <a:ea typeface="DengXian" charset="-122"/>
                                      <a:cs typeface="Times New Roman" charset="0"/>
                                    </a:rPr>
                                    <m:t>2</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e>
                              </m:rad>
                            </m:den>
                          </m:f>
                        </m:e>
                      </m:d>
                      <m:r>
                        <m:rPr>
                          <m:sty m:val="p"/>
                        </m:rPr>
                        <a:rPr lang="en-US">
                          <a:solidFill>
                            <a:srgbClr val="000000"/>
                          </a:solidFill>
                          <a:effectLst/>
                          <a:latin typeface="Cambria Math" charset="0"/>
                          <a:ea typeface="DengXian" charset="-122"/>
                          <a:cs typeface="Times New Roman" charset="0"/>
                        </a:rPr>
                        <m:t>b</m:t>
                      </m:r>
                      <m:d>
                        <m:dPr>
                          <m:begChr m:val="{"/>
                          <m:endChr m:val="}"/>
                          <m:ctrlPr>
                            <a:rPr lang="en-US" i="1">
                              <a:solidFill>
                                <a:srgbClr val="000000"/>
                              </a:solidFill>
                              <a:effectLst/>
                              <a:latin typeface="Cambria Math" charset="0"/>
                              <a:cs typeface="Times New Roman" charset="0"/>
                            </a:rPr>
                          </m:ctrlPr>
                        </m:dPr>
                        <m:e>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𝑘</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𝑝</m:t>
                              </m:r>
                            </m:e>
                            <m:sub>
                              <m:r>
                                <a:rPr lang="en-US" i="1">
                                  <a:solidFill>
                                    <a:srgbClr val="000000"/>
                                  </a:solidFill>
                                  <a:effectLst/>
                                  <a:latin typeface="Cambria Math" charset="0"/>
                                  <a:ea typeface="DengXian" charset="-122"/>
                                  <a:cs typeface="Times New Roman" charset="0"/>
                                </a:rPr>
                                <m:t>0</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e>
                      </m:d>
                      <m:r>
                        <m:rPr>
                          <m:sty m:val="p"/>
                        </m:rPr>
                        <a:rPr lang="en-US">
                          <a:solidFill>
                            <a:srgbClr val="000000"/>
                          </a:solidFill>
                          <a:effectLst/>
                          <a:latin typeface="Cambria Math" charset="0"/>
                          <a:ea typeface="DengXian" charset="-122"/>
                          <a:cs typeface="Times New Roman" charset="0"/>
                        </a:rPr>
                        <m:t>b</m:t>
                      </m:r>
                      <m:d>
                        <m:dPr>
                          <m:begChr m:val="{"/>
                          <m:endChr m:val="}"/>
                          <m:ctrlPr>
                            <a:rPr lang="en-US" i="1">
                              <a:solidFill>
                                <a:srgbClr val="000000"/>
                              </a:solidFill>
                              <a:effectLst/>
                              <a:latin typeface="Cambria Math" charset="0"/>
                              <a:cs typeface="Times New Roman" charset="0"/>
                            </a:rPr>
                          </m:ctrlPr>
                        </m:dPr>
                        <m:e>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0</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𝑝</m:t>
                              </m:r>
                            </m:e>
                            <m:sub>
                              <m:r>
                                <a:rPr lang="en-US" i="1">
                                  <a:solidFill>
                                    <a:srgbClr val="000000"/>
                                  </a:solidFill>
                                  <a:effectLst/>
                                  <a:latin typeface="Cambria Math" charset="0"/>
                                  <a:ea typeface="DengXian" charset="-122"/>
                                  <a:cs typeface="Times New Roman" charset="0"/>
                                </a:rPr>
                                <m:t>0</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e>
                      </m:d>
                      <m:r>
                        <a:rPr lang="en-US" i="1">
                          <a:solidFill>
                            <a:srgbClr val="E7E6E6"/>
                          </a:solidFill>
                          <a:effectLst/>
                          <a:latin typeface="Cambria Math" charset="0"/>
                          <a:ea typeface="DengXian" charset="-122"/>
                          <a:cs typeface="Times New Roman" charset="0"/>
                        </a:rPr>
                        <m:t> </m:t>
                      </m:r>
                      <m:r>
                        <a:rPr lang="en-US" i="1">
                          <a:solidFill>
                            <a:srgbClr val="000000"/>
                          </a:solidFill>
                          <a:effectLst/>
                          <a:latin typeface="Cambria Math" charset="0"/>
                          <a:ea typeface="DengXian" charset="-122"/>
                          <a:cs typeface="Times New Roman" charset="0"/>
                        </a:rPr>
                        <m:t>𝑃</m:t>
                      </m:r>
                      <m:d>
                        <m:dPr>
                          <m:ctrlPr>
                            <a:rPr lang="en-US" i="1">
                              <a:solidFill>
                                <a:srgbClr val="000000"/>
                              </a:solidFill>
                              <a:effectLst/>
                              <a:latin typeface="Cambria Math" charset="0"/>
                              <a:cs typeface="Times New Roman" charset="0"/>
                            </a:rPr>
                          </m:ctrlPr>
                        </m:dPr>
                        <m:e>
                          <m:r>
                            <a:rPr lang="en-US" i="1">
                              <a:solidFill>
                                <a:srgbClr val="000000"/>
                              </a:solidFill>
                              <a:effectLst/>
                              <a:latin typeface="Cambria Math" charset="0"/>
                              <a:ea typeface="MS Mincho" charset="-128"/>
                              <a:cs typeface="Times New Roman" charset="0"/>
                            </a:rPr>
                            <m:t>∗</m:t>
                          </m:r>
                        </m:e>
                      </m:d>
                      <m:r>
                        <a:rPr lang="en-US" i="1">
                          <a:solidFill>
                            <a:srgbClr val="000000"/>
                          </a:solidFill>
                          <a:effectLst/>
                          <a:latin typeface="Cambria Math" charset="0"/>
                          <a:ea typeface="DengXian" charset="-122"/>
                          <a:cs typeface="Times New Roman" charset="0"/>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133600" y="4089365"/>
                <a:ext cx="7348602" cy="1988686"/>
              </a:xfrm>
              <a:prstGeom prst="rect">
                <a:avLst/>
              </a:prstGeom>
              <a:blipFill rotWithShape="0">
                <a:blip r:embed="rId6"/>
                <a:stretch>
                  <a:fillRect l="-6722" t="-52147" b="-9079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6199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64714" y="1533189"/>
                <a:ext cx="9169052" cy="3593676"/>
              </a:xfrm>
              <a:prstGeom prst="rect">
                <a:avLst/>
              </a:prstGeom>
            </p:spPr>
            <p:txBody>
              <a:bodyPr wrap="square">
                <a:spAutoFit/>
              </a:bodyPr>
              <a:lstStyle/>
              <a:p>
                <a:r>
                  <a:rPr lang="en-US" sz="2400" dirty="0">
                    <a:latin typeface="Times New Roman" charset="0"/>
                    <a:ea typeface="DengXian" charset="-122"/>
                    <a:cs typeface="Times New Roman" charset="0"/>
                  </a:rPr>
                  <a:t>size </a:t>
                </a:r>
                <a14:m>
                  <m:oMath xmlns:m="http://schemas.openxmlformats.org/officeDocument/2006/math">
                    <m:r>
                      <m:rPr>
                        <m:sty m:val="p"/>
                      </m:rPr>
                      <a:rPr lang="en-US" sz="2400">
                        <a:effectLst/>
                        <a:latin typeface="Cambria Math" charset="0"/>
                        <a:ea typeface="DengXian" charset="-122"/>
                        <a:cs typeface="Times New Roman" charset="0"/>
                      </a:rPr>
                      <m:t>α</m:t>
                    </m:r>
                  </m:oMath>
                </a14:m>
                <a:endParaRPr lang="en-US" sz="2400" dirty="0">
                  <a:effectLst/>
                  <a:latin typeface="Calibri" charset="0"/>
                  <a:ea typeface="DengXian" charset="-122"/>
                  <a:cs typeface="Times New Roman" charset="0"/>
                </a:endParaRPr>
              </a:p>
              <a:p>
                <a:r>
                  <a:rPr lang="en-US" sz="2400" dirty="0">
                    <a:effectLst/>
                    <a:latin typeface="Times New Roman" charset="0"/>
                    <a:ea typeface="DengXian" charset="-122"/>
                    <a:cs typeface="Times New Roman" charset="0"/>
                  </a:rPr>
                  <a:t>=P(any one of the k treatments is claimed as the best | </a:t>
                </a:r>
                <a14:m>
                  <m:oMath xmlns:m="http://schemas.openxmlformats.org/officeDocument/2006/math">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𝐻</m:t>
                        </m:r>
                      </m:e>
                      <m:sub>
                        <m:r>
                          <a:rPr lang="en-US" sz="2400" i="1">
                            <a:effectLst/>
                            <a:latin typeface="Cambria Math" charset="0"/>
                            <a:ea typeface="DengXian" charset="-122"/>
                            <a:cs typeface="Times New Roman" charset="0"/>
                          </a:rPr>
                          <m:t>0</m:t>
                        </m:r>
                      </m:sub>
                    </m:sSub>
                  </m:oMath>
                </a14:m>
                <a:r>
                  <a:rPr lang="en-US" sz="2400" dirty="0">
                    <a:effectLst/>
                    <a:latin typeface="Times New Roman" charset="0"/>
                    <a:ea typeface="DengXian" charset="-122"/>
                    <a:cs typeface="Times New Roman" charset="0"/>
                  </a:rPr>
                  <a:t> is true)</a:t>
                </a:r>
                <a:endParaRPr lang="en-US" sz="2400" dirty="0">
                  <a:effectLst/>
                  <a:latin typeface="Calibri" charset="0"/>
                  <a:ea typeface="DengXian" charset="-122"/>
                  <a:cs typeface="Times New Roman" charset="0"/>
                </a:endParaRPr>
              </a:p>
              <a:p>
                <a:r>
                  <a:rPr lang="en-US" sz="2400" i="1" dirty="0">
                    <a:effectLst/>
                    <a:latin typeface="Times New Roman" charset="0"/>
                    <a:ea typeface="DengXian" charset="-122"/>
                    <a:cs typeface="Times New Roman" charset="0"/>
                  </a:rPr>
                  <a:t>=</a:t>
                </a:r>
                <a14:m>
                  <m:oMath xmlns:m="http://schemas.openxmlformats.org/officeDocument/2006/math">
                    <m:r>
                      <m:rPr>
                        <m:sty m:val="p"/>
                      </m:rPr>
                      <a:rPr lang="en-US" sz="2400">
                        <a:effectLst/>
                        <a:latin typeface="Cambria Math" charset="0"/>
                        <a:ea typeface="DengXian" charset="-122"/>
                        <a:cs typeface="Times New Roman" charset="0"/>
                      </a:rPr>
                      <m:t>k</m:t>
                    </m:r>
                    <m:r>
                      <a:rPr lang="en-US" sz="2400">
                        <a:effectLst/>
                        <a:latin typeface="Cambria Math" charset="0"/>
                        <a:ea typeface="DengXian" charset="-122"/>
                        <a:cs typeface="Times New Roman" charset="0"/>
                      </a:rPr>
                      <m:t> </m:t>
                    </m:r>
                    <m:nary>
                      <m:naryPr>
                        <m:chr m:val="∑"/>
                        <m:limLoc m:val="undOvr"/>
                        <m:ctrlPr>
                          <a:rPr lang="en-US" sz="2400" i="1">
                            <a:effectLst/>
                            <a:latin typeface="Cambria Math" charset="0"/>
                            <a:ea typeface="DengXian" charset="-122"/>
                            <a:cs typeface="Times New Roman" charset="0"/>
                          </a:rPr>
                        </m:ctrlPr>
                      </m:naryPr>
                      <m:sub>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𝑥</m:t>
                            </m:r>
                          </m:e>
                          <m:sub>
                            <m:r>
                              <a:rPr lang="en-US" sz="2400" i="1">
                                <a:effectLst/>
                                <a:latin typeface="Cambria Math" charset="0"/>
                                <a:ea typeface="DengXian" charset="-122"/>
                                <a:cs typeface="Times New Roman" charset="0"/>
                              </a:rPr>
                              <m:t>0</m:t>
                            </m:r>
                          </m:sub>
                        </m:sSub>
                        <m:r>
                          <a:rPr lang="en-US" sz="2400" i="1">
                            <a:effectLst/>
                            <a:latin typeface="Cambria Math" charset="0"/>
                            <a:ea typeface="DengXian" charset="-122"/>
                            <a:cs typeface="Times New Roman" charset="0"/>
                          </a:rPr>
                          <m:t>=0</m:t>
                        </m:r>
                      </m:sub>
                      <m:sup>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𝑛</m:t>
                            </m:r>
                          </m:e>
                          <m:sub>
                            <m:r>
                              <a:rPr lang="en-US" sz="2400" i="1">
                                <a:effectLst/>
                                <a:latin typeface="Cambria Math" charset="0"/>
                                <a:ea typeface="DengXian" charset="-122"/>
                                <a:cs typeface="Times New Roman" charset="0"/>
                              </a:rPr>
                              <m:t>2</m:t>
                            </m:r>
                          </m:sub>
                        </m:sSub>
                      </m:sup>
                      <m:e>
                        <m:nary>
                          <m:naryPr>
                            <m:chr m:val="∑"/>
                            <m:limLoc m:val="undOvr"/>
                            <m:ctrlPr>
                              <a:rPr lang="en-US" sz="2400" i="1">
                                <a:effectLst/>
                                <a:latin typeface="Cambria Math" charset="0"/>
                                <a:ea typeface="DengXian" charset="-122"/>
                                <a:cs typeface="Times New Roman" charset="0"/>
                              </a:rPr>
                            </m:ctrlPr>
                          </m:naryPr>
                          <m:sub>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𝑥</m:t>
                                </m:r>
                              </m:e>
                              <m:sub>
                                <m:r>
                                  <a:rPr lang="en-US" sz="2400" i="1">
                                    <a:effectLst/>
                                    <a:latin typeface="Cambria Math" charset="0"/>
                                    <a:ea typeface="DengXian" charset="-122"/>
                                    <a:cs typeface="Times New Roman" charset="0"/>
                                  </a:rPr>
                                  <m:t>𝑘</m:t>
                                </m:r>
                              </m:sub>
                            </m:sSub>
                            <m:r>
                              <a:rPr lang="en-US" sz="2400" i="1">
                                <a:effectLst/>
                                <a:latin typeface="Cambria Math" charset="0"/>
                                <a:ea typeface="DengXian" charset="-122"/>
                                <a:cs typeface="Times New Roman" charset="0"/>
                              </a:rPr>
                              <m:t>=0</m:t>
                            </m:r>
                          </m:sub>
                          <m:sup>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𝑛</m:t>
                                </m:r>
                              </m:e>
                              <m:sub>
                                <m:r>
                                  <a:rPr lang="en-US" sz="2400" i="1">
                                    <a:effectLst/>
                                    <a:latin typeface="Cambria Math" charset="0"/>
                                    <a:ea typeface="DengXian" charset="-122"/>
                                    <a:cs typeface="Times New Roman" charset="0"/>
                                  </a:rPr>
                                  <m:t>2</m:t>
                                </m:r>
                              </m:sub>
                            </m:sSub>
                          </m:sup>
                          <m:e>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𝑃</m:t>
                                </m:r>
                              </m:e>
                              <m:sub>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𝐻</m:t>
                                    </m:r>
                                  </m:e>
                                  <m:sub>
                                    <m:r>
                                      <a:rPr lang="en-US" sz="2400" i="1">
                                        <a:effectLst/>
                                        <a:latin typeface="Cambria Math" charset="0"/>
                                        <a:ea typeface="DengXian" charset="-122"/>
                                        <a:cs typeface="Times New Roman" charset="0"/>
                                      </a:rPr>
                                      <m:t>0</m:t>
                                    </m:r>
                                  </m:sub>
                                </m:sSub>
                              </m:sub>
                            </m:sSub>
                            <m:d>
                              <m:dPr>
                                <m:ctrlPr>
                                  <a:rPr lang="en-US" sz="2400" i="1">
                                    <a:effectLst/>
                                    <a:latin typeface="Cambria Math" charset="0"/>
                                    <a:ea typeface="DengXian" charset="-122"/>
                                    <a:cs typeface="Times New Roman" charset="0"/>
                                  </a:rPr>
                                </m:ctrlPr>
                              </m:dPr>
                              <m:e>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𝑋</m:t>
                                    </m:r>
                                  </m:e>
                                  <m:sub>
                                    <m:r>
                                      <a:rPr lang="en-US" sz="2400" i="1">
                                        <a:effectLst/>
                                        <a:latin typeface="Cambria Math" charset="0"/>
                                        <a:ea typeface="DengXian" charset="-122"/>
                                        <a:cs typeface="Times New Roman" charset="0"/>
                                      </a:rPr>
                                      <m:t>02</m:t>
                                    </m:r>
                                  </m:sub>
                                </m:sSub>
                                <m:r>
                                  <a:rPr lang="en-US" sz="2400" i="1">
                                    <a:effectLst/>
                                    <a:latin typeface="Cambria Math" charset="0"/>
                                    <a:ea typeface="DengXian" charset="-122"/>
                                    <a:cs typeface="Times New Roman" charset="0"/>
                                  </a:rPr>
                                  <m:t>=</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𝑥</m:t>
                                    </m:r>
                                  </m:e>
                                  <m:sub>
                                    <m:r>
                                      <a:rPr lang="en-US" sz="2400" i="1">
                                        <a:effectLst/>
                                        <a:latin typeface="Cambria Math" charset="0"/>
                                        <a:ea typeface="DengXian" charset="-122"/>
                                        <a:cs typeface="Times New Roman" charset="0"/>
                                      </a:rPr>
                                      <m:t>0</m:t>
                                    </m:r>
                                  </m:sub>
                                </m:sSub>
                                <m:r>
                                  <a:rPr lang="en-US" sz="2400" i="1">
                                    <a:effectLst/>
                                    <a:latin typeface="Cambria Math" charset="0"/>
                                    <a:ea typeface="DengXian" charset="-122"/>
                                    <a:cs typeface="Times New Roman" charset="0"/>
                                  </a:rPr>
                                  <m:t>,</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𝑋</m:t>
                                    </m:r>
                                  </m:e>
                                  <m:sub>
                                    <m:r>
                                      <a:rPr lang="en-US" sz="2400" i="1">
                                        <a:effectLst/>
                                        <a:latin typeface="Cambria Math" charset="0"/>
                                        <a:ea typeface="DengXian" charset="-122"/>
                                        <a:cs typeface="Times New Roman" charset="0"/>
                                      </a:rPr>
                                      <m:t>𝑣</m:t>
                                    </m:r>
                                    <m:r>
                                      <a:rPr lang="en-US" sz="2400" i="1">
                                        <a:effectLst/>
                                        <a:latin typeface="Cambria Math" charset="0"/>
                                        <a:ea typeface="DengXian" charset="-122"/>
                                        <a:cs typeface="Times New Roman" charset="0"/>
                                      </a:rPr>
                                      <m:t>2</m:t>
                                    </m:r>
                                  </m:sub>
                                </m:sSub>
                                <m:r>
                                  <a:rPr lang="en-US" sz="2400" i="1">
                                    <a:effectLst/>
                                    <a:latin typeface="Cambria Math" charset="0"/>
                                    <a:ea typeface="DengXian" charset="-122"/>
                                    <a:cs typeface="Times New Roman" charset="0"/>
                                  </a:rPr>
                                  <m:t>=</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𝑥</m:t>
                                    </m:r>
                                  </m:e>
                                  <m:sub>
                                    <m:r>
                                      <a:rPr lang="en-US" sz="2400" i="1">
                                        <a:effectLst/>
                                        <a:latin typeface="Cambria Math" charset="0"/>
                                        <a:ea typeface="DengXian" charset="-122"/>
                                        <a:cs typeface="Times New Roman" charset="0"/>
                                      </a:rPr>
                                      <m:t>𝑘</m:t>
                                    </m:r>
                                  </m:sub>
                                </m:sSub>
                                <m:r>
                                  <a:rPr lang="en-US" sz="2400" i="1">
                                    <a:effectLst/>
                                    <a:latin typeface="Cambria Math" charset="0"/>
                                    <a:ea typeface="DengXian" charset="-122"/>
                                    <a:cs typeface="Times New Roman" charset="0"/>
                                  </a:rPr>
                                  <m:t>, </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𝑇</m:t>
                                    </m:r>
                                  </m:e>
                                  <m:sub>
                                    <m:r>
                                      <a:rPr lang="en-US" sz="2400" i="1">
                                        <a:effectLst/>
                                        <a:latin typeface="Cambria Math" charset="0"/>
                                        <a:ea typeface="DengXian" charset="-122"/>
                                        <a:cs typeface="Times New Roman" charset="0"/>
                                      </a:rPr>
                                      <m:t>2</m:t>
                                    </m:r>
                                  </m:sub>
                                </m:sSub>
                                <m:r>
                                  <a:rPr lang="en-US" sz="2400" i="1">
                                    <a:effectLst/>
                                    <a:latin typeface="Cambria Math" charset="0"/>
                                    <a:ea typeface="DengXian" charset="-122"/>
                                    <a:cs typeface="Times New Roman" charset="0"/>
                                  </a:rPr>
                                  <m:t>&gt;</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𝑦</m:t>
                                    </m:r>
                                  </m:e>
                                  <m:sub>
                                    <m:r>
                                      <a:rPr lang="en-US" sz="2400" i="1">
                                        <a:effectLst/>
                                        <a:latin typeface="Cambria Math" charset="0"/>
                                        <a:ea typeface="DengXian" charset="-122"/>
                                        <a:cs typeface="Times New Roman" charset="0"/>
                                      </a:rPr>
                                      <m:t>2</m:t>
                                    </m:r>
                                  </m:sub>
                                </m:sSub>
                                <m:r>
                                  <a:rPr lang="en-US" sz="2400" i="1">
                                    <a:effectLst/>
                                    <a:latin typeface="Cambria Math" charset="0"/>
                                    <a:ea typeface="DengXian" charset="-122"/>
                                    <a:cs typeface="Times New Roman" charset="0"/>
                                  </a:rPr>
                                  <m:t>,</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𝑇</m:t>
                                    </m:r>
                                  </m:e>
                                  <m:sub>
                                    <m:r>
                                      <a:rPr lang="en-US" sz="2400" i="1">
                                        <a:effectLst/>
                                        <a:latin typeface="Cambria Math" charset="0"/>
                                        <a:ea typeface="DengXian" charset="-122"/>
                                        <a:cs typeface="Times New Roman" charset="0"/>
                                      </a:rPr>
                                      <m:t>3</m:t>
                                    </m:r>
                                  </m:sub>
                                </m:sSub>
                                <m:r>
                                  <a:rPr lang="en-US" sz="2400" i="1">
                                    <a:effectLst/>
                                    <a:latin typeface="Cambria Math" charset="0"/>
                                    <a:ea typeface="DengXian" charset="-122"/>
                                    <a:cs typeface="Times New Roman" charset="0"/>
                                  </a:rPr>
                                  <m:t>&gt;</m:t>
                                </m:r>
                                <m:sSub>
                                  <m:sSubPr>
                                    <m:ctrlPr>
                                      <a:rPr lang="en-US" sz="2400" i="1">
                                        <a:effectLst/>
                                        <a:latin typeface="Cambria Math" charset="0"/>
                                        <a:ea typeface="DengXian" charset="-122"/>
                                        <a:cs typeface="Times New Roman" charset="0"/>
                                      </a:rPr>
                                    </m:ctrlPr>
                                  </m:sSubPr>
                                  <m:e>
                                    <m:r>
                                      <a:rPr lang="en-US" sz="2400" i="1">
                                        <a:effectLst/>
                                        <a:latin typeface="Cambria Math" charset="0"/>
                                        <a:ea typeface="DengXian" charset="-122"/>
                                        <a:cs typeface="Times New Roman" charset="0"/>
                                      </a:rPr>
                                      <m:t>𝑦</m:t>
                                    </m:r>
                                  </m:e>
                                  <m:sub>
                                    <m:r>
                                      <a:rPr lang="en-US" sz="2400" i="1">
                                        <a:effectLst/>
                                        <a:latin typeface="Cambria Math" charset="0"/>
                                        <a:ea typeface="DengXian" charset="-122"/>
                                        <a:cs typeface="Times New Roman" charset="0"/>
                                      </a:rPr>
                                      <m:t>3</m:t>
                                    </m:r>
                                  </m:sub>
                                </m:sSub>
                                <m:r>
                                  <a:rPr lang="en-US" sz="2400" i="1">
                                    <a:effectLst/>
                                    <a:latin typeface="Cambria Math" charset="0"/>
                                    <a:ea typeface="DengXian" charset="-122"/>
                                    <a:cs typeface="Times New Roman" charset="0"/>
                                  </a:rPr>
                                  <m:t>, </m:t>
                                </m:r>
                                <m:r>
                                  <a:rPr lang="en-US" sz="2400" i="1">
                                    <a:effectLst/>
                                    <a:latin typeface="Cambria Math" charset="0"/>
                                    <a:ea typeface="DengXian" charset="-122"/>
                                    <a:cs typeface="Times New Roman" charset="0"/>
                                  </a:rPr>
                                  <m:t>𝑀</m:t>
                                </m:r>
                                <m:r>
                                  <a:rPr lang="en-US" sz="2400" i="1">
                                    <a:effectLst/>
                                    <a:latin typeface="Cambria Math" charset="0"/>
                                    <a:ea typeface="DengXian" charset="-122"/>
                                    <a:cs typeface="Times New Roman" charset="0"/>
                                  </a:rPr>
                                  <m:t>  |∗</m:t>
                                </m:r>
                              </m:e>
                            </m:d>
                          </m:e>
                        </m:nary>
                        <m:r>
                          <a:rPr lang="en-US" sz="2400" i="1">
                            <a:effectLst/>
                            <a:latin typeface="Cambria Math" charset="0"/>
                            <a:ea typeface="DengXian" charset="-122"/>
                            <a:cs typeface="Times New Roman" charset="0"/>
                          </a:rPr>
                          <m:t> </m:t>
                        </m:r>
                      </m:e>
                    </m:nary>
                  </m:oMath>
                </a14:m>
                <a:r>
                  <a:rPr lang="en-US" sz="2400" b="1" i="1" dirty="0">
                    <a:effectLst/>
                    <a:latin typeface="Times New Roman" charset="0"/>
                    <a:ea typeface="DengXian" charset="-122"/>
                    <a:cs typeface="Times New Roman" charset="0"/>
                  </a:rPr>
                  <a:t> P(*</a:t>
                </a:r>
                <a:r>
                  <a:rPr lang="en-US" sz="2400" i="1" dirty="0">
                    <a:effectLst/>
                    <a:latin typeface="Times New Roman" charset="0"/>
                    <a:ea typeface="DengXian" charset="-122"/>
                    <a:cs typeface="Times New Roman" charset="0"/>
                  </a:rPr>
                  <a:t>)</a:t>
                </a:r>
                <a:endParaRPr lang="en-US" sz="2400" dirty="0">
                  <a:effectLst/>
                  <a:latin typeface="Calibri" charset="0"/>
                  <a:ea typeface="DengXian" charset="-122"/>
                  <a:cs typeface="Times New Roman" charset="0"/>
                </a:endParaRPr>
              </a:p>
              <a:p>
                <a:r>
                  <a:rPr lang="en-US" sz="2400" i="1" dirty="0">
                    <a:effectLst/>
                    <a:latin typeface="Times New Roman" charset="0"/>
                    <a:ea typeface="DengXian" charset="-122"/>
                    <a:cs typeface="Times New Roman" charset="0"/>
                  </a:rPr>
                  <a:t>=</a:t>
                </a:r>
                <a14:m>
                  <m:oMath xmlns:m="http://schemas.openxmlformats.org/officeDocument/2006/math">
                    <m:r>
                      <m:rPr>
                        <m:sty m:val="p"/>
                      </m:rPr>
                      <a:rPr lang="en-US" sz="2400">
                        <a:effectLst/>
                        <a:latin typeface="Cambria Math" charset="0"/>
                        <a:ea typeface="DengXian" charset="-122"/>
                        <a:cs typeface="Times New Roman" charset="0"/>
                      </a:rPr>
                      <m:t>k</m:t>
                    </m:r>
                    <m:r>
                      <a:rPr lang="en-US" sz="2400">
                        <a:effectLst/>
                        <a:latin typeface="Cambria Math" charset="0"/>
                        <a:ea typeface="DengXian" charset="-122"/>
                        <a:cs typeface="Times New Roman" charset="0"/>
                      </a:rPr>
                      <m:t> </m:t>
                    </m:r>
                    <m:nary>
                      <m:naryPr>
                        <m:chr m:val="∑"/>
                        <m:limLoc m:val="undOvr"/>
                        <m:ctrlPr>
                          <a:rPr lang="en-US" sz="2400" i="1">
                            <a:latin typeface="Cambria Math" charset="0"/>
                            <a:ea typeface="DengXian" charset="-122"/>
                            <a:cs typeface="Times New Roman" charset="0"/>
                          </a:rPr>
                        </m:ctrlPr>
                      </m:naryPr>
                      <m:sub>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𝑥</m:t>
                            </m:r>
                          </m:e>
                          <m:sub>
                            <m:r>
                              <a:rPr lang="en-US" sz="2400" i="1">
                                <a:latin typeface="Cambria Math" charset="0"/>
                                <a:ea typeface="DengXian" charset="-122"/>
                                <a:cs typeface="Times New Roman" charset="0"/>
                              </a:rPr>
                              <m:t>0</m:t>
                            </m:r>
                          </m:sub>
                        </m:sSub>
                        <m:r>
                          <a:rPr lang="en-US" sz="2400" i="1">
                            <a:latin typeface="Cambria Math" charset="0"/>
                            <a:ea typeface="DengXian" charset="-122"/>
                            <a:cs typeface="Times New Roman" charset="0"/>
                          </a:rPr>
                          <m:t>=0</m:t>
                        </m:r>
                      </m:sub>
                      <m:sup>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2</m:t>
                            </m:r>
                          </m:sub>
                        </m:sSub>
                      </m:sup>
                      <m:e>
                        <m:nary>
                          <m:naryPr>
                            <m:chr m:val="∑"/>
                            <m:limLoc m:val="undOvr"/>
                            <m:ctrlPr>
                              <a:rPr lang="en-US" sz="2400" i="1">
                                <a:latin typeface="Cambria Math" charset="0"/>
                                <a:ea typeface="DengXian" charset="-122"/>
                                <a:cs typeface="Times New Roman" charset="0"/>
                              </a:rPr>
                            </m:ctrlPr>
                          </m:naryPr>
                          <m:sub>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𝑥</m:t>
                                </m:r>
                              </m:e>
                              <m:sub>
                                <m:r>
                                  <a:rPr lang="en-US" sz="2400" i="1">
                                    <a:latin typeface="Cambria Math" charset="0"/>
                                    <a:ea typeface="DengXian" charset="-122"/>
                                    <a:cs typeface="Times New Roman" charset="0"/>
                                  </a:rPr>
                                  <m:t>𝑘</m:t>
                                </m:r>
                              </m:sub>
                            </m:sSub>
                            <m:r>
                              <a:rPr lang="en-US" sz="2400" i="1">
                                <a:latin typeface="Cambria Math" charset="0"/>
                                <a:ea typeface="DengXian" charset="-122"/>
                                <a:cs typeface="Times New Roman" charset="0"/>
                              </a:rPr>
                              <m:t>=0</m:t>
                            </m:r>
                          </m:sub>
                          <m:sup>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2</m:t>
                                </m:r>
                              </m:sub>
                            </m:sSub>
                          </m:sup>
                          <m:e>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  </m:t>
                                </m:r>
                                <m:r>
                                  <a:rPr lang="en-US" sz="2400" i="1">
                                    <a:solidFill>
                                      <a:schemeClr val="accent5"/>
                                    </a:solidFill>
                                    <a:latin typeface="Cambria Math" charset="0"/>
                                    <a:ea typeface="DengXian" charset="-122"/>
                                    <a:cs typeface="Times New Roman" charset="0"/>
                                  </a:rPr>
                                  <m:t>𝑃</m:t>
                                </m:r>
                              </m:e>
                              <m:sub>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𝐻</m:t>
                                    </m:r>
                                  </m:e>
                                  <m:sub>
                                    <m:r>
                                      <a:rPr lang="en-US" sz="2400" i="1">
                                        <a:latin typeface="Cambria Math" charset="0"/>
                                        <a:ea typeface="DengXian" charset="-122"/>
                                        <a:cs typeface="Times New Roman" charset="0"/>
                                      </a:rPr>
                                      <m:t>0</m:t>
                                    </m:r>
                                  </m:sub>
                                </m:sSub>
                              </m:sub>
                            </m:sSub>
                            <m:d>
                              <m:dPr>
                                <m:ctrlPr>
                                  <a:rPr lang="en-US" sz="2400" i="1">
                                    <a:solidFill>
                                      <a:schemeClr val="accent5"/>
                                    </a:solidFill>
                                    <a:latin typeface="Cambria Math" charset="0"/>
                                    <a:ea typeface="DengXian" charset="-122"/>
                                    <a:cs typeface="Times New Roman" charset="0"/>
                                  </a:rPr>
                                </m:ctrlPr>
                              </m:dPr>
                              <m:e>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𝑇</m:t>
                                    </m:r>
                                  </m:e>
                                  <m:sub>
                                    <m:r>
                                      <a:rPr lang="en-US" sz="2400" i="1">
                                        <a:solidFill>
                                          <a:schemeClr val="accent5"/>
                                        </a:solidFill>
                                        <a:latin typeface="Cambria Math" charset="0"/>
                                        <a:ea typeface="DengXian" charset="-122"/>
                                        <a:cs typeface="Times New Roman" charset="0"/>
                                      </a:rPr>
                                      <m:t>3</m:t>
                                    </m:r>
                                  </m:sub>
                                </m:sSub>
                                <m:r>
                                  <a:rPr lang="en-US" sz="2400" i="1">
                                    <a:solidFill>
                                      <a:schemeClr val="accent5"/>
                                    </a:solidFill>
                                    <a:latin typeface="Cambria Math" charset="0"/>
                                    <a:ea typeface="DengXian" charset="-122"/>
                                    <a:cs typeface="Times New Roman" charset="0"/>
                                  </a:rPr>
                                  <m:t>&gt;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𝑦</m:t>
                                    </m:r>
                                  </m:e>
                                  <m:sub>
                                    <m:r>
                                      <a:rPr lang="en-US" sz="2400" i="1">
                                        <a:solidFill>
                                          <a:schemeClr val="accent5"/>
                                        </a:solidFill>
                                        <a:latin typeface="Cambria Math" charset="0"/>
                                        <a:ea typeface="DengXian" charset="-122"/>
                                        <a:cs typeface="Times New Roman" charset="0"/>
                                      </a:rPr>
                                      <m:t>3</m:t>
                                    </m:r>
                                  </m:sub>
                                </m:sSub>
                                <m:r>
                                  <a:rPr lang="en-US" sz="2400" i="1">
                                    <a:solidFill>
                                      <a:schemeClr val="accent5"/>
                                    </a:solidFill>
                                    <a:latin typeface="Cambria Math" charset="0"/>
                                    <a:ea typeface="DengXian" charset="-122"/>
                                    <a:cs typeface="Times New Roman" charset="0"/>
                                  </a:rPr>
                                  <m:t>| </m:t>
                                </m:r>
                                <m:r>
                                  <a:rPr lang="en-US" sz="2400" i="1">
                                    <a:solidFill>
                                      <a:schemeClr val="accent5"/>
                                    </a:solidFill>
                                    <a:latin typeface="Cambria Math" charset="0"/>
                                    <a:ea typeface="DengXian" charset="-122"/>
                                    <a:cs typeface="Times New Roman" charset="0"/>
                                  </a:rPr>
                                  <m:t>𝑀</m:t>
                                </m:r>
                                <m:r>
                                  <a:rPr lang="en-US" sz="2400" i="1">
                                    <a:solidFill>
                                      <a:schemeClr val="accent5"/>
                                    </a:solidFill>
                                    <a:latin typeface="Cambria Math" charset="0"/>
                                    <a:ea typeface="DengXian" charset="-122"/>
                                    <a:cs typeface="Times New Roman" charset="0"/>
                                  </a:rPr>
                                  <m:t>,  </m:t>
                                </m:r>
                                <m:sSub>
                                  <m:sSubPr>
                                    <m:ctrlPr>
                                      <a:rPr lang="en-US" sz="2400" i="1">
                                        <a:solidFill>
                                          <a:schemeClr val="accent5"/>
                                        </a:solidFill>
                                        <a:latin typeface="Cambria Math" charset="0"/>
                                        <a:ea typeface="DengXian" charset="-122"/>
                                        <a:cs typeface="Times New Roman" charset="0"/>
                                      </a:rPr>
                                    </m:ctrlPr>
                                  </m:sSubPr>
                                  <m:e>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𝑇</m:t>
                                        </m:r>
                                      </m:e>
                                      <m:sub>
                                        <m:r>
                                          <a:rPr lang="en-US" sz="2400" i="1">
                                            <a:solidFill>
                                              <a:schemeClr val="accent5"/>
                                            </a:solidFill>
                                            <a:latin typeface="Cambria Math" charset="0"/>
                                            <a:ea typeface="DengXian" charset="-122"/>
                                            <a:cs typeface="Times New Roman" charset="0"/>
                                          </a:rPr>
                                          <m:t>2</m:t>
                                        </m:r>
                                      </m:sub>
                                    </m:sSub>
                                    <m:r>
                                      <a:rPr lang="en-US" sz="2400" i="1">
                                        <a:solidFill>
                                          <a:schemeClr val="accent5"/>
                                        </a:solidFill>
                                        <a:latin typeface="Cambria Math" charset="0"/>
                                        <a:ea typeface="DengXian" charset="-122"/>
                                        <a:cs typeface="Times New Roman" charset="0"/>
                                      </a:rPr>
                                      <m:t>&gt;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𝑦</m:t>
                                        </m:r>
                                      </m:e>
                                      <m:sub>
                                        <m:r>
                                          <a:rPr lang="en-US" sz="2400" i="1">
                                            <a:solidFill>
                                              <a:schemeClr val="accent5"/>
                                            </a:solidFill>
                                            <a:latin typeface="Cambria Math" charset="0"/>
                                            <a:ea typeface="DengXian" charset="-122"/>
                                            <a:cs typeface="Times New Roman" charset="0"/>
                                          </a:rPr>
                                          <m:t>2</m:t>
                                        </m:r>
                                      </m:sub>
                                    </m:sSub>
                                    <m:r>
                                      <a:rPr lang="en-US" sz="2400" i="1">
                                        <a:solidFill>
                                          <a:schemeClr val="accent5"/>
                                        </a:solidFill>
                                        <a:latin typeface="Cambria Math" charset="0"/>
                                        <a:ea typeface="DengXian" charset="-122"/>
                                        <a:cs typeface="Times New Roman" charset="0"/>
                                      </a:rPr>
                                      <m:t>,  </m:t>
                                    </m:r>
                                    <m:r>
                                      <a:rPr lang="en-US" sz="2400" i="1">
                                        <a:solidFill>
                                          <a:schemeClr val="accent5"/>
                                        </a:solidFill>
                                        <a:latin typeface="Cambria Math" charset="0"/>
                                        <a:ea typeface="DengXian" charset="-122"/>
                                        <a:cs typeface="Times New Roman" charset="0"/>
                                      </a:rPr>
                                      <m:t>𝑋</m:t>
                                    </m:r>
                                  </m:e>
                                  <m:sub>
                                    <m:r>
                                      <a:rPr lang="en-US" sz="2400" i="1">
                                        <a:solidFill>
                                          <a:schemeClr val="accent5"/>
                                        </a:solidFill>
                                        <a:latin typeface="Cambria Math" charset="0"/>
                                        <a:ea typeface="DengXian" charset="-122"/>
                                        <a:cs typeface="Times New Roman" charset="0"/>
                                      </a:rPr>
                                      <m:t>02</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𝑥</m:t>
                                    </m:r>
                                  </m:e>
                                  <m:sub>
                                    <m:r>
                                      <a:rPr lang="en-US" sz="2400" i="1">
                                        <a:solidFill>
                                          <a:schemeClr val="accent5"/>
                                        </a:solidFill>
                                        <a:latin typeface="Cambria Math" charset="0"/>
                                        <a:ea typeface="DengXian" charset="-122"/>
                                        <a:cs typeface="Times New Roman" charset="0"/>
                                      </a:rPr>
                                      <m:t>0</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𝑋</m:t>
                                    </m:r>
                                  </m:e>
                                  <m:sub>
                                    <m:r>
                                      <a:rPr lang="en-US" sz="2400" i="1">
                                        <a:solidFill>
                                          <a:schemeClr val="accent5"/>
                                        </a:solidFill>
                                        <a:latin typeface="Cambria Math" charset="0"/>
                                        <a:ea typeface="DengXian" charset="-122"/>
                                        <a:cs typeface="Times New Roman" charset="0"/>
                                      </a:rPr>
                                      <m:t>𝑣</m:t>
                                    </m:r>
                                    <m:r>
                                      <a:rPr lang="en-US" sz="2400" i="1">
                                        <a:solidFill>
                                          <a:schemeClr val="accent5"/>
                                        </a:solidFill>
                                        <a:latin typeface="Cambria Math" charset="0"/>
                                        <a:ea typeface="DengXian" charset="-122"/>
                                        <a:cs typeface="Times New Roman" charset="0"/>
                                      </a:rPr>
                                      <m:t>2</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𝑥</m:t>
                                    </m:r>
                                  </m:e>
                                  <m:sub>
                                    <m:r>
                                      <a:rPr lang="en-US" sz="2400" i="1">
                                        <a:solidFill>
                                          <a:schemeClr val="accent5"/>
                                        </a:solidFill>
                                        <a:latin typeface="Cambria Math" charset="0"/>
                                        <a:ea typeface="DengXian" charset="-122"/>
                                        <a:cs typeface="Times New Roman" charset="0"/>
                                      </a:rPr>
                                      <m:t>𝑘</m:t>
                                    </m:r>
                                  </m:sub>
                                </m:sSub>
                                <m:r>
                                  <a:rPr lang="en-US" sz="2400" i="1">
                                    <a:solidFill>
                                      <a:schemeClr val="accent5"/>
                                    </a:solidFill>
                                    <a:latin typeface="Cambria Math" charset="0"/>
                                    <a:ea typeface="DengXian" charset="-122"/>
                                    <a:cs typeface="Times New Roman" charset="0"/>
                                  </a:rPr>
                                  <m:t>,  ∗</m:t>
                                </m:r>
                              </m:e>
                            </m:d>
                          </m:e>
                        </m:nary>
                        <m:r>
                          <a:rPr lang="en-US" sz="2400" i="1">
                            <a:latin typeface="Cambria Math" charset="0"/>
                            <a:ea typeface="DengXian" charset="-122"/>
                            <a:cs typeface="Times New Roman" charset="0"/>
                          </a:rPr>
                          <m:t> </m:t>
                        </m:r>
                      </m:e>
                    </m:nary>
                  </m:oMath>
                </a14:m>
                <a:endParaRPr lang="en-US" sz="2400" i="1" dirty="0">
                  <a:solidFill>
                    <a:schemeClr val="accent2"/>
                  </a:solidFill>
                  <a:latin typeface="Cambria Math" charset="0"/>
                  <a:ea typeface="DengXian" charset="-122"/>
                  <a:cs typeface="Times New Roman" charset="0"/>
                </a:endParaRPr>
              </a:p>
              <a:p>
                <a:pPr algn="r"/>
                <a14:m>
                  <m:oMathPara xmlns:m="http://schemas.openxmlformats.org/officeDocument/2006/math">
                    <m:oMathParaPr>
                      <m:jc m:val="right"/>
                    </m:oMathParaPr>
                    <m:oMath xmlns:m="http://schemas.openxmlformats.org/officeDocument/2006/math">
                      <m:r>
                        <a:rPr lang="en-US" sz="2400" i="1">
                          <a:solidFill>
                            <a:schemeClr val="accent2"/>
                          </a:solidFill>
                          <a:latin typeface="Cambria Math" charset="0"/>
                          <a:ea typeface="DengXian" charset="-122"/>
                          <a:cs typeface="Times New Roman" charset="0"/>
                        </a:rPr>
                        <m:t>𝑃</m:t>
                      </m:r>
                      <m:d>
                        <m:dPr>
                          <m:ctrlPr>
                            <a:rPr lang="en-US" sz="2400" i="1">
                              <a:solidFill>
                                <a:schemeClr val="accent2"/>
                              </a:solidFill>
                              <a:latin typeface="Cambria Math" charset="0"/>
                              <a:ea typeface="DengXian" charset="-122"/>
                              <a:cs typeface="Times New Roman" charset="0"/>
                            </a:rPr>
                          </m:ctrlPr>
                        </m:dPr>
                        <m:e>
                          <m:r>
                            <a:rPr lang="en-US" sz="2400" i="1">
                              <a:solidFill>
                                <a:schemeClr val="accent2"/>
                              </a:solidFill>
                              <a:latin typeface="Cambria Math" charset="0"/>
                              <a:ea typeface="DengXian" charset="-122"/>
                              <a:cs typeface="Times New Roman" charset="0"/>
                            </a:rPr>
                            <m:t>𝑀</m:t>
                          </m:r>
                          <m:r>
                            <a:rPr lang="en-US" sz="2400" i="1">
                              <a:solidFill>
                                <a:schemeClr val="accent2"/>
                              </a:solidFill>
                              <a:latin typeface="Cambria Math" charset="0"/>
                              <a:ea typeface="DengXian" charset="-122"/>
                              <a:cs typeface="Times New Roman" charset="0"/>
                            </a:rPr>
                            <m:t> | </m:t>
                          </m:r>
                          <m:sSub>
                            <m:sSubPr>
                              <m:ctrlPr>
                                <a:rPr lang="en-US" sz="2400" i="1">
                                  <a:solidFill>
                                    <a:schemeClr val="accent2"/>
                                  </a:solidFill>
                                  <a:latin typeface="Cambria Math" charset="0"/>
                                  <a:ea typeface="DengXian" charset="-122"/>
                                  <a:cs typeface="Times New Roman" charset="0"/>
                                </a:rPr>
                              </m:ctrlPr>
                            </m:sSubPr>
                            <m:e>
                              <m:sSub>
                                <m:sSubPr>
                                  <m:ctrlPr>
                                    <a:rPr lang="en-US" sz="2400" i="1">
                                      <a:solidFill>
                                        <a:schemeClr val="accent2"/>
                                      </a:solidFill>
                                      <a:latin typeface="Cambria Math" charset="0"/>
                                      <a:ea typeface="DengXian" charset="-122"/>
                                      <a:cs typeface="Times New Roman" charset="0"/>
                                    </a:rPr>
                                  </m:ctrlPr>
                                </m:sSubPr>
                                <m:e>
                                  <m:r>
                                    <a:rPr lang="en-US" sz="2400" i="1">
                                      <a:solidFill>
                                        <a:schemeClr val="accent2"/>
                                      </a:solidFill>
                                      <a:latin typeface="Cambria Math" charset="0"/>
                                      <a:ea typeface="DengXian" charset="-122"/>
                                      <a:cs typeface="Times New Roman" charset="0"/>
                                    </a:rPr>
                                    <m:t>𝑇</m:t>
                                  </m:r>
                                </m:e>
                                <m:sub>
                                  <m:r>
                                    <a:rPr lang="en-US" sz="2400" i="1">
                                      <a:solidFill>
                                        <a:schemeClr val="accent2"/>
                                      </a:solidFill>
                                      <a:latin typeface="Cambria Math" charset="0"/>
                                      <a:ea typeface="DengXian" charset="-122"/>
                                      <a:cs typeface="Times New Roman" charset="0"/>
                                    </a:rPr>
                                    <m:t>2</m:t>
                                  </m:r>
                                </m:sub>
                              </m:sSub>
                              <m:r>
                                <a:rPr lang="en-US" sz="2400" i="1">
                                  <a:solidFill>
                                    <a:schemeClr val="accent2"/>
                                  </a:solidFill>
                                  <a:latin typeface="Cambria Math" charset="0"/>
                                  <a:ea typeface="DengXian" charset="-122"/>
                                  <a:cs typeface="Times New Roman" charset="0"/>
                                </a:rPr>
                                <m:t>&gt;</m:t>
                              </m:r>
                              <m:sSub>
                                <m:sSubPr>
                                  <m:ctrlPr>
                                    <a:rPr lang="en-US" sz="2400" i="1">
                                      <a:solidFill>
                                        <a:schemeClr val="accent2"/>
                                      </a:solidFill>
                                      <a:latin typeface="Cambria Math" charset="0"/>
                                      <a:ea typeface="DengXian" charset="-122"/>
                                      <a:cs typeface="Times New Roman" charset="0"/>
                                    </a:rPr>
                                  </m:ctrlPr>
                                </m:sSubPr>
                                <m:e>
                                  <m:r>
                                    <a:rPr lang="en-US" sz="2400" i="1">
                                      <a:solidFill>
                                        <a:schemeClr val="accent2"/>
                                      </a:solidFill>
                                      <a:latin typeface="Cambria Math" charset="0"/>
                                      <a:ea typeface="DengXian" charset="-122"/>
                                      <a:cs typeface="Times New Roman" charset="0"/>
                                    </a:rPr>
                                    <m:t>𝑦</m:t>
                                  </m:r>
                                </m:e>
                                <m:sub>
                                  <m:r>
                                    <a:rPr lang="en-US" sz="2400" i="1">
                                      <a:solidFill>
                                        <a:schemeClr val="accent2"/>
                                      </a:solidFill>
                                      <a:latin typeface="Cambria Math" charset="0"/>
                                      <a:ea typeface="DengXian" charset="-122"/>
                                      <a:cs typeface="Times New Roman" charset="0"/>
                                    </a:rPr>
                                    <m:t>2</m:t>
                                  </m:r>
                                </m:sub>
                              </m:sSub>
                              <m:r>
                                <a:rPr lang="en-US" sz="2400" i="1">
                                  <a:solidFill>
                                    <a:schemeClr val="accent2"/>
                                  </a:solidFill>
                                  <a:latin typeface="Cambria Math" charset="0"/>
                                  <a:ea typeface="DengXian" charset="-122"/>
                                  <a:cs typeface="Times New Roman" charset="0"/>
                                </a:rPr>
                                <m:t>, </m:t>
                              </m:r>
                              <m:r>
                                <a:rPr lang="en-US" sz="2400" i="1">
                                  <a:solidFill>
                                    <a:schemeClr val="accent2"/>
                                  </a:solidFill>
                                  <a:latin typeface="Cambria Math" charset="0"/>
                                  <a:ea typeface="DengXian" charset="-122"/>
                                  <a:cs typeface="Times New Roman" charset="0"/>
                                </a:rPr>
                                <m:t>𝑋</m:t>
                              </m:r>
                            </m:e>
                            <m:sub>
                              <m:r>
                                <a:rPr lang="en-US" sz="2400" i="1">
                                  <a:solidFill>
                                    <a:schemeClr val="accent2"/>
                                  </a:solidFill>
                                  <a:latin typeface="Cambria Math" charset="0"/>
                                  <a:ea typeface="DengXian" charset="-122"/>
                                  <a:cs typeface="Times New Roman" charset="0"/>
                                </a:rPr>
                                <m:t>02</m:t>
                              </m:r>
                            </m:sub>
                          </m:sSub>
                          <m:r>
                            <a:rPr lang="en-US" sz="2400" i="1">
                              <a:solidFill>
                                <a:schemeClr val="accent2"/>
                              </a:solidFill>
                              <a:latin typeface="Cambria Math" charset="0"/>
                              <a:ea typeface="DengXian" charset="-122"/>
                              <a:cs typeface="Times New Roman" charset="0"/>
                            </a:rPr>
                            <m:t>=</m:t>
                          </m:r>
                          <m:sSub>
                            <m:sSubPr>
                              <m:ctrlPr>
                                <a:rPr lang="en-US" sz="2400" i="1">
                                  <a:solidFill>
                                    <a:schemeClr val="accent2"/>
                                  </a:solidFill>
                                  <a:latin typeface="Cambria Math" charset="0"/>
                                  <a:ea typeface="DengXian" charset="-122"/>
                                  <a:cs typeface="Times New Roman" charset="0"/>
                                </a:rPr>
                              </m:ctrlPr>
                            </m:sSubPr>
                            <m:e>
                              <m:r>
                                <a:rPr lang="en-US" sz="2400" i="1">
                                  <a:solidFill>
                                    <a:schemeClr val="accent2"/>
                                  </a:solidFill>
                                  <a:latin typeface="Cambria Math" charset="0"/>
                                  <a:ea typeface="DengXian" charset="-122"/>
                                  <a:cs typeface="Times New Roman" charset="0"/>
                                </a:rPr>
                                <m:t>𝑥</m:t>
                              </m:r>
                            </m:e>
                            <m:sub>
                              <m:r>
                                <a:rPr lang="en-US" sz="2400" i="1">
                                  <a:solidFill>
                                    <a:schemeClr val="accent2"/>
                                  </a:solidFill>
                                  <a:latin typeface="Cambria Math" charset="0"/>
                                  <a:ea typeface="DengXian" charset="-122"/>
                                  <a:cs typeface="Times New Roman" charset="0"/>
                                </a:rPr>
                                <m:t>0</m:t>
                              </m:r>
                            </m:sub>
                          </m:sSub>
                          <m:r>
                            <a:rPr lang="en-US" sz="2400" i="1">
                              <a:solidFill>
                                <a:schemeClr val="accent2"/>
                              </a:solidFill>
                              <a:latin typeface="Cambria Math" charset="0"/>
                              <a:ea typeface="DengXian" charset="-122"/>
                              <a:cs typeface="Times New Roman" charset="0"/>
                            </a:rPr>
                            <m:t>,</m:t>
                          </m:r>
                          <m:sSub>
                            <m:sSubPr>
                              <m:ctrlPr>
                                <a:rPr lang="en-US" sz="2400" i="1">
                                  <a:solidFill>
                                    <a:schemeClr val="accent2"/>
                                  </a:solidFill>
                                  <a:latin typeface="Cambria Math" charset="0"/>
                                  <a:ea typeface="DengXian" charset="-122"/>
                                  <a:cs typeface="Times New Roman" charset="0"/>
                                </a:rPr>
                              </m:ctrlPr>
                            </m:sSubPr>
                            <m:e>
                              <m:r>
                                <a:rPr lang="en-US" sz="2400" i="1">
                                  <a:solidFill>
                                    <a:schemeClr val="accent2"/>
                                  </a:solidFill>
                                  <a:latin typeface="Cambria Math" charset="0"/>
                                  <a:ea typeface="DengXian" charset="-122"/>
                                  <a:cs typeface="Times New Roman" charset="0"/>
                                </a:rPr>
                                <m:t>𝑋</m:t>
                              </m:r>
                            </m:e>
                            <m:sub>
                              <m:r>
                                <a:rPr lang="en-US" sz="2400" i="1">
                                  <a:solidFill>
                                    <a:schemeClr val="accent2"/>
                                  </a:solidFill>
                                  <a:latin typeface="Cambria Math" charset="0"/>
                                  <a:ea typeface="DengXian" charset="-122"/>
                                  <a:cs typeface="Times New Roman" charset="0"/>
                                </a:rPr>
                                <m:t>𝑣</m:t>
                              </m:r>
                              <m:r>
                                <a:rPr lang="en-US" sz="2400" i="1">
                                  <a:solidFill>
                                    <a:schemeClr val="accent2"/>
                                  </a:solidFill>
                                  <a:latin typeface="Cambria Math" charset="0"/>
                                  <a:ea typeface="DengXian" charset="-122"/>
                                  <a:cs typeface="Times New Roman" charset="0"/>
                                </a:rPr>
                                <m:t>2</m:t>
                              </m:r>
                            </m:sub>
                          </m:sSub>
                          <m:r>
                            <a:rPr lang="en-US" sz="2400" i="1">
                              <a:solidFill>
                                <a:schemeClr val="accent2"/>
                              </a:solidFill>
                              <a:latin typeface="Cambria Math" charset="0"/>
                              <a:ea typeface="DengXian" charset="-122"/>
                              <a:cs typeface="Times New Roman" charset="0"/>
                            </a:rPr>
                            <m:t>=</m:t>
                          </m:r>
                          <m:sSub>
                            <m:sSubPr>
                              <m:ctrlPr>
                                <a:rPr lang="en-US" sz="2400" i="1">
                                  <a:solidFill>
                                    <a:schemeClr val="accent2"/>
                                  </a:solidFill>
                                  <a:latin typeface="Cambria Math" charset="0"/>
                                  <a:ea typeface="DengXian" charset="-122"/>
                                  <a:cs typeface="Times New Roman" charset="0"/>
                                </a:rPr>
                              </m:ctrlPr>
                            </m:sSubPr>
                            <m:e>
                              <m:r>
                                <a:rPr lang="en-US" sz="2400" i="1">
                                  <a:solidFill>
                                    <a:schemeClr val="accent2"/>
                                  </a:solidFill>
                                  <a:latin typeface="Cambria Math" charset="0"/>
                                  <a:ea typeface="DengXian" charset="-122"/>
                                  <a:cs typeface="Times New Roman" charset="0"/>
                                </a:rPr>
                                <m:t>𝑥</m:t>
                              </m:r>
                            </m:e>
                            <m:sub>
                              <m:r>
                                <a:rPr lang="en-US" sz="2400" i="1">
                                  <a:solidFill>
                                    <a:schemeClr val="accent2"/>
                                  </a:solidFill>
                                  <a:latin typeface="Cambria Math" charset="0"/>
                                  <a:ea typeface="DengXian" charset="-122"/>
                                  <a:cs typeface="Times New Roman" charset="0"/>
                                </a:rPr>
                                <m:t>𝑘</m:t>
                              </m:r>
                            </m:sub>
                          </m:sSub>
                          <m:r>
                            <a:rPr lang="en-US" sz="2400" i="1">
                              <a:solidFill>
                                <a:schemeClr val="accent2"/>
                              </a:solidFill>
                              <a:latin typeface="Cambria Math" charset="0"/>
                              <a:ea typeface="DengXian" charset="-122"/>
                              <a:cs typeface="Times New Roman" charset="0"/>
                            </a:rPr>
                            <m:t> , ∗</m:t>
                          </m:r>
                        </m:e>
                      </m:d>
                      <m:r>
                        <a:rPr lang="en-US" sz="2400" i="1">
                          <a:latin typeface="Cambria Math" charset="0"/>
                          <a:ea typeface="DengXian" charset="-122"/>
                          <a:cs typeface="Times New Roman" charset="0"/>
                        </a:rPr>
                        <m:t>  </m:t>
                      </m:r>
                    </m:oMath>
                  </m:oMathPara>
                </a14:m>
                <a:endParaRPr lang="en-US" sz="2400" i="1" dirty="0">
                  <a:latin typeface="Cambria Math" charset="0"/>
                  <a:ea typeface="DengXian" charset="-122"/>
                  <a:cs typeface="Times New Roman" charset="0"/>
                </a:endParaRPr>
              </a:p>
              <a:p>
                <a:pPr algn="r"/>
                <a14:m>
                  <m:oMathPara xmlns:m="http://schemas.openxmlformats.org/officeDocument/2006/math">
                    <m:oMathParaPr>
                      <m:jc m:val="right"/>
                    </m:oMathParaPr>
                    <m:oMath xmlns:m="http://schemas.openxmlformats.org/officeDocument/2006/math">
                      <m:r>
                        <a:rPr lang="en-US" sz="2400" i="1">
                          <a:latin typeface="Cambria Math" charset="0"/>
                          <a:ea typeface="DengXian" charset="-122"/>
                          <a:cs typeface="Times New Roman" charset="0"/>
                        </a:rPr>
                        <m:t> </m:t>
                      </m:r>
                      <m:r>
                        <a:rPr lang="en-US" sz="2400" i="1">
                          <a:solidFill>
                            <a:srgbClr val="7030A0"/>
                          </a:solidFill>
                          <a:latin typeface="Cambria Math" charset="0"/>
                          <a:ea typeface="DengXian" charset="-122"/>
                          <a:cs typeface="Times New Roman" charset="0"/>
                        </a:rPr>
                        <m:t>𝐼</m:t>
                      </m:r>
                      <m:d>
                        <m:dPr>
                          <m:ctrlPr>
                            <a:rPr lang="en-US" sz="2400" i="1">
                              <a:solidFill>
                                <a:srgbClr val="7030A0"/>
                              </a:solidFill>
                              <a:latin typeface="Cambria Math" charset="0"/>
                              <a:ea typeface="DengXian" charset="-122"/>
                              <a:cs typeface="Times New Roman" charset="0"/>
                            </a:rPr>
                          </m:ctrlPr>
                        </m:dPr>
                        <m:e>
                          <m:sSub>
                            <m:sSubPr>
                              <m:ctrlPr>
                                <a:rPr lang="en-US" sz="2400" i="1">
                                  <a:solidFill>
                                    <a:srgbClr val="7030A0"/>
                                  </a:solidFill>
                                  <a:latin typeface="Cambria Math" charset="0"/>
                                  <a:ea typeface="DengXian" charset="-122"/>
                                  <a:cs typeface="Times New Roman" charset="0"/>
                                </a:rPr>
                              </m:ctrlPr>
                            </m:sSubPr>
                            <m:e>
                              <m:r>
                                <a:rPr lang="en-US" sz="2400" i="1">
                                  <a:solidFill>
                                    <a:srgbClr val="7030A0"/>
                                  </a:solidFill>
                                  <a:latin typeface="Cambria Math" charset="0"/>
                                  <a:ea typeface="DengXian" charset="-122"/>
                                  <a:cs typeface="Times New Roman" charset="0"/>
                                </a:rPr>
                                <m:t>𝑇</m:t>
                              </m:r>
                            </m:e>
                            <m:sub>
                              <m:r>
                                <a:rPr lang="en-US" sz="2400" i="1">
                                  <a:solidFill>
                                    <a:srgbClr val="7030A0"/>
                                  </a:solidFill>
                                  <a:latin typeface="Cambria Math" charset="0"/>
                                  <a:ea typeface="DengXian" charset="-122"/>
                                  <a:cs typeface="Times New Roman" charset="0"/>
                                </a:rPr>
                                <m:t>2</m:t>
                              </m:r>
                            </m:sub>
                          </m:sSub>
                          <m:r>
                            <a:rPr lang="en-US" sz="2400" i="1">
                              <a:solidFill>
                                <a:srgbClr val="7030A0"/>
                              </a:solidFill>
                              <a:latin typeface="Cambria Math" charset="0"/>
                              <a:ea typeface="DengXian" charset="-122"/>
                              <a:cs typeface="Times New Roman" charset="0"/>
                            </a:rPr>
                            <m:t>&gt;</m:t>
                          </m:r>
                          <m:sSub>
                            <m:sSubPr>
                              <m:ctrlPr>
                                <a:rPr lang="en-US" sz="2400" i="1">
                                  <a:solidFill>
                                    <a:srgbClr val="7030A0"/>
                                  </a:solidFill>
                                  <a:latin typeface="Cambria Math" charset="0"/>
                                  <a:ea typeface="DengXian" charset="-122"/>
                                  <a:cs typeface="Times New Roman" charset="0"/>
                                </a:rPr>
                              </m:ctrlPr>
                            </m:sSubPr>
                            <m:e>
                              <m:r>
                                <a:rPr lang="en-US" sz="2400" i="1">
                                  <a:solidFill>
                                    <a:srgbClr val="7030A0"/>
                                  </a:solidFill>
                                  <a:latin typeface="Cambria Math" charset="0"/>
                                  <a:ea typeface="DengXian" charset="-122"/>
                                  <a:cs typeface="Times New Roman" charset="0"/>
                                </a:rPr>
                                <m:t>𝑦</m:t>
                              </m:r>
                            </m:e>
                            <m:sub>
                              <m:r>
                                <a:rPr lang="en-US" sz="2400" i="1">
                                  <a:solidFill>
                                    <a:srgbClr val="7030A0"/>
                                  </a:solidFill>
                                  <a:latin typeface="Cambria Math" charset="0"/>
                                  <a:ea typeface="DengXian" charset="-122"/>
                                  <a:cs typeface="Times New Roman" charset="0"/>
                                </a:rPr>
                                <m:t>2</m:t>
                              </m:r>
                            </m:sub>
                          </m:sSub>
                          <m:r>
                            <a:rPr lang="en-US" sz="2400" i="1">
                              <a:solidFill>
                                <a:srgbClr val="7030A0"/>
                              </a:solidFill>
                              <a:latin typeface="Cambria Math" charset="0"/>
                              <a:ea typeface="DengXian" charset="-122"/>
                              <a:cs typeface="Times New Roman" charset="0"/>
                            </a:rPr>
                            <m:t>| </m:t>
                          </m:r>
                          <m:sSub>
                            <m:sSubPr>
                              <m:ctrlPr>
                                <a:rPr lang="en-US" sz="2400" i="1">
                                  <a:solidFill>
                                    <a:srgbClr val="7030A0"/>
                                  </a:solidFill>
                                  <a:latin typeface="Cambria Math" charset="0"/>
                                  <a:ea typeface="DengXian" charset="-122"/>
                                  <a:cs typeface="Times New Roman" charset="0"/>
                                </a:rPr>
                              </m:ctrlPr>
                            </m:sSubPr>
                            <m:e>
                              <m:r>
                                <a:rPr lang="en-US" sz="2400" i="1">
                                  <a:solidFill>
                                    <a:srgbClr val="7030A0"/>
                                  </a:solidFill>
                                  <a:latin typeface="Cambria Math" charset="0"/>
                                  <a:ea typeface="DengXian" charset="-122"/>
                                  <a:cs typeface="Times New Roman" charset="0"/>
                                </a:rPr>
                                <m:t>𝑋</m:t>
                              </m:r>
                            </m:e>
                            <m:sub>
                              <m:r>
                                <a:rPr lang="en-US" sz="2400" i="1">
                                  <a:solidFill>
                                    <a:srgbClr val="7030A0"/>
                                  </a:solidFill>
                                  <a:latin typeface="Cambria Math" charset="0"/>
                                  <a:ea typeface="DengXian" charset="-122"/>
                                  <a:cs typeface="Times New Roman" charset="0"/>
                                </a:rPr>
                                <m:t>02</m:t>
                              </m:r>
                            </m:sub>
                          </m:sSub>
                          <m:r>
                            <a:rPr lang="en-US" sz="2400" i="1">
                              <a:solidFill>
                                <a:srgbClr val="7030A0"/>
                              </a:solidFill>
                              <a:latin typeface="Cambria Math" charset="0"/>
                              <a:ea typeface="DengXian" charset="-122"/>
                              <a:cs typeface="Times New Roman" charset="0"/>
                            </a:rPr>
                            <m:t>=</m:t>
                          </m:r>
                          <m:sSub>
                            <m:sSubPr>
                              <m:ctrlPr>
                                <a:rPr lang="en-US" sz="2400" i="1">
                                  <a:solidFill>
                                    <a:srgbClr val="7030A0"/>
                                  </a:solidFill>
                                  <a:latin typeface="Cambria Math" charset="0"/>
                                  <a:ea typeface="DengXian" charset="-122"/>
                                  <a:cs typeface="Times New Roman" charset="0"/>
                                </a:rPr>
                              </m:ctrlPr>
                            </m:sSubPr>
                            <m:e>
                              <m:r>
                                <a:rPr lang="en-US" sz="2400" i="1">
                                  <a:solidFill>
                                    <a:srgbClr val="7030A0"/>
                                  </a:solidFill>
                                  <a:latin typeface="Cambria Math" charset="0"/>
                                  <a:ea typeface="DengXian" charset="-122"/>
                                  <a:cs typeface="Times New Roman" charset="0"/>
                                </a:rPr>
                                <m:t>𝑥</m:t>
                              </m:r>
                            </m:e>
                            <m:sub>
                              <m:r>
                                <a:rPr lang="en-US" sz="2400" i="1">
                                  <a:solidFill>
                                    <a:srgbClr val="7030A0"/>
                                  </a:solidFill>
                                  <a:latin typeface="Cambria Math" charset="0"/>
                                  <a:ea typeface="DengXian" charset="-122"/>
                                  <a:cs typeface="Times New Roman" charset="0"/>
                                </a:rPr>
                                <m:t>0</m:t>
                              </m:r>
                            </m:sub>
                          </m:sSub>
                          <m:r>
                            <a:rPr lang="en-US" sz="2400" i="1">
                              <a:solidFill>
                                <a:srgbClr val="7030A0"/>
                              </a:solidFill>
                              <a:latin typeface="Cambria Math" charset="0"/>
                              <a:ea typeface="DengXian" charset="-122"/>
                              <a:cs typeface="Times New Roman" charset="0"/>
                            </a:rPr>
                            <m:t>,</m:t>
                          </m:r>
                          <m:sSub>
                            <m:sSubPr>
                              <m:ctrlPr>
                                <a:rPr lang="en-US" sz="2400" i="1">
                                  <a:solidFill>
                                    <a:srgbClr val="7030A0"/>
                                  </a:solidFill>
                                  <a:latin typeface="Cambria Math" charset="0"/>
                                  <a:ea typeface="DengXian" charset="-122"/>
                                  <a:cs typeface="Times New Roman" charset="0"/>
                                </a:rPr>
                              </m:ctrlPr>
                            </m:sSubPr>
                            <m:e>
                              <m:r>
                                <a:rPr lang="en-US" sz="2400" i="1">
                                  <a:solidFill>
                                    <a:srgbClr val="7030A0"/>
                                  </a:solidFill>
                                  <a:latin typeface="Cambria Math" charset="0"/>
                                  <a:ea typeface="DengXian" charset="-122"/>
                                  <a:cs typeface="Times New Roman" charset="0"/>
                                </a:rPr>
                                <m:t>𝑋</m:t>
                              </m:r>
                            </m:e>
                            <m:sub>
                              <m:r>
                                <a:rPr lang="en-US" sz="2400" i="1">
                                  <a:solidFill>
                                    <a:srgbClr val="7030A0"/>
                                  </a:solidFill>
                                  <a:latin typeface="Cambria Math" charset="0"/>
                                  <a:ea typeface="DengXian" charset="-122"/>
                                  <a:cs typeface="Times New Roman" charset="0"/>
                                </a:rPr>
                                <m:t>𝑣</m:t>
                              </m:r>
                              <m:r>
                                <a:rPr lang="en-US" sz="2400" i="1">
                                  <a:solidFill>
                                    <a:srgbClr val="7030A0"/>
                                  </a:solidFill>
                                  <a:latin typeface="Cambria Math" charset="0"/>
                                  <a:ea typeface="DengXian" charset="-122"/>
                                  <a:cs typeface="Times New Roman" charset="0"/>
                                </a:rPr>
                                <m:t>2</m:t>
                              </m:r>
                            </m:sub>
                          </m:sSub>
                          <m:r>
                            <a:rPr lang="en-US" sz="2400" i="1">
                              <a:solidFill>
                                <a:srgbClr val="7030A0"/>
                              </a:solidFill>
                              <a:latin typeface="Cambria Math" charset="0"/>
                              <a:ea typeface="DengXian" charset="-122"/>
                              <a:cs typeface="Times New Roman" charset="0"/>
                            </a:rPr>
                            <m:t>=</m:t>
                          </m:r>
                          <m:sSub>
                            <m:sSubPr>
                              <m:ctrlPr>
                                <a:rPr lang="en-US" sz="2400" i="1">
                                  <a:solidFill>
                                    <a:srgbClr val="7030A0"/>
                                  </a:solidFill>
                                  <a:latin typeface="Cambria Math" charset="0"/>
                                  <a:ea typeface="DengXian" charset="-122"/>
                                  <a:cs typeface="Times New Roman" charset="0"/>
                                </a:rPr>
                              </m:ctrlPr>
                            </m:sSubPr>
                            <m:e>
                              <m:r>
                                <a:rPr lang="en-US" sz="2400" i="1">
                                  <a:solidFill>
                                    <a:srgbClr val="7030A0"/>
                                  </a:solidFill>
                                  <a:latin typeface="Cambria Math" charset="0"/>
                                  <a:ea typeface="DengXian" charset="-122"/>
                                  <a:cs typeface="Times New Roman" charset="0"/>
                                </a:rPr>
                                <m:t>𝑥</m:t>
                              </m:r>
                            </m:e>
                            <m:sub>
                              <m:r>
                                <a:rPr lang="en-US" sz="2400" i="1">
                                  <a:solidFill>
                                    <a:srgbClr val="7030A0"/>
                                  </a:solidFill>
                                  <a:latin typeface="Cambria Math" charset="0"/>
                                  <a:ea typeface="DengXian" charset="-122"/>
                                  <a:cs typeface="Times New Roman" charset="0"/>
                                </a:rPr>
                                <m:t>𝑘</m:t>
                              </m:r>
                            </m:sub>
                          </m:sSub>
                          <m:r>
                            <a:rPr lang="en-US" sz="2400" i="1">
                              <a:solidFill>
                                <a:srgbClr val="7030A0"/>
                              </a:solidFill>
                              <a:latin typeface="Cambria Math" charset="0"/>
                              <a:ea typeface="DengXian" charset="-122"/>
                              <a:cs typeface="Times New Roman" charset="0"/>
                            </a:rPr>
                            <m:t>, ∗</m:t>
                          </m:r>
                        </m:e>
                      </m:d>
                      <m:r>
                        <a:rPr lang="en-US" sz="2400" i="1">
                          <a:latin typeface="Cambria Math" charset="0"/>
                          <a:ea typeface="DengXian" charset="-122"/>
                          <a:cs typeface="Times New Roman" charset="0"/>
                        </a:rPr>
                        <m:t> </m:t>
                      </m:r>
                    </m:oMath>
                  </m:oMathPara>
                </a14:m>
                <a:endParaRPr lang="en-US" sz="2400" i="1" dirty="0">
                  <a:latin typeface="Cambria Math" charset="0"/>
                  <a:ea typeface="DengXian" charset="-122"/>
                  <a:cs typeface="Times New Roman" charset="0"/>
                </a:endParaRPr>
              </a:p>
              <a:p>
                <a:pPr algn="r"/>
                <a14:m>
                  <m:oMathPara xmlns:m="http://schemas.openxmlformats.org/officeDocument/2006/math">
                    <m:oMathParaPr>
                      <m:jc m:val="right"/>
                    </m:oMathParaPr>
                    <m:oMath xmlns:m="http://schemas.openxmlformats.org/officeDocument/2006/math">
                      <m:r>
                        <a:rPr lang="en-US" sz="2400" i="1">
                          <a:latin typeface="Cambria Math" charset="0"/>
                          <a:ea typeface="DengXian" charset="-122"/>
                          <a:cs typeface="Times New Roman" charset="0"/>
                        </a:rPr>
                        <m:t> </m:t>
                      </m:r>
                      <m:r>
                        <a:rPr lang="en-US" sz="2400" i="1">
                          <a:solidFill>
                            <a:schemeClr val="accent6">
                              <a:lumMod val="75000"/>
                            </a:schemeClr>
                          </a:solidFill>
                          <a:latin typeface="Cambria Math" charset="0"/>
                          <a:ea typeface="DengXian" charset="-122"/>
                          <a:cs typeface="Times New Roman" charset="0"/>
                        </a:rPr>
                        <m:t>𝑃</m:t>
                      </m:r>
                      <m:d>
                        <m:dPr>
                          <m:endChr m:val="|"/>
                          <m:ctrlPr>
                            <a:rPr lang="en-US" sz="2400" i="1">
                              <a:solidFill>
                                <a:schemeClr val="accent6">
                                  <a:lumMod val="75000"/>
                                </a:schemeClr>
                              </a:solidFill>
                              <a:latin typeface="Cambria Math" charset="0"/>
                              <a:ea typeface="DengXian" charset="-122"/>
                              <a:cs typeface="Times New Roman" charset="0"/>
                            </a:rPr>
                          </m:ctrlPr>
                        </m:dPr>
                        <m:e>
                          <m:sSub>
                            <m:sSubPr>
                              <m:ctrlPr>
                                <a:rPr lang="en-US" sz="2400" i="1">
                                  <a:solidFill>
                                    <a:schemeClr val="accent6">
                                      <a:lumMod val="75000"/>
                                    </a:schemeClr>
                                  </a:solidFill>
                                  <a:latin typeface="Cambria Math" charset="0"/>
                                  <a:ea typeface="DengXian" charset="-122"/>
                                  <a:cs typeface="Times New Roman" charset="0"/>
                                </a:rPr>
                              </m:ctrlPr>
                            </m:sSubPr>
                            <m:e>
                              <m:r>
                                <a:rPr lang="en-US" sz="2400" i="1">
                                  <a:solidFill>
                                    <a:schemeClr val="accent6">
                                      <a:lumMod val="75000"/>
                                    </a:schemeClr>
                                  </a:solidFill>
                                  <a:latin typeface="Cambria Math" charset="0"/>
                                  <a:ea typeface="DengXian" charset="-122"/>
                                  <a:cs typeface="Times New Roman" charset="0"/>
                                </a:rPr>
                                <m:t>𝑋</m:t>
                              </m:r>
                            </m:e>
                            <m:sub>
                              <m:r>
                                <a:rPr lang="en-US" sz="2400" i="1">
                                  <a:solidFill>
                                    <a:schemeClr val="accent6">
                                      <a:lumMod val="75000"/>
                                    </a:schemeClr>
                                  </a:solidFill>
                                  <a:latin typeface="Cambria Math" charset="0"/>
                                  <a:ea typeface="DengXian" charset="-122"/>
                                  <a:cs typeface="Times New Roman" charset="0"/>
                                </a:rPr>
                                <m:t>02</m:t>
                              </m:r>
                            </m:sub>
                          </m:sSub>
                          <m:r>
                            <a:rPr lang="en-US" sz="2400" i="1">
                              <a:solidFill>
                                <a:schemeClr val="accent6">
                                  <a:lumMod val="75000"/>
                                </a:schemeClr>
                              </a:solidFill>
                              <a:latin typeface="Cambria Math" charset="0"/>
                              <a:ea typeface="DengXian" charset="-122"/>
                              <a:cs typeface="Times New Roman" charset="0"/>
                            </a:rPr>
                            <m:t>=</m:t>
                          </m:r>
                          <m:sSub>
                            <m:sSubPr>
                              <m:ctrlPr>
                                <a:rPr lang="en-US" sz="2400" i="1">
                                  <a:solidFill>
                                    <a:schemeClr val="accent6">
                                      <a:lumMod val="75000"/>
                                    </a:schemeClr>
                                  </a:solidFill>
                                  <a:latin typeface="Cambria Math" charset="0"/>
                                  <a:ea typeface="DengXian" charset="-122"/>
                                  <a:cs typeface="Times New Roman" charset="0"/>
                                </a:rPr>
                              </m:ctrlPr>
                            </m:sSubPr>
                            <m:e>
                              <m:r>
                                <a:rPr lang="en-US" sz="2400" i="1">
                                  <a:solidFill>
                                    <a:schemeClr val="accent6">
                                      <a:lumMod val="75000"/>
                                    </a:schemeClr>
                                  </a:solidFill>
                                  <a:latin typeface="Cambria Math" charset="0"/>
                                  <a:ea typeface="DengXian" charset="-122"/>
                                  <a:cs typeface="Times New Roman" charset="0"/>
                                </a:rPr>
                                <m:t>𝑥</m:t>
                              </m:r>
                            </m:e>
                            <m:sub>
                              <m:r>
                                <a:rPr lang="en-US" sz="2400" i="1">
                                  <a:solidFill>
                                    <a:schemeClr val="accent6">
                                      <a:lumMod val="75000"/>
                                    </a:schemeClr>
                                  </a:solidFill>
                                  <a:latin typeface="Cambria Math" charset="0"/>
                                  <a:ea typeface="DengXian" charset="-122"/>
                                  <a:cs typeface="Times New Roman" charset="0"/>
                                </a:rPr>
                                <m:t>0</m:t>
                              </m:r>
                            </m:sub>
                          </m:sSub>
                          <m:r>
                            <a:rPr lang="en-US" sz="2400" i="1">
                              <a:solidFill>
                                <a:schemeClr val="accent6">
                                  <a:lumMod val="75000"/>
                                </a:schemeClr>
                              </a:solidFill>
                              <a:latin typeface="Cambria Math" charset="0"/>
                              <a:ea typeface="DengXian" charset="-122"/>
                              <a:cs typeface="Times New Roman" charset="0"/>
                            </a:rPr>
                            <m:t>,</m:t>
                          </m:r>
                          <m:sSub>
                            <m:sSubPr>
                              <m:ctrlPr>
                                <a:rPr lang="en-US" sz="2400" i="1">
                                  <a:solidFill>
                                    <a:schemeClr val="accent6">
                                      <a:lumMod val="75000"/>
                                    </a:schemeClr>
                                  </a:solidFill>
                                  <a:latin typeface="Cambria Math" charset="0"/>
                                  <a:ea typeface="DengXian" charset="-122"/>
                                  <a:cs typeface="Times New Roman" charset="0"/>
                                </a:rPr>
                              </m:ctrlPr>
                            </m:sSubPr>
                            <m:e>
                              <m:r>
                                <a:rPr lang="en-US" sz="2400" i="1">
                                  <a:solidFill>
                                    <a:schemeClr val="accent6">
                                      <a:lumMod val="75000"/>
                                    </a:schemeClr>
                                  </a:solidFill>
                                  <a:latin typeface="Cambria Math" charset="0"/>
                                  <a:ea typeface="DengXian" charset="-122"/>
                                  <a:cs typeface="Times New Roman" charset="0"/>
                                </a:rPr>
                                <m:t>𝑋</m:t>
                              </m:r>
                            </m:e>
                            <m:sub>
                              <m:r>
                                <a:rPr lang="en-US" sz="2400" i="1">
                                  <a:solidFill>
                                    <a:schemeClr val="accent6">
                                      <a:lumMod val="75000"/>
                                    </a:schemeClr>
                                  </a:solidFill>
                                  <a:latin typeface="Cambria Math" charset="0"/>
                                  <a:ea typeface="DengXian" charset="-122"/>
                                  <a:cs typeface="Times New Roman" charset="0"/>
                                </a:rPr>
                                <m:t>𝑣</m:t>
                              </m:r>
                              <m:r>
                                <a:rPr lang="en-US" sz="2400" i="1">
                                  <a:solidFill>
                                    <a:schemeClr val="accent6">
                                      <a:lumMod val="75000"/>
                                    </a:schemeClr>
                                  </a:solidFill>
                                  <a:latin typeface="Cambria Math" charset="0"/>
                                  <a:ea typeface="DengXian" charset="-122"/>
                                  <a:cs typeface="Times New Roman" charset="0"/>
                                </a:rPr>
                                <m:t>2</m:t>
                              </m:r>
                            </m:sub>
                          </m:sSub>
                          <m:r>
                            <a:rPr lang="en-US" sz="2400" i="1">
                              <a:solidFill>
                                <a:schemeClr val="accent6">
                                  <a:lumMod val="75000"/>
                                </a:schemeClr>
                              </a:solidFill>
                              <a:latin typeface="Cambria Math" charset="0"/>
                              <a:ea typeface="DengXian" charset="-122"/>
                              <a:cs typeface="Times New Roman" charset="0"/>
                            </a:rPr>
                            <m:t>=</m:t>
                          </m:r>
                          <m:sSub>
                            <m:sSubPr>
                              <m:ctrlPr>
                                <a:rPr lang="en-US" sz="2400" i="1">
                                  <a:solidFill>
                                    <a:schemeClr val="accent6">
                                      <a:lumMod val="75000"/>
                                    </a:schemeClr>
                                  </a:solidFill>
                                  <a:latin typeface="Cambria Math" charset="0"/>
                                  <a:ea typeface="DengXian" charset="-122"/>
                                  <a:cs typeface="Times New Roman" charset="0"/>
                                </a:rPr>
                              </m:ctrlPr>
                            </m:sSubPr>
                            <m:e>
                              <m:r>
                                <a:rPr lang="en-US" sz="2400" i="1">
                                  <a:solidFill>
                                    <a:schemeClr val="accent6">
                                      <a:lumMod val="75000"/>
                                    </a:schemeClr>
                                  </a:solidFill>
                                  <a:latin typeface="Cambria Math" charset="0"/>
                                  <a:ea typeface="DengXian" charset="-122"/>
                                  <a:cs typeface="Times New Roman" charset="0"/>
                                </a:rPr>
                                <m:t>𝑥</m:t>
                              </m:r>
                            </m:e>
                            <m:sub>
                              <m:r>
                                <a:rPr lang="en-US" sz="2400" i="1">
                                  <a:solidFill>
                                    <a:schemeClr val="accent6">
                                      <a:lumMod val="75000"/>
                                    </a:schemeClr>
                                  </a:solidFill>
                                  <a:latin typeface="Cambria Math" charset="0"/>
                                  <a:ea typeface="DengXian" charset="-122"/>
                                  <a:cs typeface="Times New Roman" charset="0"/>
                                </a:rPr>
                                <m:t>𝑘</m:t>
                              </m:r>
                            </m:sub>
                          </m:sSub>
                        </m:e>
                      </m:d>
                      <m:r>
                        <a:rPr lang="en-US" sz="2400" i="1">
                          <a:solidFill>
                            <a:schemeClr val="accent6">
                              <a:lumMod val="75000"/>
                            </a:schemeClr>
                          </a:solidFill>
                          <a:latin typeface="Cambria Math" charset="0"/>
                          <a:ea typeface="DengXian" charset="-122"/>
                          <a:cs typeface="Times New Roman" charset="0"/>
                        </a:rPr>
                        <m:t>∗) </m:t>
                      </m:r>
                    </m:oMath>
                  </m:oMathPara>
                </a14:m>
                <a:endParaRPr lang="en-US" sz="2400" i="1" dirty="0">
                  <a:latin typeface="Cambria Math" charset="0"/>
                  <a:ea typeface="DengXian" charset="-122"/>
                  <a:cs typeface="Times New Roman" charset="0"/>
                </a:endParaRPr>
              </a:p>
              <a:p>
                <a:pPr algn="r"/>
                <a:r>
                  <a:rPr lang="en-US" sz="2400" dirty="0" smtClean="0">
                    <a:ea typeface="DengXian" charset="-122"/>
                    <a:cs typeface="Times New Roman" charset="0"/>
                  </a:rPr>
                  <a:t>   </a:t>
                </a:r>
                <a14:m>
                  <m:oMath xmlns:m="http://schemas.openxmlformats.org/officeDocument/2006/math">
                    <m:r>
                      <a:rPr lang="en-US" sz="2400" i="1">
                        <a:latin typeface="Cambria Math" charset="0"/>
                        <a:ea typeface="DengXian" charset="-122"/>
                        <a:cs typeface="Times New Roman" charset="0"/>
                      </a:rPr>
                      <m:t> </m:t>
                    </m:r>
                    <m:r>
                      <a:rPr lang="en-US" sz="2400" i="1">
                        <a:latin typeface="Cambria Math" charset="0"/>
                        <a:ea typeface="DengXian" charset="-122"/>
                        <a:cs typeface="Times New Roman" charset="0"/>
                      </a:rPr>
                      <m:t>𝑃</m:t>
                    </m:r>
                    <m:r>
                      <a:rPr lang="en-US" sz="2400" i="1">
                        <a:latin typeface="Cambria Math" charset="0"/>
                        <a:ea typeface="DengXian" charset="-122"/>
                        <a:cs typeface="Times New Roman" charset="0"/>
                      </a:rPr>
                      <m:t>(∗)</m:t>
                    </m:r>
                  </m:oMath>
                </a14:m>
                <a:r>
                  <a:rPr lang="en-US" sz="2400" i="1" dirty="0">
                    <a:latin typeface="Times New Roman" charset="0"/>
                    <a:ea typeface="DengXian" charset="-122"/>
                  </a:rPr>
                  <a:t>	</a:t>
                </a:r>
                <a:r>
                  <a:rPr lang="en-US" sz="2400" dirty="0"/>
                  <a:t> </a:t>
                </a:r>
              </a:p>
              <a:p>
                <a:endParaRPr lang="en-US" sz="2400" dirty="0">
                  <a:effectLst/>
                  <a:latin typeface="Calibri" charset="0"/>
                  <a:ea typeface="DengXian" charset="-122"/>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64714" y="1533189"/>
                <a:ext cx="9169052" cy="3593676"/>
              </a:xfrm>
              <a:prstGeom prst="rect">
                <a:avLst/>
              </a:prstGeom>
              <a:blipFill rotWithShape="0">
                <a:blip r:embed="rId3"/>
                <a:stretch>
                  <a:fillRect l="-1064" t="-1528" r="-731" b="-5942"/>
                </a:stretch>
              </a:blipFill>
            </p:spPr>
            <p:txBody>
              <a:bodyPr/>
              <a:lstStyle/>
              <a:p>
                <a:r>
                  <a:rPr lang="en-US">
                    <a:noFill/>
                  </a:rPr>
                  <a:t> </a:t>
                </a:r>
              </a:p>
            </p:txBody>
          </p:sp>
        </mc:Fallback>
      </mc:AlternateContent>
    </p:spTree>
    <p:extLst>
      <p:ext uri="{BB962C8B-B14F-4D97-AF65-F5344CB8AC3E}">
        <p14:creationId xmlns:p14="http://schemas.microsoft.com/office/powerpoint/2010/main" val="65703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215025" y="1130652"/>
                <a:ext cx="9883035" cy="3216073"/>
              </a:xfrm>
              <a:prstGeom prst="rect">
                <a:avLst/>
              </a:prstGeom>
            </p:spPr>
            <p:txBody>
              <a:bodyPr wrap="square">
                <a:spAutoFit/>
              </a:bodyPr>
              <a:lstStyle/>
              <a:p>
                <a:endParaRPr lang="en-US" sz="2400" i="1" dirty="0" smtClean="0">
                  <a:latin typeface="Cambria Math" charset="0"/>
                  <a:ea typeface="DengXian" charset="-122"/>
                  <a:cs typeface="Times New Roman" charset="0"/>
                </a:endParaRPr>
              </a:p>
              <a:p>
                <a:pPr/>
                <a14:m>
                  <m:oMathPara xmlns:m="http://schemas.openxmlformats.org/officeDocument/2006/math">
                    <m:oMathParaPr>
                      <m:jc m:val="left"/>
                    </m:oMathParaPr>
                    <m:oMath xmlns:m="http://schemas.openxmlformats.org/officeDocument/2006/math">
                      <m:sSub>
                        <m:sSubPr>
                          <m:ctrlPr>
                            <a:rPr lang="en-US" sz="2400" i="1" smtClean="0">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𝑃</m:t>
                          </m:r>
                        </m:e>
                        <m:sub>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𝐻</m:t>
                              </m:r>
                            </m:e>
                            <m:sub>
                              <m:r>
                                <a:rPr lang="en-US" sz="2400" i="1">
                                  <a:solidFill>
                                    <a:schemeClr val="accent5"/>
                                  </a:solidFill>
                                  <a:latin typeface="Cambria Math" charset="0"/>
                                  <a:ea typeface="DengXian" charset="-122"/>
                                  <a:cs typeface="Times New Roman" charset="0"/>
                                </a:rPr>
                                <m:t>0</m:t>
                              </m:r>
                            </m:sub>
                          </m:sSub>
                        </m:sub>
                      </m:sSub>
                      <m:d>
                        <m:dPr>
                          <m:ctrlPr>
                            <a:rPr lang="en-US" sz="2400" i="1">
                              <a:solidFill>
                                <a:schemeClr val="accent5"/>
                              </a:solidFill>
                              <a:latin typeface="Cambria Math" charset="0"/>
                              <a:ea typeface="DengXian" charset="-122"/>
                              <a:cs typeface="Times New Roman" charset="0"/>
                            </a:rPr>
                          </m:ctrlPr>
                        </m:dPr>
                        <m:e>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𝑇</m:t>
                              </m:r>
                            </m:e>
                            <m:sub>
                              <m:r>
                                <a:rPr lang="en-US" sz="2400" i="1">
                                  <a:solidFill>
                                    <a:schemeClr val="accent5"/>
                                  </a:solidFill>
                                  <a:latin typeface="Cambria Math" charset="0"/>
                                  <a:ea typeface="DengXian" charset="-122"/>
                                  <a:cs typeface="Times New Roman" charset="0"/>
                                </a:rPr>
                                <m:t>3</m:t>
                              </m:r>
                            </m:sub>
                          </m:sSub>
                          <m:r>
                            <a:rPr lang="en-US" sz="2400" i="1">
                              <a:solidFill>
                                <a:schemeClr val="accent5"/>
                              </a:solidFill>
                              <a:latin typeface="Cambria Math" charset="0"/>
                              <a:ea typeface="DengXian" charset="-122"/>
                              <a:cs typeface="Times New Roman" charset="0"/>
                            </a:rPr>
                            <m:t>&gt;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𝑦</m:t>
                              </m:r>
                            </m:e>
                            <m:sub>
                              <m:r>
                                <a:rPr lang="en-US" sz="2400" i="1">
                                  <a:solidFill>
                                    <a:schemeClr val="accent5"/>
                                  </a:solidFill>
                                  <a:latin typeface="Cambria Math" charset="0"/>
                                  <a:ea typeface="DengXian" charset="-122"/>
                                  <a:cs typeface="Times New Roman" charset="0"/>
                                </a:rPr>
                                <m:t>3</m:t>
                              </m:r>
                            </m:sub>
                          </m:sSub>
                          <m:r>
                            <a:rPr lang="en-US" sz="2400" i="1">
                              <a:solidFill>
                                <a:schemeClr val="accent5"/>
                              </a:solidFill>
                              <a:latin typeface="Cambria Math" charset="0"/>
                              <a:ea typeface="DengXian" charset="-122"/>
                              <a:cs typeface="Times New Roman" charset="0"/>
                            </a:rPr>
                            <m:t>| </m:t>
                          </m:r>
                          <m:r>
                            <a:rPr lang="en-US" sz="2400" i="1" strike="sngStrike">
                              <a:solidFill>
                                <a:schemeClr val="accent5"/>
                              </a:solidFill>
                              <a:latin typeface="Cambria Math" charset="0"/>
                              <a:ea typeface="DengXian" charset="-122"/>
                              <a:cs typeface="Times New Roman" charset="0"/>
                            </a:rPr>
                            <m:t>𝑀</m:t>
                          </m:r>
                          <m:r>
                            <a:rPr lang="en-US" sz="2400" i="1" strike="sngStrike">
                              <a:solidFill>
                                <a:schemeClr val="accent5"/>
                              </a:solidFill>
                              <a:latin typeface="Cambria Math" charset="0"/>
                              <a:ea typeface="DengXian" charset="-122"/>
                              <a:cs typeface="Times New Roman" charset="0"/>
                            </a:rPr>
                            <m:t>,  </m:t>
                          </m:r>
                          <m:sSub>
                            <m:sSubPr>
                              <m:ctrlPr>
                                <a:rPr lang="en-US" sz="2400" i="1" strike="sngStrike">
                                  <a:solidFill>
                                    <a:schemeClr val="accent5"/>
                                  </a:solidFill>
                                  <a:latin typeface="Cambria Math" charset="0"/>
                                  <a:ea typeface="DengXian" charset="-122"/>
                                  <a:cs typeface="Times New Roman" charset="0"/>
                                </a:rPr>
                              </m:ctrlPr>
                            </m:sSubPr>
                            <m:e>
                              <m:sSub>
                                <m:sSubPr>
                                  <m:ctrlPr>
                                    <a:rPr lang="en-US" sz="2400" i="1" strike="sngStrike">
                                      <a:solidFill>
                                        <a:schemeClr val="accent5"/>
                                      </a:solidFill>
                                      <a:latin typeface="Cambria Math" charset="0"/>
                                      <a:ea typeface="DengXian" charset="-122"/>
                                      <a:cs typeface="Times New Roman" charset="0"/>
                                    </a:rPr>
                                  </m:ctrlPr>
                                </m:sSubPr>
                                <m:e>
                                  <m:r>
                                    <a:rPr lang="en-US" sz="2400" i="1" strike="sngStrike">
                                      <a:solidFill>
                                        <a:schemeClr val="accent5"/>
                                      </a:solidFill>
                                      <a:latin typeface="Cambria Math" charset="0"/>
                                      <a:ea typeface="DengXian" charset="-122"/>
                                      <a:cs typeface="Times New Roman" charset="0"/>
                                    </a:rPr>
                                    <m:t>𝑇</m:t>
                                  </m:r>
                                </m:e>
                                <m:sub>
                                  <m:r>
                                    <a:rPr lang="en-US" sz="2400" i="1" strike="sngStrike">
                                      <a:solidFill>
                                        <a:schemeClr val="accent5"/>
                                      </a:solidFill>
                                      <a:latin typeface="Cambria Math" charset="0"/>
                                      <a:ea typeface="DengXian" charset="-122"/>
                                      <a:cs typeface="Times New Roman" charset="0"/>
                                    </a:rPr>
                                    <m:t>2</m:t>
                                  </m:r>
                                </m:sub>
                              </m:sSub>
                              <m:r>
                                <a:rPr lang="en-US" sz="2400" i="1" strike="sngStrike">
                                  <a:solidFill>
                                    <a:schemeClr val="accent5"/>
                                  </a:solidFill>
                                  <a:latin typeface="Cambria Math" charset="0"/>
                                  <a:ea typeface="DengXian" charset="-122"/>
                                  <a:cs typeface="Times New Roman" charset="0"/>
                                </a:rPr>
                                <m:t>&gt;</m:t>
                              </m:r>
                              <m:sSub>
                                <m:sSubPr>
                                  <m:ctrlPr>
                                    <a:rPr lang="en-US" sz="2400" i="1" strike="sngStrike">
                                      <a:solidFill>
                                        <a:schemeClr val="accent5"/>
                                      </a:solidFill>
                                      <a:latin typeface="Cambria Math" charset="0"/>
                                      <a:ea typeface="DengXian" charset="-122"/>
                                      <a:cs typeface="Times New Roman" charset="0"/>
                                    </a:rPr>
                                  </m:ctrlPr>
                                </m:sSubPr>
                                <m:e>
                                  <m:r>
                                    <a:rPr lang="en-US" sz="2400" i="1" strike="sngStrike">
                                      <a:solidFill>
                                        <a:schemeClr val="accent5"/>
                                      </a:solidFill>
                                      <a:latin typeface="Cambria Math" charset="0"/>
                                      <a:ea typeface="DengXian" charset="-122"/>
                                      <a:cs typeface="Times New Roman" charset="0"/>
                                    </a:rPr>
                                    <m:t>𝑦</m:t>
                                  </m:r>
                                </m:e>
                                <m:sub>
                                  <m:r>
                                    <a:rPr lang="en-US" sz="2400" i="1" strike="sngStrike">
                                      <a:solidFill>
                                        <a:schemeClr val="accent5"/>
                                      </a:solidFill>
                                      <a:latin typeface="Cambria Math" charset="0"/>
                                      <a:ea typeface="DengXian" charset="-122"/>
                                      <a:cs typeface="Times New Roman" charset="0"/>
                                    </a:rPr>
                                    <m:t>2</m:t>
                                  </m:r>
                                </m:sub>
                              </m:sSub>
                              <m:r>
                                <a:rPr lang="en-US" sz="2400" i="1" strike="sngStrike">
                                  <a:solidFill>
                                    <a:schemeClr val="accent5"/>
                                  </a:solidFill>
                                  <a:latin typeface="Cambria Math" charset="0"/>
                                  <a:ea typeface="DengXian" charset="-122"/>
                                  <a:cs typeface="Times New Roman" charset="0"/>
                                </a:rPr>
                                <m:t>,  </m:t>
                              </m:r>
                              <m:r>
                                <a:rPr lang="en-US" sz="2400" i="1" strike="sngStrike">
                                  <a:solidFill>
                                    <a:schemeClr val="accent5"/>
                                  </a:solidFill>
                                  <a:latin typeface="Cambria Math" charset="0"/>
                                  <a:ea typeface="DengXian" charset="-122"/>
                                  <a:cs typeface="Times New Roman" charset="0"/>
                                </a:rPr>
                                <m:t>𝑋</m:t>
                              </m:r>
                            </m:e>
                            <m:sub>
                              <m:r>
                                <a:rPr lang="en-US" sz="2400" i="1" strike="sngStrike">
                                  <a:solidFill>
                                    <a:schemeClr val="accent5"/>
                                  </a:solidFill>
                                  <a:latin typeface="Cambria Math" charset="0"/>
                                  <a:ea typeface="DengXian" charset="-122"/>
                                  <a:cs typeface="Times New Roman" charset="0"/>
                                </a:rPr>
                                <m:t>02</m:t>
                              </m:r>
                            </m:sub>
                          </m:sSub>
                          <m:r>
                            <a:rPr lang="en-US" sz="2400" i="1" strike="sngStrike">
                              <a:solidFill>
                                <a:schemeClr val="accent5"/>
                              </a:solidFill>
                              <a:latin typeface="Cambria Math" charset="0"/>
                              <a:ea typeface="DengXian" charset="-122"/>
                              <a:cs typeface="Times New Roman" charset="0"/>
                            </a:rPr>
                            <m:t>=</m:t>
                          </m:r>
                          <m:sSub>
                            <m:sSubPr>
                              <m:ctrlPr>
                                <a:rPr lang="en-US" sz="2400" i="1" strike="sngStrike">
                                  <a:solidFill>
                                    <a:schemeClr val="accent5"/>
                                  </a:solidFill>
                                  <a:latin typeface="Cambria Math" charset="0"/>
                                  <a:ea typeface="DengXian" charset="-122"/>
                                  <a:cs typeface="Times New Roman" charset="0"/>
                                </a:rPr>
                              </m:ctrlPr>
                            </m:sSubPr>
                            <m:e>
                              <m:r>
                                <a:rPr lang="en-US" sz="2400" i="1" strike="sngStrike">
                                  <a:solidFill>
                                    <a:schemeClr val="accent5"/>
                                  </a:solidFill>
                                  <a:latin typeface="Cambria Math" charset="0"/>
                                  <a:ea typeface="DengXian" charset="-122"/>
                                  <a:cs typeface="Times New Roman" charset="0"/>
                                </a:rPr>
                                <m:t>𝑥</m:t>
                              </m:r>
                            </m:e>
                            <m:sub>
                              <m:r>
                                <a:rPr lang="en-US" sz="2400" i="1" strike="sngStrike">
                                  <a:solidFill>
                                    <a:schemeClr val="accent5"/>
                                  </a:solidFill>
                                  <a:latin typeface="Cambria Math" charset="0"/>
                                  <a:ea typeface="DengXian" charset="-122"/>
                                  <a:cs typeface="Times New Roman" charset="0"/>
                                </a:rPr>
                                <m:t>0</m:t>
                              </m:r>
                            </m:sub>
                          </m:sSub>
                          <m:r>
                            <a:rPr lang="en-US" sz="2400" i="1" strike="sngStrike">
                              <a:solidFill>
                                <a:schemeClr val="accent5"/>
                              </a:solidFill>
                              <a:latin typeface="Cambria Math" charset="0"/>
                              <a:ea typeface="DengXian" charset="-122"/>
                              <a:cs typeface="Times New Roman" charset="0"/>
                            </a:rPr>
                            <m:t>,</m:t>
                          </m:r>
                          <m:sSub>
                            <m:sSubPr>
                              <m:ctrlPr>
                                <a:rPr lang="en-US" sz="2400" i="1" strike="sngStrike">
                                  <a:solidFill>
                                    <a:schemeClr val="accent5"/>
                                  </a:solidFill>
                                  <a:latin typeface="Cambria Math" charset="0"/>
                                  <a:ea typeface="DengXian" charset="-122"/>
                                  <a:cs typeface="Times New Roman" charset="0"/>
                                </a:rPr>
                              </m:ctrlPr>
                            </m:sSubPr>
                            <m:e>
                              <m:r>
                                <a:rPr lang="en-US" sz="2400" i="1" strike="sngStrike">
                                  <a:solidFill>
                                    <a:schemeClr val="accent5"/>
                                  </a:solidFill>
                                  <a:latin typeface="Cambria Math" charset="0"/>
                                  <a:ea typeface="DengXian" charset="-122"/>
                                  <a:cs typeface="Times New Roman" charset="0"/>
                                </a:rPr>
                                <m:t>𝑋</m:t>
                              </m:r>
                            </m:e>
                            <m:sub>
                              <m:r>
                                <a:rPr lang="en-US" sz="2400" i="1" strike="sngStrike">
                                  <a:solidFill>
                                    <a:schemeClr val="accent5"/>
                                  </a:solidFill>
                                  <a:latin typeface="Cambria Math" charset="0"/>
                                  <a:ea typeface="DengXian" charset="-122"/>
                                  <a:cs typeface="Times New Roman" charset="0"/>
                                </a:rPr>
                                <m:t>𝑣</m:t>
                              </m:r>
                              <m:r>
                                <a:rPr lang="en-US" sz="2400" i="1" strike="sngStrike">
                                  <a:solidFill>
                                    <a:schemeClr val="accent5"/>
                                  </a:solidFill>
                                  <a:latin typeface="Cambria Math" charset="0"/>
                                  <a:ea typeface="DengXian" charset="-122"/>
                                  <a:cs typeface="Times New Roman" charset="0"/>
                                </a:rPr>
                                <m:t>2</m:t>
                              </m:r>
                            </m:sub>
                          </m:sSub>
                          <m:r>
                            <a:rPr lang="en-US" sz="2400" i="1" strike="sngStrike">
                              <a:solidFill>
                                <a:schemeClr val="accent5"/>
                              </a:solidFill>
                              <a:latin typeface="Cambria Math" charset="0"/>
                              <a:ea typeface="DengXian" charset="-122"/>
                              <a:cs typeface="Times New Roman" charset="0"/>
                            </a:rPr>
                            <m:t>=</m:t>
                          </m:r>
                          <m:sSub>
                            <m:sSubPr>
                              <m:ctrlPr>
                                <a:rPr lang="en-US" sz="2400" i="1" strike="sngStrike">
                                  <a:solidFill>
                                    <a:schemeClr val="accent5"/>
                                  </a:solidFill>
                                  <a:latin typeface="Cambria Math" charset="0"/>
                                  <a:ea typeface="DengXian" charset="-122"/>
                                  <a:cs typeface="Times New Roman" charset="0"/>
                                </a:rPr>
                              </m:ctrlPr>
                            </m:sSubPr>
                            <m:e>
                              <m:r>
                                <a:rPr lang="en-US" sz="2400" i="1" strike="sngStrike">
                                  <a:solidFill>
                                    <a:schemeClr val="accent5"/>
                                  </a:solidFill>
                                  <a:latin typeface="Cambria Math" charset="0"/>
                                  <a:ea typeface="DengXian" charset="-122"/>
                                  <a:cs typeface="Times New Roman" charset="0"/>
                                </a:rPr>
                                <m:t>𝑥</m:t>
                              </m:r>
                            </m:e>
                            <m:sub>
                              <m:r>
                                <a:rPr lang="en-US" sz="2400" i="1" strike="sngStrike">
                                  <a:solidFill>
                                    <a:schemeClr val="accent5"/>
                                  </a:solidFill>
                                  <a:latin typeface="Cambria Math" charset="0"/>
                                  <a:ea typeface="DengXian" charset="-122"/>
                                  <a:cs typeface="Times New Roman" charset="0"/>
                                </a:rPr>
                                <m:t>𝑘</m:t>
                              </m:r>
                            </m:sub>
                          </m:sSub>
                          <m:r>
                            <a:rPr lang="en-US" sz="2400" i="1">
                              <a:solidFill>
                                <a:schemeClr val="accent5"/>
                              </a:solidFill>
                              <a:latin typeface="Cambria Math" charset="0"/>
                              <a:ea typeface="DengXian" charset="-122"/>
                              <a:cs typeface="Times New Roman" charset="0"/>
                            </a:rPr>
                            <m:t>,  </m:t>
                          </m:r>
                          <m:r>
                            <a:rPr lang="en-US" sz="2400" i="1" strike="sngStrike">
                              <a:solidFill>
                                <a:schemeClr val="accent5"/>
                              </a:solidFill>
                              <a:latin typeface="Cambria Math" charset="0"/>
                              <a:ea typeface="DengXian" charset="-122"/>
                              <a:cs typeface="Times New Roman" charset="0"/>
                            </a:rPr>
                            <m:t>∗</m:t>
                          </m:r>
                        </m:e>
                      </m:d>
                    </m:oMath>
                  </m:oMathPara>
                </a14:m>
                <a:endParaRPr lang="en-US" sz="3600" dirty="0">
                  <a:latin typeface="Calibri" charset="0"/>
                  <a:ea typeface="DengXian" charset="-122"/>
                  <a:cs typeface="Times New Roman" charset="0"/>
                </a:endParaRPr>
              </a:p>
              <a:p>
                <a14:m>
                  <m:oMath xmlns:m="http://schemas.openxmlformats.org/officeDocument/2006/math">
                    <m:r>
                      <a:rPr lang="en-US" sz="2400" i="1">
                        <a:latin typeface="Cambria Math" charset="0"/>
                        <a:ea typeface="DengXian" charset="-122"/>
                        <a:cs typeface="Times New Roman" charset="0"/>
                      </a:rPr>
                      <m:t>=</m:t>
                    </m:r>
                  </m:oMath>
                </a14:m>
                <a:r>
                  <a:rPr lang="en-US" sz="2400" dirty="0">
                    <a:latin typeface="Times New Roman" charset="0"/>
                    <a:ea typeface="DengXian" charset="-122"/>
                    <a:cs typeface="Times New Roman" charset="0"/>
                  </a:rPr>
                  <a:t>P{</a:t>
                </a:r>
                <a14:m>
                  <m:oMath xmlns:m="http://schemas.openxmlformats.org/officeDocument/2006/math">
                    <m:rad>
                      <m:radPr>
                        <m:degHide m:val="on"/>
                        <m:ctrlPr>
                          <a:rPr lang="en-US" sz="2400" i="1">
                            <a:latin typeface="Cambria Math" charset="0"/>
                            <a:ea typeface="DengXian" charset="-122"/>
                            <a:cs typeface="Times New Roman" charset="0"/>
                          </a:rPr>
                        </m:ctrlPr>
                      </m:radPr>
                      <m:deg/>
                      <m:e>
                        <m:f>
                          <m:fPr>
                            <m:ctrlPr>
                              <a:rPr lang="en-US" sz="2400" i="1">
                                <a:latin typeface="Cambria Math" charset="0"/>
                                <a:ea typeface="DengXian" charset="-122"/>
                                <a:cs typeface="Times New Roman" charset="0"/>
                              </a:rPr>
                            </m:ctrlPr>
                          </m:fPr>
                          <m:num>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2</m:t>
                                </m:r>
                              </m:sub>
                            </m:sSub>
                          </m:num>
                          <m:den>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1</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2</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3</m:t>
                                </m:r>
                              </m:sub>
                            </m:sSub>
                          </m:den>
                        </m:f>
                      </m:e>
                    </m:rad>
                    <m:d>
                      <m:dPr>
                        <m:ctrlPr>
                          <a:rPr lang="en-US" sz="2400" i="1">
                            <a:latin typeface="Cambria Math" charset="0"/>
                            <a:ea typeface="DengXian" charset="-122"/>
                            <a:cs typeface="Times New Roman" charset="0"/>
                          </a:rPr>
                        </m:ctrlPr>
                      </m:dPr>
                      <m:e>
                        <m:f>
                          <m:fPr>
                            <m:ctrlPr>
                              <a:rPr lang="en-US" sz="2400" i="1">
                                <a:latin typeface="Cambria Math" charset="0"/>
                                <a:ea typeface="DengXian" charset="-122"/>
                                <a:cs typeface="Times New Roman" charset="0"/>
                              </a:rPr>
                            </m:ctrlPr>
                          </m:fPr>
                          <m:num>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𝑧</m:t>
                                </m:r>
                              </m:e>
                              <m:sub>
                                <m:r>
                                  <a:rPr lang="en-US" sz="2400" i="1">
                                    <a:latin typeface="Cambria Math" charset="0"/>
                                    <a:ea typeface="DengXian" charset="-122"/>
                                    <a:cs typeface="Times New Roman" charset="0"/>
                                  </a:rPr>
                                  <m:t>𝑣</m:t>
                                </m:r>
                                <m:r>
                                  <a:rPr lang="en-US" sz="2400" i="1">
                                    <a:latin typeface="Cambria Math" charset="0"/>
                                    <a:ea typeface="DengXian" charset="-122"/>
                                    <a:cs typeface="Times New Roman" charset="0"/>
                                  </a:rPr>
                                  <m:t>2</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𝑧</m:t>
                                </m:r>
                              </m:e>
                              <m:sub>
                                <m:r>
                                  <a:rPr lang="en-US" sz="2400" i="1">
                                    <a:latin typeface="Cambria Math" charset="0"/>
                                    <a:ea typeface="DengXian" charset="-122"/>
                                    <a:cs typeface="Times New Roman" charset="0"/>
                                  </a:rPr>
                                  <m:t>02</m:t>
                                </m:r>
                              </m:sub>
                            </m:sSub>
                          </m:num>
                          <m:den>
                            <m:rad>
                              <m:radPr>
                                <m:degHide m:val="on"/>
                                <m:ctrlPr>
                                  <a:rPr lang="en-US" sz="2400" i="1">
                                    <a:latin typeface="Cambria Math" charset="0"/>
                                    <a:ea typeface="DengXian" charset="-122"/>
                                    <a:cs typeface="Times New Roman" charset="0"/>
                                  </a:rPr>
                                </m:ctrlPr>
                              </m:radPr>
                              <m:deg/>
                              <m:e>
                                <m:r>
                                  <a:rPr lang="en-US" sz="2400" i="1">
                                    <a:latin typeface="Cambria Math" charset="0"/>
                                    <a:ea typeface="DengXian" charset="-122"/>
                                    <a:cs typeface="Times New Roman" charset="0"/>
                                  </a:rPr>
                                  <m:t>2</m:t>
                                </m:r>
                              </m:e>
                            </m:rad>
                          </m:den>
                        </m:f>
                      </m:e>
                    </m:d>
                    <m:r>
                      <a:rPr lang="en-US" sz="2400" i="1">
                        <a:latin typeface="Cambria Math" charset="0"/>
                        <a:ea typeface="DengXian" charset="-122"/>
                        <a:cs typeface="Times New Roman" charset="0"/>
                      </a:rPr>
                      <m:t>+</m:t>
                    </m:r>
                    <m:rad>
                      <m:radPr>
                        <m:degHide m:val="on"/>
                        <m:ctrlPr>
                          <a:rPr lang="en-US" sz="2400" i="1">
                            <a:latin typeface="Cambria Math" charset="0"/>
                            <a:ea typeface="DengXian" charset="-122"/>
                            <a:cs typeface="Times New Roman" charset="0"/>
                          </a:rPr>
                        </m:ctrlPr>
                      </m:radPr>
                      <m:deg/>
                      <m:e>
                        <m:f>
                          <m:fPr>
                            <m:ctrlPr>
                              <a:rPr lang="en-US" sz="2400" i="1">
                                <a:latin typeface="Cambria Math" charset="0"/>
                                <a:ea typeface="DengXian" charset="-122"/>
                                <a:cs typeface="Times New Roman" charset="0"/>
                              </a:rPr>
                            </m:ctrlPr>
                          </m:fPr>
                          <m:num>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1</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3</m:t>
                                </m:r>
                              </m:sub>
                            </m:sSub>
                          </m:num>
                          <m:den>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1</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2</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𝑛</m:t>
                                </m:r>
                              </m:e>
                              <m:sub>
                                <m:r>
                                  <a:rPr lang="en-US" sz="2400" i="1">
                                    <a:latin typeface="Cambria Math" charset="0"/>
                                    <a:ea typeface="DengXian" charset="-122"/>
                                    <a:cs typeface="Times New Roman" charset="0"/>
                                  </a:rPr>
                                  <m:t>3</m:t>
                                </m:r>
                              </m:sub>
                            </m:sSub>
                          </m:den>
                        </m:f>
                      </m:e>
                    </m:rad>
                    <m:d>
                      <m:dPr>
                        <m:ctrlPr>
                          <a:rPr lang="en-US" sz="2400" i="1">
                            <a:latin typeface="Cambria Math" charset="0"/>
                            <a:ea typeface="DengXian" charset="-122"/>
                            <a:cs typeface="Times New Roman" charset="0"/>
                          </a:rPr>
                        </m:ctrlPr>
                      </m:dPr>
                      <m:e>
                        <m:f>
                          <m:fPr>
                            <m:ctrlPr>
                              <a:rPr lang="en-US" sz="2400" i="1">
                                <a:latin typeface="Cambria Math" charset="0"/>
                                <a:ea typeface="DengXian" charset="-122"/>
                                <a:cs typeface="Times New Roman" charset="0"/>
                              </a:rPr>
                            </m:ctrlPr>
                          </m:fPr>
                          <m:num>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𝑧</m:t>
                                </m:r>
                              </m:e>
                              <m:sub>
                                <m:r>
                                  <a:rPr lang="en-US" sz="2400" i="1">
                                    <a:latin typeface="Cambria Math" charset="0"/>
                                    <a:ea typeface="DengXian" charset="-122"/>
                                    <a:cs typeface="Times New Roman" charset="0"/>
                                  </a:rPr>
                                  <m:t>𝑣</m:t>
                                </m:r>
                                <m:r>
                                  <a:rPr lang="en-US" sz="2400" i="1">
                                    <a:latin typeface="Cambria Math" charset="0"/>
                                    <a:ea typeface="DengXian" charset="-122"/>
                                    <a:cs typeface="Times New Roman" charset="0"/>
                                  </a:rPr>
                                  <m:t>13</m:t>
                                </m:r>
                              </m:sub>
                            </m:sSub>
                            <m:r>
                              <a:rPr lang="en-US" sz="2400" i="1">
                                <a:latin typeface="Cambria Math" charset="0"/>
                                <a:ea typeface="DengXian" charset="-122"/>
                                <a:cs typeface="Times New Roman" charset="0"/>
                              </a:rPr>
                              <m: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𝑧</m:t>
                                </m:r>
                              </m:e>
                              <m:sub>
                                <m:r>
                                  <a:rPr lang="en-US" sz="2400" i="1">
                                    <a:latin typeface="Cambria Math" charset="0"/>
                                    <a:ea typeface="DengXian" charset="-122"/>
                                    <a:cs typeface="Times New Roman" charset="0"/>
                                  </a:rPr>
                                  <m:t>013</m:t>
                                </m:r>
                              </m:sub>
                            </m:sSub>
                          </m:num>
                          <m:den>
                            <m:rad>
                              <m:radPr>
                                <m:degHide m:val="on"/>
                                <m:ctrlPr>
                                  <a:rPr lang="en-US" sz="2400" i="1">
                                    <a:latin typeface="Cambria Math" charset="0"/>
                                    <a:ea typeface="DengXian" charset="-122"/>
                                    <a:cs typeface="Times New Roman" charset="0"/>
                                  </a:rPr>
                                </m:ctrlPr>
                              </m:radPr>
                              <m:deg/>
                              <m:e>
                                <m:r>
                                  <a:rPr lang="en-US" sz="2400" i="1">
                                    <a:latin typeface="Cambria Math" charset="0"/>
                                    <a:ea typeface="DengXian" charset="-122"/>
                                    <a:cs typeface="Times New Roman" charset="0"/>
                                  </a:rPr>
                                  <m:t>2</m:t>
                                </m:r>
                              </m:e>
                            </m:rad>
                          </m:den>
                        </m:f>
                      </m:e>
                    </m:d>
                    <m:r>
                      <a:rPr lang="en-US" sz="2400">
                        <a:latin typeface="Cambria Math" charset="0"/>
                        <a:ea typeface="DengXian" charset="-122"/>
                        <a:cs typeface="Times New Roman" charset="0"/>
                      </a:rPr>
                      <m:t>&gt;</m:t>
                    </m:r>
                    <m:sSub>
                      <m:sSubPr>
                        <m:ctrlPr>
                          <a:rPr lang="en-US" sz="2400" i="1">
                            <a:latin typeface="Cambria Math" charset="0"/>
                            <a:ea typeface="DengXian" charset="-122"/>
                            <a:cs typeface="Times New Roman" charset="0"/>
                          </a:rPr>
                        </m:ctrlPr>
                      </m:sSubPr>
                      <m:e>
                        <m:r>
                          <a:rPr lang="en-US" sz="2400" i="1">
                            <a:latin typeface="Cambria Math" charset="0"/>
                            <a:ea typeface="DengXian" charset="-122"/>
                            <a:cs typeface="Times New Roman" charset="0"/>
                          </a:rPr>
                          <m:t>𝑦</m:t>
                        </m:r>
                      </m:e>
                      <m:sub>
                        <m:r>
                          <a:rPr lang="en-US" sz="2400" i="1">
                            <a:latin typeface="Cambria Math" charset="0"/>
                            <a:ea typeface="DengXian" charset="-122"/>
                            <a:cs typeface="Times New Roman" charset="0"/>
                          </a:rPr>
                          <m:t>3</m:t>
                        </m:r>
                      </m:sub>
                    </m:sSub>
                    <m:r>
                      <a:rPr lang="en-US" sz="2400" i="1">
                        <a:latin typeface="Cambria Math" charset="0"/>
                        <a:ea typeface="DengXian" charset="-122"/>
                        <a:cs typeface="Times New Roman" charset="0"/>
                      </a:rPr>
                      <m:t> </m:t>
                    </m:r>
                    <m:r>
                      <a:rPr lang="en-US" sz="2400" i="1" smtClean="0">
                        <a:solidFill>
                          <a:schemeClr val="accent1"/>
                        </a:solidFill>
                        <a:latin typeface="Cambria Math" charset="0"/>
                        <a:ea typeface="DengXian" charset="-122"/>
                        <a:cs typeface="Times New Roman" charset="0"/>
                      </a:rPr>
                      <m:t>| </m:t>
                    </m:r>
                    <m:f>
                      <m:fPr>
                        <m:ctrlPr>
                          <a:rPr lang="en-US" sz="2400" i="1">
                            <a:solidFill>
                              <a:schemeClr val="accent1"/>
                            </a:solidFill>
                            <a:latin typeface="Cambria Math" charset="0"/>
                            <a:ea typeface="DengXian" charset="-122"/>
                            <a:cs typeface="Times New Roman" charset="0"/>
                          </a:rPr>
                        </m:ctrlPr>
                      </m:fPr>
                      <m:num>
                        <m:sSub>
                          <m:sSubPr>
                            <m:ctrlPr>
                              <a:rPr lang="en-US" sz="2400" i="1">
                                <a:solidFill>
                                  <a:schemeClr val="accent1"/>
                                </a:solidFill>
                                <a:latin typeface="Cambria Math" charset="0"/>
                                <a:ea typeface="DengXian" charset="-122"/>
                                <a:cs typeface="Times New Roman" charset="0"/>
                              </a:rPr>
                            </m:ctrlPr>
                          </m:sSubPr>
                          <m:e>
                            <m:r>
                              <a:rPr lang="en-US" sz="2400" i="1">
                                <a:solidFill>
                                  <a:schemeClr val="accent1"/>
                                </a:solidFill>
                                <a:latin typeface="Cambria Math" charset="0"/>
                                <a:ea typeface="DengXian" charset="-122"/>
                                <a:cs typeface="Times New Roman" charset="0"/>
                              </a:rPr>
                              <m:t>𝑧</m:t>
                            </m:r>
                          </m:e>
                          <m:sub>
                            <m:r>
                              <a:rPr lang="en-US" sz="2400" i="1">
                                <a:solidFill>
                                  <a:schemeClr val="accent1"/>
                                </a:solidFill>
                                <a:latin typeface="Cambria Math" charset="0"/>
                                <a:ea typeface="DengXian" charset="-122"/>
                                <a:cs typeface="Times New Roman" charset="0"/>
                              </a:rPr>
                              <m:t>𝑣</m:t>
                            </m:r>
                            <m:r>
                              <a:rPr lang="en-US" sz="2400" i="1">
                                <a:solidFill>
                                  <a:schemeClr val="accent1"/>
                                </a:solidFill>
                                <a:latin typeface="Cambria Math" charset="0"/>
                                <a:ea typeface="DengXian" charset="-122"/>
                                <a:cs typeface="Times New Roman" charset="0"/>
                              </a:rPr>
                              <m:t>13</m:t>
                            </m:r>
                          </m:sub>
                        </m:sSub>
                        <m:r>
                          <a:rPr lang="en-US" sz="2400" i="1">
                            <a:solidFill>
                              <a:schemeClr val="accent1"/>
                            </a:solidFill>
                            <a:latin typeface="Cambria Math" charset="0"/>
                            <a:ea typeface="DengXian" charset="-122"/>
                            <a:cs typeface="Times New Roman" charset="0"/>
                          </a:rPr>
                          <m:t>−</m:t>
                        </m:r>
                        <m:sSub>
                          <m:sSubPr>
                            <m:ctrlPr>
                              <a:rPr lang="en-US" sz="2400" i="1">
                                <a:solidFill>
                                  <a:schemeClr val="accent1"/>
                                </a:solidFill>
                                <a:latin typeface="Cambria Math" charset="0"/>
                                <a:ea typeface="DengXian" charset="-122"/>
                                <a:cs typeface="Times New Roman" charset="0"/>
                              </a:rPr>
                            </m:ctrlPr>
                          </m:sSubPr>
                          <m:e>
                            <m:r>
                              <a:rPr lang="en-US" sz="2400" i="1">
                                <a:solidFill>
                                  <a:schemeClr val="accent1"/>
                                </a:solidFill>
                                <a:latin typeface="Cambria Math" charset="0"/>
                                <a:ea typeface="DengXian" charset="-122"/>
                                <a:cs typeface="Times New Roman" charset="0"/>
                              </a:rPr>
                              <m:t>𝑧</m:t>
                            </m:r>
                          </m:e>
                          <m:sub>
                            <m:r>
                              <a:rPr lang="en-US" sz="2400" i="1">
                                <a:solidFill>
                                  <a:schemeClr val="accent1"/>
                                </a:solidFill>
                                <a:latin typeface="Cambria Math" charset="0"/>
                                <a:ea typeface="DengXian" charset="-122"/>
                                <a:cs typeface="Times New Roman" charset="0"/>
                              </a:rPr>
                              <m:t>013</m:t>
                            </m:r>
                          </m:sub>
                        </m:sSub>
                      </m:num>
                      <m:den>
                        <m:rad>
                          <m:radPr>
                            <m:degHide m:val="on"/>
                            <m:ctrlPr>
                              <a:rPr lang="en-US" sz="2400" i="1">
                                <a:solidFill>
                                  <a:schemeClr val="accent1"/>
                                </a:solidFill>
                                <a:latin typeface="Cambria Math" charset="0"/>
                                <a:ea typeface="DengXian" charset="-122"/>
                                <a:cs typeface="Times New Roman" charset="0"/>
                              </a:rPr>
                            </m:ctrlPr>
                          </m:radPr>
                          <m:deg/>
                          <m:e>
                            <m:r>
                              <a:rPr lang="en-US" sz="2400" i="1">
                                <a:solidFill>
                                  <a:schemeClr val="accent1"/>
                                </a:solidFill>
                                <a:latin typeface="Cambria Math" charset="0"/>
                                <a:ea typeface="DengXian" charset="-122"/>
                                <a:cs typeface="Times New Roman" charset="0"/>
                              </a:rPr>
                              <m:t>2</m:t>
                            </m:r>
                          </m:e>
                        </m:rad>
                      </m:den>
                    </m:f>
                    <m:r>
                      <a:rPr lang="en-US" sz="2400" i="1">
                        <a:solidFill>
                          <a:schemeClr val="accent1"/>
                        </a:solidFill>
                        <a:latin typeface="Cambria Math" charset="0"/>
                        <a:ea typeface="DengXian" charset="-122"/>
                        <a:cs typeface="Times New Roman" charset="0"/>
                      </a:rPr>
                      <m:t>~</m:t>
                    </m:r>
                    <m:r>
                      <a:rPr lang="en-US" sz="2400" i="1">
                        <a:solidFill>
                          <a:schemeClr val="accent1"/>
                        </a:solidFill>
                        <a:latin typeface="Cambria Math" charset="0"/>
                        <a:ea typeface="DengXian" charset="-122"/>
                        <a:cs typeface="Times New Roman" charset="0"/>
                      </a:rPr>
                      <m:t>𝑛</m:t>
                    </m:r>
                    <m:r>
                      <a:rPr lang="en-US" sz="2400" i="1">
                        <a:solidFill>
                          <a:schemeClr val="accent1"/>
                        </a:solidFill>
                        <a:latin typeface="Cambria Math" charset="0"/>
                        <a:ea typeface="DengXian" charset="-122"/>
                        <a:cs typeface="Times New Roman" charset="0"/>
                      </a:rPr>
                      <m:t>(0,1)</m:t>
                    </m:r>
                  </m:oMath>
                </a14:m>
                <a:r>
                  <a:rPr lang="en-US" sz="2400" dirty="0">
                    <a:solidFill>
                      <a:schemeClr val="accent1"/>
                    </a:solidFill>
                    <a:latin typeface="Times New Roman" charset="0"/>
                    <a:ea typeface="DengXian" charset="-122"/>
                    <a:cs typeface="Times New Roman" charset="0"/>
                  </a:rPr>
                  <a:t>}</a:t>
                </a:r>
                <a:endParaRPr lang="en-US" sz="3600" dirty="0">
                  <a:latin typeface="Calibri" charset="0"/>
                  <a:ea typeface="DengXian" charset="-122"/>
                  <a:cs typeface="Times New Roman" charset="0"/>
                </a:endParaRPr>
              </a:p>
              <a:p>
                <a:r>
                  <a:rPr lang="en-US" sz="2400" dirty="0" smtClean="0">
                    <a:solidFill>
                      <a:schemeClr val="tx1"/>
                    </a:solidFill>
                    <a:latin typeface="Times New Roman" charset="0"/>
                    <a:ea typeface="DengXian" charset="-122"/>
                    <a:cs typeface="Times New Roman" charset="0"/>
                  </a:rPr>
                  <a:t>=</a:t>
                </a:r>
                <a:r>
                  <a:rPr lang="en-US" sz="2400" dirty="0" smtClean="0">
                    <a:solidFill>
                      <a:srgbClr val="FF0000"/>
                    </a:solidFill>
                    <a:latin typeface="Times New Roman" charset="0"/>
                    <a:ea typeface="DengXian" charset="-122"/>
                    <a:cs typeface="Times New Roman" charset="0"/>
                  </a:rPr>
                  <a:t>P(</a:t>
                </a:r>
                <a14:m>
                  <m:oMath xmlns:m="http://schemas.openxmlformats.org/officeDocument/2006/math">
                    <m:f>
                      <m:fPr>
                        <m:ctrlPr>
                          <a:rPr lang="en-US" sz="2400" i="1">
                            <a:solidFill>
                              <a:srgbClr val="FF0000"/>
                            </a:solidFill>
                            <a:latin typeface="Cambria Math" charset="0"/>
                            <a:ea typeface="DengXian" charset="-122"/>
                            <a:cs typeface="Times New Roman" charset="0"/>
                          </a:rPr>
                        </m:ctrlPr>
                      </m:fPr>
                      <m:num>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𝑧</m:t>
                            </m:r>
                          </m:e>
                          <m:sub>
                            <m:r>
                              <a:rPr lang="en-US" sz="2400" i="1">
                                <a:solidFill>
                                  <a:srgbClr val="FF0000"/>
                                </a:solidFill>
                                <a:latin typeface="Cambria Math" charset="0"/>
                                <a:ea typeface="DengXian" charset="-122"/>
                                <a:cs typeface="Times New Roman" charset="0"/>
                              </a:rPr>
                              <m:t>𝑣</m:t>
                            </m:r>
                            <m:r>
                              <a:rPr lang="en-US" sz="2400" i="1">
                                <a:solidFill>
                                  <a:srgbClr val="FF0000"/>
                                </a:solidFill>
                                <a:latin typeface="Cambria Math" charset="0"/>
                                <a:ea typeface="DengXian" charset="-122"/>
                                <a:cs typeface="Times New Roman" charset="0"/>
                              </a:rPr>
                              <m:t>13</m:t>
                            </m:r>
                          </m:sub>
                        </m:sSub>
                        <m:r>
                          <a:rPr lang="en-US" sz="2400" i="1">
                            <a:solidFill>
                              <a:srgbClr val="FF0000"/>
                            </a:solidFill>
                            <a:latin typeface="Cambria Math" charset="0"/>
                            <a:ea typeface="DengXian" charset="-122"/>
                            <a:cs typeface="Times New Roman" charset="0"/>
                          </a:rPr>
                          <m: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𝑧</m:t>
                            </m:r>
                          </m:e>
                          <m:sub>
                            <m:r>
                              <a:rPr lang="en-US" sz="2400" i="1">
                                <a:solidFill>
                                  <a:srgbClr val="FF0000"/>
                                </a:solidFill>
                                <a:latin typeface="Cambria Math" charset="0"/>
                                <a:ea typeface="DengXian" charset="-122"/>
                                <a:cs typeface="Times New Roman" charset="0"/>
                              </a:rPr>
                              <m:t>013</m:t>
                            </m:r>
                          </m:sub>
                        </m:sSub>
                      </m:num>
                      <m:den>
                        <m:rad>
                          <m:radPr>
                            <m:degHide m:val="on"/>
                            <m:ctrlPr>
                              <a:rPr lang="en-US" sz="2400" i="1">
                                <a:solidFill>
                                  <a:srgbClr val="FF0000"/>
                                </a:solidFill>
                                <a:latin typeface="Cambria Math" charset="0"/>
                                <a:ea typeface="DengXian" charset="-122"/>
                                <a:cs typeface="Times New Roman" charset="0"/>
                              </a:rPr>
                            </m:ctrlPr>
                          </m:radPr>
                          <m:deg/>
                          <m:e>
                            <m:r>
                              <a:rPr lang="en-US" sz="2400" i="1">
                                <a:solidFill>
                                  <a:srgbClr val="FF0000"/>
                                </a:solidFill>
                                <a:latin typeface="Cambria Math" charset="0"/>
                                <a:ea typeface="DengXian" charset="-122"/>
                                <a:cs typeface="Times New Roman" charset="0"/>
                              </a:rPr>
                              <m:t>2</m:t>
                            </m:r>
                          </m:e>
                        </m:rad>
                      </m:den>
                    </m:f>
                    <m:r>
                      <a:rPr lang="en-US" sz="2400">
                        <a:solidFill>
                          <a:srgbClr val="FF0000"/>
                        </a:solidFill>
                        <a:latin typeface="Cambria Math" charset="0"/>
                        <a:ea typeface="DengXian" charset="-122"/>
                        <a:cs typeface="Times New Roman" charset="0"/>
                      </a:rPr>
                      <m:t>&gt;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𝑦</m:t>
                        </m:r>
                      </m:e>
                      <m:sub>
                        <m:r>
                          <a:rPr lang="en-US" sz="2400" i="1">
                            <a:solidFill>
                              <a:srgbClr val="FF0000"/>
                            </a:solidFill>
                            <a:latin typeface="Cambria Math" charset="0"/>
                            <a:ea typeface="DengXian" charset="-122"/>
                            <a:cs typeface="Times New Roman" charset="0"/>
                          </a:rPr>
                          <m:t>3</m:t>
                        </m:r>
                      </m:sub>
                    </m:sSub>
                    <m:rad>
                      <m:radPr>
                        <m:degHide m:val="on"/>
                        <m:ctrlPr>
                          <a:rPr lang="en-US" sz="2400" i="1">
                            <a:solidFill>
                              <a:srgbClr val="FF0000"/>
                            </a:solidFill>
                            <a:latin typeface="Cambria Math" charset="0"/>
                            <a:ea typeface="DengXian" charset="-122"/>
                            <a:cs typeface="Times New Roman" charset="0"/>
                          </a:rPr>
                        </m:ctrlPr>
                      </m:radPr>
                      <m:deg/>
                      <m:e>
                        <m:f>
                          <m:fPr>
                            <m:ctrlPr>
                              <a:rPr lang="en-US" sz="2400" i="1">
                                <a:solidFill>
                                  <a:srgbClr val="FF0000"/>
                                </a:solidFill>
                                <a:latin typeface="Cambria Math" charset="0"/>
                                <a:ea typeface="DengXian" charset="-122"/>
                                <a:cs typeface="Times New Roman" charset="0"/>
                              </a:rPr>
                            </m:ctrlPr>
                          </m:fPr>
                          <m:num>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1</m:t>
                                </m:r>
                              </m:sub>
                            </m:sSub>
                            <m:r>
                              <a:rPr lang="en-US" sz="2400" i="1">
                                <a:solidFill>
                                  <a:srgbClr val="FF0000"/>
                                </a:solidFill>
                                <a:latin typeface="Cambria Math" charset="0"/>
                                <a:ea typeface="DengXian" charset="-122"/>
                                <a:cs typeface="Times New Roman" charset="0"/>
                              </a:rPr>
                              <m: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2</m:t>
                                </m:r>
                              </m:sub>
                            </m:sSub>
                            <m:r>
                              <a:rPr lang="en-US" sz="2400" i="1">
                                <a:solidFill>
                                  <a:srgbClr val="FF0000"/>
                                </a:solidFill>
                                <a:latin typeface="Cambria Math" charset="0"/>
                                <a:ea typeface="DengXian" charset="-122"/>
                                <a:cs typeface="Times New Roman" charset="0"/>
                              </a:rPr>
                              <m: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3</m:t>
                                </m:r>
                              </m:sub>
                            </m:sSub>
                          </m:num>
                          <m:den>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1</m:t>
                                </m:r>
                              </m:sub>
                            </m:sSub>
                            <m:r>
                              <a:rPr lang="en-US" sz="2400" i="1">
                                <a:solidFill>
                                  <a:srgbClr val="FF0000"/>
                                </a:solidFill>
                                <a:latin typeface="Cambria Math" charset="0"/>
                                <a:ea typeface="DengXian" charset="-122"/>
                                <a:cs typeface="Times New Roman" charset="0"/>
                              </a:rPr>
                              <m: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3</m:t>
                                </m:r>
                              </m:sub>
                            </m:sSub>
                          </m:den>
                        </m:f>
                      </m:e>
                    </m:rad>
                    <m:r>
                      <a:rPr lang="en-US" sz="2400" i="1">
                        <a:solidFill>
                          <a:srgbClr val="FF0000"/>
                        </a:solidFill>
                        <a:latin typeface="Cambria Math" charset="0"/>
                        <a:ea typeface="DengXian" charset="-122"/>
                        <a:cs typeface="Times New Roman" charset="0"/>
                      </a:rPr>
                      <m:t>−</m:t>
                    </m:r>
                    <m:rad>
                      <m:radPr>
                        <m:degHide m:val="on"/>
                        <m:ctrlPr>
                          <a:rPr lang="en-US" sz="2400" i="1">
                            <a:solidFill>
                              <a:srgbClr val="FF0000"/>
                            </a:solidFill>
                            <a:latin typeface="Cambria Math" charset="0"/>
                            <a:ea typeface="DengXian" charset="-122"/>
                            <a:cs typeface="Times New Roman" charset="0"/>
                          </a:rPr>
                        </m:ctrlPr>
                      </m:radPr>
                      <m:deg/>
                      <m:e>
                        <m:f>
                          <m:fPr>
                            <m:ctrlPr>
                              <a:rPr lang="en-US" sz="2400" i="1">
                                <a:solidFill>
                                  <a:srgbClr val="FF0000"/>
                                </a:solidFill>
                                <a:latin typeface="Cambria Math" charset="0"/>
                                <a:ea typeface="DengXian" charset="-122"/>
                                <a:cs typeface="Times New Roman" charset="0"/>
                              </a:rPr>
                            </m:ctrlPr>
                          </m:fPr>
                          <m:num>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2</m:t>
                                </m:r>
                              </m:sub>
                            </m:sSub>
                          </m:num>
                          <m:den>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1</m:t>
                                </m:r>
                              </m:sub>
                            </m:sSub>
                            <m:r>
                              <a:rPr lang="en-US" sz="2400" i="1">
                                <a:solidFill>
                                  <a:srgbClr val="FF0000"/>
                                </a:solidFill>
                                <a:latin typeface="Cambria Math" charset="0"/>
                                <a:ea typeface="DengXian" charset="-122"/>
                                <a:cs typeface="Times New Roman" charset="0"/>
                              </a:rPr>
                              <m: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𝑛</m:t>
                                </m:r>
                              </m:e>
                              <m:sub>
                                <m:r>
                                  <a:rPr lang="en-US" sz="2400" i="1">
                                    <a:solidFill>
                                      <a:srgbClr val="FF0000"/>
                                    </a:solidFill>
                                    <a:latin typeface="Cambria Math" charset="0"/>
                                    <a:ea typeface="DengXian" charset="-122"/>
                                    <a:cs typeface="Times New Roman" charset="0"/>
                                  </a:rPr>
                                  <m:t>3</m:t>
                                </m:r>
                              </m:sub>
                            </m:sSub>
                          </m:den>
                        </m:f>
                      </m:e>
                    </m:rad>
                    <m:d>
                      <m:dPr>
                        <m:ctrlPr>
                          <a:rPr lang="en-US" sz="2400" i="1">
                            <a:solidFill>
                              <a:srgbClr val="FF0000"/>
                            </a:solidFill>
                            <a:latin typeface="Cambria Math" charset="0"/>
                            <a:ea typeface="DengXian" charset="-122"/>
                            <a:cs typeface="Times New Roman" charset="0"/>
                          </a:rPr>
                        </m:ctrlPr>
                      </m:dPr>
                      <m:e>
                        <m:f>
                          <m:fPr>
                            <m:ctrlPr>
                              <a:rPr lang="en-US" sz="2400" i="1">
                                <a:solidFill>
                                  <a:srgbClr val="FF0000"/>
                                </a:solidFill>
                                <a:latin typeface="Cambria Math" charset="0"/>
                                <a:ea typeface="DengXian" charset="-122"/>
                                <a:cs typeface="Times New Roman" charset="0"/>
                              </a:rPr>
                            </m:ctrlPr>
                          </m:fPr>
                          <m:num>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𝑧</m:t>
                                </m:r>
                              </m:e>
                              <m:sub>
                                <m:r>
                                  <a:rPr lang="en-US" sz="2400" i="1">
                                    <a:solidFill>
                                      <a:srgbClr val="FF0000"/>
                                    </a:solidFill>
                                    <a:latin typeface="Cambria Math" charset="0"/>
                                    <a:ea typeface="DengXian" charset="-122"/>
                                    <a:cs typeface="Times New Roman" charset="0"/>
                                  </a:rPr>
                                  <m:t>𝑣</m:t>
                                </m:r>
                                <m:r>
                                  <a:rPr lang="en-US" sz="2400" i="1">
                                    <a:solidFill>
                                      <a:srgbClr val="FF0000"/>
                                    </a:solidFill>
                                    <a:latin typeface="Cambria Math" charset="0"/>
                                    <a:ea typeface="DengXian" charset="-122"/>
                                    <a:cs typeface="Times New Roman" charset="0"/>
                                  </a:rPr>
                                  <m:t>2</m:t>
                                </m:r>
                              </m:sub>
                            </m:sSub>
                            <m:r>
                              <a:rPr lang="en-US" sz="2400" i="1">
                                <a:solidFill>
                                  <a:srgbClr val="FF0000"/>
                                </a:solidFill>
                                <a:latin typeface="Cambria Math" charset="0"/>
                                <a:ea typeface="DengXian" charset="-122"/>
                                <a:cs typeface="Times New Roman" charset="0"/>
                              </a:rPr>
                              <m:t>−</m:t>
                            </m:r>
                            <m:sSub>
                              <m:sSubPr>
                                <m:ctrlPr>
                                  <a:rPr lang="en-US" sz="2400" i="1">
                                    <a:solidFill>
                                      <a:srgbClr val="FF0000"/>
                                    </a:solidFill>
                                    <a:latin typeface="Cambria Math" charset="0"/>
                                    <a:ea typeface="DengXian" charset="-122"/>
                                    <a:cs typeface="Times New Roman" charset="0"/>
                                  </a:rPr>
                                </m:ctrlPr>
                              </m:sSubPr>
                              <m:e>
                                <m:r>
                                  <a:rPr lang="en-US" sz="2400" i="1">
                                    <a:solidFill>
                                      <a:srgbClr val="FF0000"/>
                                    </a:solidFill>
                                    <a:latin typeface="Cambria Math" charset="0"/>
                                    <a:ea typeface="DengXian" charset="-122"/>
                                    <a:cs typeface="Times New Roman" charset="0"/>
                                  </a:rPr>
                                  <m:t>𝑧</m:t>
                                </m:r>
                              </m:e>
                              <m:sub>
                                <m:r>
                                  <a:rPr lang="en-US" sz="2400" i="1">
                                    <a:solidFill>
                                      <a:srgbClr val="FF0000"/>
                                    </a:solidFill>
                                    <a:latin typeface="Cambria Math" charset="0"/>
                                    <a:ea typeface="DengXian" charset="-122"/>
                                    <a:cs typeface="Times New Roman" charset="0"/>
                                  </a:rPr>
                                  <m:t>02</m:t>
                                </m:r>
                              </m:sub>
                            </m:sSub>
                          </m:num>
                          <m:den>
                            <m:rad>
                              <m:radPr>
                                <m:degHide m:val="on"/>
                                <m:ctrlPr>
                                  <a:rPr lang="en-US" sz="2400" i="1">
                                    <a:solidFill>
                                      <a:srgbClr val="FF0000"/>
                                    </a:solidFill>
                                    <a:latin typeface="Cambria Math" charset="0"/>
                                    <a:ea typeface="DengXian" charset="-122"/>
                                    <a:cs typeface="Times New Roman" charset="0"/>
                                  </a:rPr>
                                </m:ctrlPr>
                              </m:radPr>
                              <m:deg/>
                              <m:e>
                                <m:r>
                                  <a:rPr lang="en-US" sz="2400" i="1">
                                    <a:solidFill>
                                      <a:srgbClr val="FF0000"/>
                                    </a:solidFill>
                                    <a:latin typeface="Cambria Math" charset="0"/>
                                    <a:ea typeface="DengXian" charset="-122"/>
                                    <a:cs typeface="Times New Roman" charset="0"/>
                                  </a:rPr>
                                  <m:t>2</m:t>
                                </m:r>
                              </m:e>
                            </m:rad>
                          </m:den>
                        </m:f>
                      </m:e>
                    </m:d>
                  </m:oMath>
                </a14:m>
                <a:r>
                  <a:rPr lang="en-US" sz="2400" dirty="0">
                    <a:solidFill>
                      <a:srgbClr val="FF0000"/>
                    </a:solidFill>
                    <a:latin typeface="Times New Roman" charset="0"/>
                    <a:ea typeface="DengXian" charset="-122"/>
                    <a:cs typeface="Times New Roman" charset="0"/>
                  </a:rPr>
                  <a:t>)</a:t>
                </a:r>
                <a:endParaRPr lang="en-US" sz="3600" dirty="0">
                  <a:solidFill>
                    <a:srgbClr val="FF0000"/>
                  </a:solidFill>
                  <a:latin typeface="Calibri" charset="0"/>
                  <a:ea typeface="DengXian" charset="-122"/>
                  <a:cs typeface="Times New Roman" charset="0"/>
                </a:endParaRPr>
              </a:p>
              <a:p>
                <a:r>
                  <a:rPr lang="en-US" sz="2400" dirty="0">
                    <a:solidFill>
                      <a:schemeClr val="accent5"/>
                    </a:solidFill>
                    <a:latin typeface="Times New Roman" charset="0"/>
                    <a:ea typeface="DengXian" charset="-122"/>
                    <a:cs typeface="Times New Roman" charset="0"/>
                  </a:rPr>
                  <a:t>=1-</a:t>
                </a:r>
                <a14:m>
                  <m:oMath xmlns:m="http://schemas.openxmlformats.org/officeDocument/2006/math">
                    <m:r>
                      <m:rPr>
                        <m:sty m:val="p"/>
                      </m:rPr>
                      <a:rPr lang="en-US" sz="2400">
                        <a:solidFill>
                          <a:schemeClr val="accent5"/>
                        </a:solidFill>
                        <a:latin typeface="Cambria Math" charset="0"/>
                        <a:ea typeface="DengXian" charset="-122"/>
                        <a:cs typeface="Times New Roman" charset="0"/>
                      </a:rPr>
                      <m:t>Φ</m:t>
                    </m:r>
                    <m:d>
                      <m:dPr>
                        <m:begChr m:val="{"/>
                        <m:endChr m:val="}"/>
                        <m:ctrlPr>
                          <a:rPr lang="en-US" sz="2400" i="1">
                            <a:solidFill>
                              <a:schemeClr val="accent5"/>
                            </a:solidFill>
                            <a:latin typeface="Cambria Math" charset="0"/>
                            <a:ea typeface="DengXian" charset="-122"/>
                            <a:cs typeface="Times New Roman" charset="0"/>
                          </a:rPr>
                        </m:ctrlPr>
                      </m:dPr>
                      <m:e>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𝑦</m:t>
                            </m:r>
                          </m:e>
                          <m:sub>
                            <m:r>
                              <a:rPr lang="en-US" sz="2400" i="1">
                                <a:solidFill>
                                  <a:schemeClr val="accent5"/>
                                </a:solidFill>
                                <a:latin typeface="Cambria Math" charset="0"/>
                                <a:ea typeface="DengXian" charset="-122"/>
                                <a:cs typeface="Times New Roman" charset="0"/>
                              </a:rPr>
                              <m:t>3</m:t>
                            </m:r>
                          </m:sub>
                        </m:sSub>
                        <m:rad>
                          <m:radPr>
                            <m:degHide m:val="on"/>
                            <m:ctrlPr>
                              <a:rPr lang="en-US" sz="2400" i="1">
                                <a:solidFill>
                                  <a:schemeClr val="accent5"/>
                                </a:solidFill>
                                <a:latin typeface="Cambria Math" charset="0"/>
                                <a:ea typeface="DengXian" charset="-122"/>
                                <a:cs typeface="Times New Roman" charset="0"/>
                              </a:rPr>
                            </m:ctrlPr>
                          </m:radPr>
                          <m:deg/>
                          <m:e>
                            <m:f>
                              <m:fPr>
                                <m:ctrlPr>
                                  <a:rPr lang="en-US" sz="2400" i="1">
                                    <a:solidFill>
                                      <a:schemeClr val="accent5"/>
                                    </a:solidFill>
                                    <a:latin typeface="Cambria Math" charset="0"/>
                                    <a:ea typeface="DengXian" charset="-122"/>
                                    <a:cs typeface="Times New Roman" charset="0"/>
                                  </a:rPr>
                                </m:ctrlPr>
                              </m:fPr>
                              <m:num>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1</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2</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3</m:t>
                                    </m:r>
                                  </m:sub>
                                </m:sSub>
                              </m:num>
                              <m:den>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1</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3</m:t>
                                    </m:r>
                                  </m:sub>
                                </m:sSub>
                              </m:den>
                            </m:f>
                          </m:e>
                        </m:rad>
                        <m:r>
                          <a:rPr lang="en-US" sz="2400" i="1">
                            <a:solidFill>
                              <a:schemeClr val="accent5"/>
                            </a:solidFill>
                            <a:latin typeface="Cambria Math" charset="0"/>
                            <a:ea typeface="DengXian" charset="-122"/>
                            <a:cs typeface="Times New Roman" charset="0"/>
                          </a:rPr>
                          <m:t>−</m:t>
                        </m:r>
                        <m:f>
                          <m:fPr>
                            <m:ctrlPr>
                              <a:rPr lang="en-US" sz="2400" i="1">
                                <a:solidFill>
                                  <a:schemeClr val="accent5"/>
                                </a:solidFill>
                                <a:latin typeface="Cambria Math" charset="0"/>
                                <a:ea typeface="DengXian" charset="-122"/>
                                <a:cs typeface="Times New Roman" charset="0"/>
                              </a:rPr>
                            </m:ctrlPr>
                          </m:fPr>
                          <m:num>
                            <m:rad>
                              <m:radPr>
                                <m:degHide m:val="on"/>
                                <m:ctrlPr>
                                  <a:rPr lang="en-US" sz="2400" i="1">
                                    <a:solidFill>
                                      <a:schemeClr val="accent5"/>
                                    </a:solidFill>
                                    <a:latin typeface="Cambria Math" charset="0"/>
                                    <a:ea typeface="DengXian" charset="-122"/>
                                    <a:cs typeface="Times New Roman" charset="0"/>
                                  </a:rPr>
                                </m:ctrlPr>
                              </m:radPr>
                              <m:deg/>
                              <m:e>
                                <m:r>
                                  <a:rPr lang="en-US" sz="2400" i="1">
                                    <a:solidFill>
                                      <a:schemeClr val="accent5"/>
                                    </a:solidFill>
                                    <a:latin typeface="Cambria Math" charset="0"/>
                                    <a:ea typeface="DengXian" charset="-122"/>
                                    <a:cs typeface="Times New Roman" charset="0"/>
                                  </a:rPr>
                                  <m:t>2</m:t>
                                </m:r>
                              </m:e>
                            </m:rad>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2</m:t>
                                </m:r>
                              </m:sub>
                            </m:sSub>
                          </m:num>
                          <m:den>
                            <m:rad>
                              <m:radPr>
                                <m:degHide m:val="on"/>
                                <m:ctrlPr>
                                  <a:rPr lang="en-US" sz="2400" i="1">
                                    <a:solidFill>
                                      <a:schemeClr val="accent5"/>
                                    </a:solidFill>
                                    <a:latin typeface="Cambria Math" charset="0"/>
                                    <a:ea typeface="DengXian" charset="-122"/>
                                    <a:cs typeface="Times New Roman" charset="0"/>
                                  </a:rPr>
                                </m:ctrlPr>
                              </m:radPr>
                              <m:deg/>
                              <m:e>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1</m:t>
                                    </m:r>
                                  </m:sub>
                                </m:sSub>
                                <m:r>
                                  <a:rPr lang="en-US" sz="2400" i="1">
                                    <a:solidFill>
                                      <a:schemeClr val="accent5"/>
                                    </a:solidFill>
                                    <a:latin typeface="Cambria Math" charset="0"/>
                                    <a:ea typeface="DengXian" charset="-122"/>
                                    <a:cs typeface="Times New Roman" charset="0"/>
                                  </a:rPr>
                                  <m:t>+</m:t>
                                </m:r>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3</m:t>
                                    </m:r>
                                  </m:sub>
                                </m:sSub>
                              </m:e>
                            </m:rad>
                          </m:den>
                        </m:f>
                        <m:d>
                          <m:dPr>
                            <m:ctrlPr>
                              <a:rPr lang="en-US" sz="2400" i="1">
                                <a:solidFill>
                                  <a:schemeClr val="accent5"/>
                                </a:solidFill>
                                <a:latin typeface="Cambria Math" charset="0"/>
                                <a:ea typeface="DengXian" charset="-122"/>
                                <a:cs typeface="Times New Roman" charset="0"/>
                              </a:rPr>
                            </m:ctrlPr>
                          </m:dPr>
                          <m:e>
                            <m:r>
                              <a:rPr lang="en-US" sz="2400" i="1">
                                <a:solidFill>
                                  <a:schemeClr val="accent5"/>
                                </a:solidFill>
                                <a:latin typeface="Cambria Math" charset="0"/>
                                <a:ea typeface="DengXian" charset="-122"/>
                                <a:cs typeface="Times New Roman" charset="0"/>
                              </a:rPr>
                              <m:t>𝑎</m:t>
                            </m:r>
                            <m:d>
                              <m:dPr>
                                <m:ctrlPr>
                                  <a:rPr lang="en-US" sz="2400" i="1">
                                    <a:solidFill>
                                      <a:schemeClr val="accent5"/>
                                    </a:solidFill>
                                    <a:latin typeface="Cambria Math" charset="0"/>
                                    <a:ea typeface="DengXian" charset="-122"/>
                                    <a:cs typeface="Times New Roman" charset="0"/>
                                  </a:rPr>
                                </m:ctrlPr>
                              </m:dPr>
                              <m:e>
                                <m:f>
                                  <m:fPr>
                                    <m:ctrlPr>
                                      <a:rPr lang="en-US" sz="2400" i="1">
                                        <a:solidFill>
                                          <a:schemeClr val="accent5"/>
                                        </a:solidFill>
                                        <a:latin typeface="Cambria Math" charset="0"/>
                                        <a:ea typeface="DengXian" charset="-122"/>
                                        <a:cs typeface="Times New Roman" charset="0"/>
                                      </a:rPr>
                                    </m:ctrlPr>
                                  </m:fPr>
                                  <m:num>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𝑥</m:t>
                                        </m:r>
                                      </m:e>
                                      <m:sub>
                                        <m:r>
                                          <a:rPr lang="en-US" sz="2400" i="1">
                                            <a:solidFill>
                                              <a:schemeClr val="accent5"/>
                                            </a:solidFill>
                                            <a:latin typeface="Cambria Math" charset="0"/>
                                            <a:ea typeface="DengXian" charset="-122"/>
                                            <a:cs typeface="Times New Roman" charset="0"/>
                                          </a:rPr>
                                          <m:t>𝑘</m:t>
                                        </m:r>
                                      </m:sub>
                                    </m:sSub>
                                  </m:num>
                                  <m:den>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2</m:t>
                                        </m:r>
                                      </m:sub>
                                    </m:sSub>
                                  </m:den>
                                </m:f>
                              </m:e>
                            </m:d>
                            <m:r>
                              <a:rPr lang="en-US" sz="2400" i="1">
                                <a:solidFill>
                                  <a:schemeClr val="accent5"/>
                                </a:solidFill>
                                <a:latin typeface="Cambria Math" charset="0"/>
                                <a:ea typeface="DengXian" charset="-122"/>
                                <a:cs typeface="Times New Roman" charset="0"/>
                              </a:rPr>
                              <m:t>−</m:t>
                            </m:r>
                            <m:r>
                              <a:rPr lang="en-US" sz="2400" i="1">
                                <a:solidFill>
                                  <a:schemeClr val="accent5"/>
                                </a:solidFill>
                                <a:latin typeface="Cambria Math" charset="0"/>
                                <a:ea typeface="DengXian" charset="-122"/>
                                <a:cs typeface="Times New Roman" charset="0"/>
                              </a:rPr>
                              <m:t>𝑎</m:t>
                            </m:r>
                            <m:d>
                              <m:dPr>
                                <m:ctrlPr>
                                  <a:rPr lang="en-US" sz="2400" i="1">
                                    <a:solidFill>
                                      <a:schemeClr val="accent5"/>
                                    </a:solidFill>
                                    <a:latin typeface="Cambria Math" charset="0"/>
                                    <a:ea typeface="DengXian" charset="-122"/>
                                    <a:cs typeface="Times New Roman" charset="0"/>
                                  </a:rPr>
                                </m:ctrlPr>
                              </m:dPr>
                              <m:e>
                                <m:f>
                                  <m:fPr>
                                    <m:ctrlPr>
                                      <a:rPr lang="en-US" sz="2400" i="1">
                                        <a:solidFill>
                                          <a:schemeClr val="accent5"/>
                                        </a:solidFill>
                                        <a:latin typeface="Cambria Math" charset="0"/>
                                        <a:ea typeface="DengXian" charset="-122"/>
                                        <a:cs typeface="Times New Roman" charset="0"/>
                                      </a:rPr>
                                    </m:ctrlPr>
                                  </m:fPr>
                                  <m:num>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highlight>
                                              <a:srgbClr val="D3D3D3"/>
                                            </a:highlight>
                                            <a:latin typeface="Cambria Math" charset="0"/>
                                            <a:ea typeface="DengXian" charset="-122"/>
                                            <a:cs typeface="Times New Roman" charset="0"/>
                                          </a:rPr>
                                          <m:t>𝑥</m:t>
                                        </m:r>
                                      </m:e>
                                      <m:sub>
                                        <m:r>
                                          <a:rPr lang="en-US" sz="2400" i="1">
                                            <a:solidFill>
                                              <a:schemeClr val="accent5"/>
                                            </a:solidFill>
                                            <a:latin typeface="Cambria Math" charset="0"/>
                                            <a:ea typeface="DengXian" charset="-122"/>
                                            <a:cs typeface="Times New Roman" charset="0"/>
                                          </a:rPr>
                                          <m:t>0</m:t>
                                        </m:r>
                                      </m:sub>
                                    </m:sSub>
                                  </m:num>
                                  <m:den>
                                    <m:sSub>
                                      <m:sSubPr>
                                        <m:ctrlPr>
                                          <a:rPr lang="en-US" sz="2400" i="1">
                                            <a:solidFill>
                                              <a:schemeClr val="accent5"/>
                                            </a:solidFill>
                                            <a:latin typeface="Cambria Math" charset="0"/>
                                            <a:ea typeface="DengXian" charset="-122"/>
                                            <a:cs typeface="Times New Roman" charset="0"/>
                                          </a:rPr>
                                        </m:ctrlPr>
                                      </m:sSubPr>
                                      <m:e>
                                        <m:r>
                                          <a:rPr lang="en-US" sz="2400" i="1">
                                            <a:solidFill>
                                              <a:schemeClr val="accent5"/>
                                            </a:solidFill>
                                            <a:latin typeface="Cambria Math" charset="0"/>
                                            <a:ea typeface="DengXian" charset="-122"/>
                                            <a:cs typeface="Times New Roman" charset="0"/>
                                          </a:rPr>
                                          <m:t>𝑛</m:t>
                                        </m:r>
                                      </m:e>
                                      <m:sub>
                                        <m:r>
                                          <a:rPr lang="en-US" sz="2400" i="1">
                                            <a:solidFill>
                                              <a:schemeClr val="accent5"/>
                                            </a:solidFill>
                                            <a:latin typeface="Cambria Math" charset="0"/>
                                            <a:ea typeface="DengXian" charset="-122"/>
                                            <a:cs typeface="Times New Roman" charset="0"/>
                                          </a:rPr>
                                          <m:t>2</m:t>
                                        </m:r>
                                      </m:sub>
                                    </m:sSub>
                                  </m:den>
                                </m:f>
                              </m:e>
                            </m:d>
                          </m:e>
                        </m:d>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215025" y="1130652"/>
                <a:ext cx="9883035" cy="3216073"/>
              </a:xfrm>
              <a:prstGeom prst="rect">
                <a:avLst/>
              </a:prstGeom>
              <a:blipFill rotWithShape="0">
                <a:blip r:embed="rId2"/>
                <a:stretch>
                  <a:fillRect l="-925" t="-3220"/>
                </a:stretch>
              </a:blipFill>
            </p:spPr>
            <p:txBody>
              <a:bodyPr/>
              <a:lstStyle/>
              <a:p>
                <a:r>
                  <a:rPr lang="en-US">
                    <a:noFill/>
                  </a:rPr>
                  <a:t> </a:t>
                </a:r>
              </a:p>
            </p:txBody>
          </p:sp>
        </mc:Fallback>
      </mc:AlternateContent>
    </p:spTree>
    <p:extLst>
      <p:ext uri="{BB962C8B-B14F-4D97-AF65-F5344CB8AC3E}">
        <p14:creationId xmlns:p14="http://schemas.microsoft.com/office/powerpoint/2010/main" val="623211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63255" y="985684"/>
                <a:ext cx="11073007" cy="4676473"/>
              </a:xfrm>
              <a:prstGeom prst="rect">
                <a:avLst/>
              </a:prstGeom>
            </p:spPr>
            <p:txBody>
              <a:bodyPr wrap="square">
                <a:spAutoFit/>
              </a:bodyPr>
              <a:lstStyle/>
              <a:p>
                <a:endParaRPr lang="en-US" sz="2000" i="1" u="sng" dirty="0" smtClean="0">
                  <a:latin typeface="Cambria Math" charset="0"/>
                  <a:ea typeface="DengXian" charset="-122"/>
                  <a:cs typeface="Times New Roman" charset="0"/>
                </a:endParaRPr>
              </a:p>
              <a:p>
                <a:pPr/>
                <a14:m>
                  <m:oMathPara xmlns:m="http://schemas.openxmlformats.org/officeDocument/2006/math">
                    <m:oMathParaPr>
                      <m:jc m:val="left"/>
                    </m:oMathParaPr>
                    <m:oMath xmlns:m="http://schemas.openxmlformats.org/officeDocument/2006/math">
                      <m:sSub>
                        <m:sSubPr>
                          <m:ctrlPr>
                            <a:rPr lang="en-US" sz="2000" b="1" i="1" smtClean="0">
                              <a:solidFill>
                                <a:schemeClr val="accent5"/>
                              </a:solidFill>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𝑷</m:t>
                          </m:r>
                        </m:e>
                        <m:sub>
                          <m:sSup>
                            <m:sSupPr>
                              <m:ctrlPr>
                                <a:rPr lang="en-US" sz="2000" b="1" i="1">
                                  <a:solidFill>
                                    <a:schemeClr val="accent5"/>
                                  </a:solidFill>
                                  <a:effectLst/>
                                  <a:latin typeface="Cambria Math" charset="0"/>
                                  <a:ea typeface="DengXian" charset="-122"/>
                                  <a:cs typeface="Times New Roman" charset="0"/>
                                </a:rPr>
                              </m:ctrlPr>
                            </m:sSupPr>
                            <m:e>
                              <m:r>
                                <a:rPr lang="en-US" sz="2000" b="1" i="1">
                                  <a:solidFill>
                                    <a:schemeClr val="accent5"/>
                                  </a:solidFill>
                                  <a:effectLst/>
                                  <a:latin typeface="Cambria Math" charset="0"/>
                                  <a:ea typeface="DengXian" charset="-122"/>
                                  <a:cs typeface="Times New Roman" charset="0"/>
                                </a:rPr>
                                <m:t>𝜽</m:t>
                              </m:r>
                            </m:e>
                            <m:sup>
                              <m:r>
                                <a:rPr lang="en-US" sz="2000" b="1" i="1">
                                  <a:solidFill>
                                    <a:schemeClr val="accent5"/>
                                  </a:solidFill>
                                  <a:effectLst/>
                                  <a:latin typeface="Cambria Math" charset="0"/>
                                  <a:ea typeface="DengXian" charset="-122"/>
                                  <a:cs typeface="Times New Roman" charset="0"/>
                                </a:rPr>
                                <m:t>∗</m:t>
                              </m:r>
                            </m:sup>
                          </m:sSup>
                        </m:sub>
                      </m:sSub>
                      <m:d>
                        <m:dPr>
                          <m:ctrlPr>
                            <a:rPr lang="en-US" sz="2000" b="1" i="1">
                              <a:solidFill>
                                <a:schemeClr val="accent5"/>
                              </a:solidFill>
                              <a:effectLst/>
                              <a:latin typeface="Cambria Math" charset="0"/>
                              <a:ea typeface="DengXian" charset="-122"/>
                              <a:cs typeface="Times New Roman" charset="0"/>
                            </a:rPr>
                          </m:ctrlPr>
                        </m:dPr>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𝑻</m:t>
                              </m:r>
                            </m:e>
                            <m:sub>
                              <m:r>
                                <a:rPr lang="en-US" sz="2000" b="1" i="1">
                                  <a:solidFill>
                                    <a:schemeClr val="accent5"/>
                                  </a:solidFill>
                                  <a:effectLst/>
                                  <a:latin typeface="Cambria Math" charset="0"/>
                                  <a:ea typeface="DengXian" charset="-122"/>
                                  <a:cs typeface="Times New Roman" charset="0"/>
                                </a:rPr>
                                <m:t>𝟑</m:t>
                              </m:r>
                            </m:sub>
                          </m:sSub>
                          <m:r>
                            <a:rPr lang="en-US" sz="2000" b="1" i="1">
                              <a:solidFill>
                                <a:schemeClr val="accent5"/>
                              </a:solidFill>
                              <a:effectLst/>
                              <a:latin typeface="Cambria Math" charset="0"/>
                              <a:ea typeface="DengXian" charset="-122"/>
                              <a:cs typeface="Times New Roman" charset="0"/>
                            </a:rPr>
                            <m:t>&gt;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𝒚</m:t>
                              </m:r>
                            </m:e>
                            <m:sub>
                              <m:r>
                                <a:rPr lang="en-US" sz="2000" b="1" i="1">
                                  <a:solidFill>
                                    <a:schemeClr val="accent5"/>
                                  </a:solidFill>
                                  <a:effectLst/>
                                  <a:latin typeface="Cambria Math" charset="0"/>
                                  <a:ea typeface="DengXian" charset="-122"/>
                                  <a:cs typeface="Times New Roman" charset="0"/>
                                </a:rPr>
                                <m:t>𝟑</m:t>
                              </m:r>
                            </m:sub>
                          </m:sSub>
                          <m:r>
                            <a:rPr lang="en-US" sz="2000" b="1" i="1">
                              <a:solidFill>
                                <a:schemeClr val="accent5"/>
                              </a:solidFill>
                              <a:effectLst/>
                              <a:latin typeface="Cambria Math" charset="0"/>
                              <a:ea typeface="DengXian" charset="-122"/>
                              <a:cs typeface="Times New Roman" charset="0"/>
                            </a:rPr>
                            <m:t>| </m:t>
                          </m:r>
                          <m:r>
                            <a:rPr lang="en-US" sz="2000" b="1" i="1">
                              <a:solidFill>
                                <a:schemeClr val="accent5"/>
                              </a:solidFill>
                              <a:effectLst/>
                              <a:latin typeface="Cambria Math" charset="0"/>
                              <a:ea typeface="DengXian" charset="-122"/>
                              <a:cs typeface="Times New Roman" charset="0"/>
                            </a:rPr>
                            <m:t>𝑴</m:t>
                          </m:r>
                          <m:r>
                            <a:rPr lang="en-US" sz="2000" b="1" i="1">
                              <a:solidFill>
                                <a:schemeClr val="accent5"/>
                              </a:solidFill>
                              <a:effectLst/>
                              <a:latin typeface="Cambria Math" charset="0"/>
                              <a:ea typeface="DengXian" charset="-122"/>
                              <a:cs typeface="Times New Roman" charset="0"/>
                            </a:rPr>
                            <m:t>,  </m:t>
                          </m:r>
                          <m:sSub>
                            <m:sSubPr>
                              <m:ctrlPr>
                                <a:rPr lang="en-US" sz="2000" b="1" i="1">
                                  <a:solidFill>
                                    <a:schemeClr val="accent5"/>
                                  </a:solidFill>
                                  <a:effectLst/>
                                  <a:latin typeface="Cambria Math" charset="0"/>
                                  <a:ea typeface="DengXian" charset="-122"/>
                                  <a:cs typeface="Times New Roman" charset="0"/>
                                </a:rPr>
                              </m:ctrlPr>
                            </m:sSubPr>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𝑻</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&gt;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𝒚</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  </m:t>
                              </m:r>
                              <m:r>
                                <a:rPr lang="en-US" sz="2000" b="1" i="1">
                                  <a:solidFill>
                                    <a:schemeClr val="accent5"/>
                                  </a:solidFill>
                                  <a:effectLst/>
                                  <a:latin typeface="Cambria Math" charset="0"/>
                                  <a:ea typeface="DengXian" charset="-122"/>
                                  <a:cs typeface="Times New Roman" charset="0"/>
                                </a:rPr>
                                <m:t>𝑿</m:t>
                              </m:r>
                            </m:e>
                            <m:sub>
                              <m:r>
                                <a:rPr lang="en-US" sz="2000" b="1" i="1">
                                  <a:solidFill>
                                    <a:schemeClr val="accent5"/>
                                  </a:solidFill>
                                  <a:effectLst/>
                                  <a:latin typeface="Cambria Math" charset="0"/>
                                  <a:ea typeface="DengXian" charset="-122"/>
                                  <a:cs typeface="Times New Roman" charset="0"/>
                                </a:rPr>
                                <m:t>𝟎𝟐</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𝟎</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𝑿</m:t>
                              </m:r>
                            </m:e>
                            <m:sub>
                              <m:r>
                                <a:rPr lang="en-US" sz="2000" b="1" i="1">
                                  <a:solidFill>
                                    <a:schemeClr val="accent5"/>
                                  </a:solidFill>
                                  <a:effectLst/>
                                  <a:latin typeface="Cambria Math" charset="0"/>
                                  <a:ea typeface="DengXian" charset="-122"/>
                                  <a:cs typeface="Times New Roman" charset="0"/>
                                </a:rPr>
                                <m:t>𝒗</m:t>
                              </m:r>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𝒌</m:t>
                              </m:r>
                            </m:sub>
                          </m:sSub>
                          <m:r>
                            <a:rPr lang="en-US" sz="2000" b="1" i="1">
                              <a:solidFill>
                                <a:schemeClr val="accent5"/>
                              </a:solidFill>
                              <a:effectLst/>
                              <a:latin typeface="Cambria Math" charset="0"/>
                              <a:ea typeface="DengXian" charset="-122"/>
                              <a:cs typeface="Times New Roman" charset="0"/>
                            </a:rPr>
                            <m:t>,  ∗</m:t>
                          </m:r>
                        </m:e>
                      </m:d>
                    </m:oMath>
                  </m:oMathPara>
                </a14:m>
                <a:endParaRPr lang="en-US" sz="3200" b="1" dirty="0">
                  <a:effectLst/>
                  <a:latin typeface="Calibri" charset="0"/>
                  <a:ea typeface="DengXian" charset="-122"/>
                  <a:cs typeface="Times New Roman" charset="0"/>
                </a:endParaRPr>
              </a:p>
              <a:p>
                <a14:m>
                  <m:oMath xmlns:m="http://schemas.openxmlformats.org/officeDocument/2006/math">
                    <m:r>
                      <a:rPr lang="en-US" sz="2000" i="1">
                        <a:effectLst/>
                        <a:latin typeface="Cambria Math" charset="0"/>
                        <a:ea typeface="DengXian" charset="-122"/>
                        <a:cs typeface="Times New Roman" charset="0"/>
                      </a:rPr>
                      <m:t>=</m:t>
                    </m:r>
                  </m:oMath>
                </a14:m>
                <a:r>
                  <a:rPr lang="en-US" sz="2000" dirty="0">
                    <a:effectLst/>
                    <a:latin typeface="Times New Roman" charset="0"/>
                    <a:ea typeface="DengXian" charset="-122"/>
                    <a:cs typeface="Times New Roman" charset="0"/>
                  </a:rPr>
                  <a:t>P{</a:t>
                </a:r>
                <a14:m>
                  <m:oMath xmlns:m="http://schemas.openxmlformats.org/officeDocument/2006/math">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02</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
                      <a:rPr lang="en-US" sz="2000" i="1">
                        <a:effectLst/>
                        <a:latin typeface="Cambria Math" charset="0"/>
                        <a:ea typeface="DengXian" charset="-122"/>
                        <a:cs typeface="Times New Roman" charset="0"/>
                      </a:rPr>
                      <m:t> | </m:t>
                    </m:r>
                    <m:r>
                      <a:rPr lang="en-US" sz="2000" i="1">
                        <a:effectLst/>
                        <a:latin typeface="Cambria Math" charset="0"/>
                        <a:ea typeface="DengXian" charset="-122"/>
                        <a:cs typeface="Times New Roman" charset="0"/>
                      </a:rPr>
                      <m:t>𝑀</m:t>
                    </m:r>
                    <m:r>
                      <a:rPr lang="en-US" sz="2000" i="1">
                        <a:effectLst/>
                        <a:latin typeface="Cambria Math" charset="0"/>
                        <a:ea typeface="DengXian" charset="-122"/>
                        <a:cs typeface="Times New Roman" charset="0"/>
                      </a:rPr>
                      <m:t>,  </m:t>
                    </m:r>
                    <m:sSub>
                      <m:sSubPr>
                        <m:ctrlPr>
                          <a:rPr lang="en-US" sz="2000" i="1">
                            <a:effectLst/>
                            <a:latin typeface="Cambria Math" charset="0"/>
                            <a:ea typeface="DengXian" charset="-122"/>
                            <a:cs typeface="Times New Roman" charset="0"/>
                          </a:rPr>
                        </m:ctrlPr>
                      </m:sSubPr>
                      <m:e>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𝑇</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  </m:t>
                        </m:r>
                        <m:r>
                          <a:rPr lang="en-US" sz="2000" i="1">
                            <a:effectLst/>
                            <a:latin typeface="Cambria Math" charset="0"/>
                            <a:ea typeface="DengXian" charset="-122"/>
                            <a:cs typeface="Times New Roman" charset="0"/>
                          </a:rPr>
                          <m:t>𝑋</m:t>
                        </m:r>
                      </m:e>
                      <m:sub>
                        <m:r>
                          <a:rPr lang="en-US" sz="2000" i="1">
                            <a:effectLst/>
                            <a:latin typeface="Cambria Math" charset="0"/>
                            <a:ea typeface="DengXian" charset="-122"/>
                            <a:cs typeface="Times New Roman" charset="0"/>
                          </a:rPr>
                          <m:t>02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𝑥</m:t>
                        </m:r>
                      </m:e>
                      <m:sub>
                        <m:r>
                          <a:rPr lang="en-US" sz="2000" i="1">
                            <a:effectLst/>
                            <a:latin typeface="Cambria Math" charset="0"/>
                            <a:ea typeface="DengXian" charset="-122"/>
                            <a:cs typeface="Times New Roman" charset="0"/>
                          </a:rPr>
                          <m:t>0</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𝑋</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𝑥</m:t>
                        </m:r>
                      </m:e>
                      <m:sub>
                        <m:r>
                          <a:rPr lang="en-US" sz="2000" i="1">
                            <a:effectLst/>
                            <a:latin typeface="Cambria Math" charset="0"/>
                            <a:ea typeface="DengXian" charset="-122"/>
                            <a:cs typeface="Times New Roman" charset="0"/>
                          </a:rPr>
                          <m:t>𝑘</m:t>
                        </m:r>
                      </m:sub>
                    </m:sSub>
                    <m:r>
                      <a:rPr lang="en-US" sz="2000" i="1">
                        <a:effectLst/>
                        <a:latin typeface="Cambria Math" charset="0"/>
                        <a:ea typeface="DengXian" charset="-122"/>
                        <a:cs typeface="Times New Roman" charset="0"/>
                      </a:rPr>
                      <m:t>, ∗</m:t>
                    </m:r>
                  </m:oMath>
                </a14:m>
                <a:r>
                  <a:rPr lang="en-US" sz="2000" dirty="0">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effectLst/>
                    <a:latin typeface="Times New Roman" charset="0"/>
                    <a:ea typeface="DengXian" charset="-122"/>
                    <a:cs typeface="Times New Roman" charset="0"/>
                  </a:rPr>
                  <a:t>=</a:t>
                </a:r>
                <a:r>
                  <a:rPr lang="en-US" sz="2000" dirty="0" smtClean="0">
                    <a:solidFill>
                      <a:srgbClr val="FF0000"/>
                    </a:solidFill>
                    <a:effectLst/>
                    <a:latin typeface="Times New Roman" charset="0"/>
                    <a:ea typeface="DengXian" charset="-122"/>
                    <a:cs typeface="Times New Roman" charset="0"/>
                  </a:rPr>
                  <a:t>P(</a:t>
                </a:r>
                <a14:m>
                  <m:oMath xmlns:m="http://schemas.openxmlformats.org/officeDocument/2006/math">
                    <m:f>
                      <m:fPr>
                        <m:ctrlPr>
                          <a:rPr lang="en-US" sz="2000" i="1">
                            <a:solidFill>
                              <a:srgbClr val="FF0000"/>
                            </a:solidFill>
                            <a:effectLst/>
                            <a:latin typeface="Cambria Math" charset="0"/>
                            <a:ea typeface="DengXian" charset="-122"/>
                            <a:cs typeface="Times New Roman" charset="0"/>
                          </a:rPr>
                        </m:ctrlPr>
                      </m:fPr>
                      <m:num>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𝑧</m:t>
                            </m:r>
                          </m:e>
                          <m:sub>
                            <m:r>
                              <a:rPr lang="en-US" sz="2000" i="1">
                                <a:solidFill>
                                  <a:srgbClr val="FF0000"/>
                                </a:solidFill>
                                <a:effectLst/>
                                <a:latin typeface="Cambria Math" charset="0"/>
                                <a:ea typeface="DengXian" charset="-122"/>
                                <a:cs typeface="Times New Roman" charset="0"/>
                              </a:rPr>
                              <m:t>𝑣</m:t>
                            </m:r>
                            <m:r>
                              <a:rPr lang="en-US" sz="2000" i="1">
                                <a:solidFill>
                                  <a:srgbClr val="FF0000"/>
                                </a:solidFill>
                                <a:effectLst/>
                                <a:latin typeface="Cambria Math" charset="0"/>
                                <a:ea typeface="DengXian" charset="-122"/>
                                <a:cs typeface="Times New Roman" charset="0"/>
                              </a:rPr>
                              <m:t>13</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𝑧</m:t>
                            </m:r>
                          </m:e>
                          <m:sub>
                            <m:r>
                              <a:rPr lang="en-US" sz="2000" i="1">
                                <a:solidFill>
                                  <a:srgbClr val="FF0000"/>
                                </a:solidFill>
                                <a:effectLst/>
                                <a:latin typeface="Cambria Math" charset="0"/>
                                <a:ea typeface="DengXian" charset="-122"/>
                                <a:cs typeface="Times New Roman" charset="0"/>
                              </a:rPr>
                              <m:t>013</m:t>
                            </m:r>
                          </m:sub>
                        </m:sSub>
                      </m:num>
                      <m:den>
                        <m:rad>
                          <m:radPr>
                            <m:degHide m:val="on"/>
                            <m:ctrlPr>
                              <a:rPr lang="en-US" sz="2000" i="1">
                                <a:solidFill>
                                  <a:srgbClr val="FF0000"/>
                                </a:solidFill>
                                <a:effectLst/>
                                <a:latin typeface="Cambria Math" charset="0"/>
                                <a:ea typeface="DengXian" charset="-122"/>
                                <a:cs typeface="Times New Roman" charset="0"/>
                              </a:rPr>
                            </m:ctrlPr>
                          </m:radPr>
                          <m:deg/>
                          <m:e>
                            <m:r>
                              <a:rPr lang="en-US" sz="2000" i="1">
                                <a:solidFill>
                                  <a:srgbClr val="FF0000"/>
                                </a:solidFill>
                                <a:effectLst/>
                                <a:latin typeface="Cambria Math" charset="0"/>
                                <a:ea typeface="DengXian" charset="-122"/>
                                <a:cs typeface="Times New Roman" charset="0"/>
                              </a:rPr>
                              <m:t>2</m:t>
                            </m:r>
                          </m:e>
                        </m:rad>
                      </m:den>
                    </m:f>
                    <m:r>
                      <a:rPr lang="en-US" sz="2000">
                        <a:solidFill>
                          <a:srgbClr val="FF0000"/>
                        </a:solidFill>
                        <a:effectLst/>
                        <a:latin typeface="Cambria Math" charset="0"/>
                        <a:ea typeface="DengXian" charset="-122"/>
                        <a:cs typeface="Times New Roman" charset="0"/>
                      </a:rPr>
                      <m:t>&gt;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m:t>
                        </m:r>
                        <m:r>
                          <a:rPr lang="en-US" sz="2000" i="1">
                            <a:solidFill>
                              <a:srgbClr val="FF0000"/>
                            </a:solidFill>
                            <a:effectLst/>
                            <a:latin typeface="Cambria Math" charset="0"/>
                            <a:ea typeface="DengXian" charset="-122"/>
                            <a:cs typeface="Times New Roman" charset="0"/>
                          </a:rPr>
                          <m:t>𝑦</m:t>
                        </m:r>
                      </m:e>
                      <m:sub>
                        <m:r>
                          <a:rPr lang="en-US" sz="2000" i="1">
                            <a:solidFill>
                              <a:srgbClr val="FF0000"/>
                            </a:solidFill>
                            <a:effectLst/>
                            <a:latin typeface="Cambria Math" charset="0"/>
                            <a:ea typeface="DengXian" charset="-122"/>
                            <a:cs typeface="Times New Roman" charset="0"/>
                          </a:rPr>
                          <m:t>3</m:t>
                        </m:r>
                      </m:sub>
                    </m:sSub>
                    <m:r>
                      <a:rPr lang="en-US" sz="2000" i="1">
                        <a:solidFill>
                          <a:srgbClr val="FF0000"/>
                        </a:solidFill>
                        <a:effectLst/>
                        <a:latin typeface="Cambria Math" charset="0"/>
                        <a:ea typeface="DengXian" charset="-122"/>
                        <a:cs typeface="Times New Roman" charset="0"/>
                      </a:rPr>
                      <m:t>−</m:t>
                    </m:r>
                    <m:rad>
                      <m:radPr>
                        <m:degHide m:val="on"/>
                        <m:ctrlPr>
                          <a:rPr lang="en-US" sz="2000" i="1">
                            <a:solidFill>
                              <a:srgbClr val="FF0000"/>
                            </a:solidFill>
                            <a:effectLst/>
                            <a:latin typeface="Cambria Math" charset="0"/>
                            <a:ea typeface="DengXian" charset="-122"/>
                            <a:cs typeface="Times New Roman" charset="0"/>
                          </a:rPr>
                        </m:ctrlPr>
                      </m:radPr>
                      <m:deg/>
                      <m:e>
                        <m:f>
                          <m:fPr>
                            <m:ctrlPr>
                              <a:rPr lang="en-US" sz="2000" i="1">
                                <a:solidFill>
                                  <a:srgbClr val="FF0000"/>
                                </a:solidFill>
                                <a:effectLst/>
                                <a:latin typeface="Cambria Math" charset="0"/>
                                <a:ea typeface="DengXian" charset="-122"/>
                                <a:cs typeface="Times New Roman" charset="0"/>
                              </a:rPr>
                            </m:ctrlPr>
                          </m:fPr>
                          <m:num>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2</m:t>
                                </m:r>
                              </m:sub>
                            </m:sSub>
                          </m:num>
                          <m:den>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1</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2</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3</m:t>
                                </m:r>
                              </m:sub>
                            </m:sSub>
                          </m:den>
                        </m:f>
                      </m:e>
                    </m:rad>
                    <m:d>
                      <m:dPr>
                        <m:ctrlPr>
                          <a:rPr lang="en-US" sz="2000" i="1">
                            <a:solidFill>
                              <a:srgbClr val="FF0000"/>
                            </a:solidFill>
                            <a:effectLst/>
                            <a:latin typeface="Cambria Math" charset="0"/>
                            <a:ea typeface="DengXian" charset="-122"/>
                            <a:cs typeface="Times New Roman" charset="0"/>
                          </a:rPr>
                        </m:ctrlPr>
                      </m:dPr>
                      <m:e>
                        <m:f>
                          <m:fPr>
                            <m:ctrlPr>
                              <a:rPr lang="en-US" sz="2000" i="1">
                                <a:solidFill>
                                  <a:srgbClr val="FF0000"/>
                                </a:solidFill>
                                <a:effectLst/>
                                <a:latin typeface="Cambria Math" charset="0"/>
                                <a:ea typeface="DengXian" charset="-122"/>
                                <a:cs typeface="Times New Roman" charset="0"/>
                              </a:rPr>
                            </m:ctrlPr>
                          </m:fPr>
                          <m:num>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𝑧</m:t>
                                </m:r>
                              </m:e>
                              <m:sub>
                                <m:r>
                                  <a:rPr lang="en-US" sz="2000" i="1">
                                    <a:solidFill>
                                      <a:srgbClr val="FF0000"/>
                                    </a:solidFill>
                                    <a:effectLst/>
                                    <a:latin typeface="Cambria Math" charset="0"/>
                                    <a:ea typeface="DengXian" charset="-122"/>
                                    <a:cs typeface="Times New Roman" charset="0"/>
                                  </a:rPr>
                                  <m:t>𝑣</m:t>
                                </m:r>
                                <m:r>
                                  <a:rPr lang="en-US" sz="2000" i="1">
                                    <a:solidFill>
                                      <a:srgbClr val="FF0000"/>
                                    </a:solidFill>
                                    <a:effectLst/>
                                    <a:latin typeface="Cambria Math" charset="0"/>
                                    <a:ea typeface="DengXian" charset="-122"/>
                                    <a:cs typeface="Times New Roman" charset="0"/>
                                  </a:rPr>
                                  <m:t>2</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𝑧</m:t>
                                </m:r>
                              </m:e>
                              <m:sub>
                                <m:r>
                                  <a:rPr lang="en-US" sz="2000" i="1">
                                    <a:solidFill>
                                      <a:srgbClr val="FF0000"/>
                                    </a:solidFill>
                                    <a:effectLst/>
                                    <a:latin typeface="Cambria Math" charset="0"/>
                                    <a:ea typeface="DengXian" charset="-122"/>
                                    <a:cs typeface="Times New Roman" charset="0"/>
                                  </a:rPr>
                                  <m:t>02</m:t>
                                </m:r>
                              </m:sub>
                            </m:sSub>
                          </m:num>
                          <m:den>
                            <m:rad>
                              <m:radPr>
                                <m:degHide m:val="on"/>
                                <m:ctrlPr>
                                  <a:rPr lang="en-US" sz="2000" i="1">
                                    <a:solidFill>
                                      <a:srgbClr val="FF0000"/>
                                    </a:solidFill>
                                    <a:effectLst/>
                                    <a:latin typeface="Cambria Math" charset="0"/>
                                    <a:ea typeface="DengXian" charset="-122"/>
                                    <a:cs typeface="Times New Roman" charset="0"/>
                                  </a:rPr>
                                </m:ctrlPr>
                              </m:radPr>
                              <m:deg/>
                              <m:e>
                                <m:r>
                                  <a:rPr lang="en-US" sz="2000" i="1">
                                    <a:solidFill>
                                      <a:srgbClr val="FF0000"/>
                                    </a:solidFill>
                                    <a:effectLst/>
                                    <a:latin typeface="Cambria Math" charset="0"/>
                                    <a:ea typeface="DengXian" charset="-122"/>
                                    <a:cs typeface="Times New Roman" charset="0"/>
                                  </a:rPr>
                                  <m:t>2</m:t>
                                </m:r>
                              </m:e>
                            </m:rad>
                          </m:den>
                        </m:f>
                      </m:e>
                    </m:d>
                    <m:r>
                      <a:rPr lang="en-US" sz="2000" i="1">
                        <a:solidFill>
                          <a:srgbClr val="FF0000"/>
                        </a:solidFill>
                        <a:effectLst/>
                        <a:latin typeface="Cambria Math" charset="0"/>
                        <a:ea typeface="DengXian" charset="-122"/>
                        <a:cs typeface="Times New Roman" charset="0"/>
                      </a:rPr>
                      <m:t>]</m:t>
                    </m:r>
                    <m:rad>
                      <m:radPr>
                        <m:degHide m:val="on"/>
                        <m:ctrlPr>
                          <a:rPr lang="en-US" sz="2000" i="1">
                            <a:solidFill>
                              <a:srgbClr val="FF0000"/>
                            </a:solidFill>
                            <a:effectLst/>
                            <a:latin typeface="Cambria Math" charset="0"/>
                            <a:ea typeface="DengXian" charset="-122"/>
                            <a:cs typeface="Times New Roman" charset="0"/>
                          </a:rPr>
                        </m:ctrlPr>
                      </m:radPr>
                      <m:deg/>
                      <m:e>
                        <m:f>
                          <m:fPr>
                            <m:ctrlPr>
                              <a:rPr lang="en-US" sz="2000" i="1">
                                <a:solidFill>
                                  <a:srgbClr val="FF0000"/>
                                </a:solidFill>
                                <a:effectLst/>
                                <a:latin typeface="Cambria Math" charset="0"/>
                                <a:ea typeface="DengXian" charset="-122"/>
                                <a:cs typeface="Times New Roman" charset="0"/>
                              </a:rPr>
                            </m:ctrlPr>
                          </m:fPr>
                          <m:num>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1</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2</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3</m:t>
                                </m:r>
                              </m:sub>
                            </m:sSub>
                          </m:num>
                          <m:den>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1</m:t>
                                </m:r>
                              </m:sub>
                            </m:sSub>
                            <m:r>
                              <a:rPr lang="en-US" sz="2000" i="1">
                                <a:solidFill>
                                  <a:srgbClr val="FF0000"/>
                                </a:solidFill>
                                <a:effectLst/>
                                <a:latin typeface="Cambria Math" charset="0"/>
                                <a:ea typeface="DengXian" charset="-122"/>
                                <a:cs typeface="Times New Roman" charset="0"/>
                              </a:rPr>
                              <m:t>+</m:t>
                            </m:r>
                            <m:sSub>
                              <m:sSubPr>
                                <m:ctrlPr>
                                  <a:rPr lang="en-US" sz="2000" i="1">
                                    <a:solidFill>
                                      <a:srgbClr val="FF0000"/>
                                    </a:solidFill>
                                    <a:effectLst/>
                                    <a:latin typeface="Cambria Math" charset="0"/>
                                    <a:ea typeface="DengXian" charset="-122"/>
                                    <a:cs typeface="Times New Roman" charset="0"/>
                                  </a:rPr>
                                </m:ctrlPr>
                              </m:sSubPr>
                              <m:e>
                                <m:r>
                                  <a:rPr lang="en-US" sz="2000" i="1">
                                    <a:solidFill>
                                      <a:srgbClr val="FF0000"/>
                                    </a:solidFill>
                                    <a:effectLst/>
                                    <a:latin typeface="Cambria Math" charset="0"/>
                                    <a:ea typeface="DengXian" charset="-122"/>
                                    <a:cs typeface="Times New Roman" charset="0"/>
                                  </a:rPr>
                                  <m:t>𝑛</m:t>
                                </m:r>
                              </m:e>
                              <m:sub>
                                <m:r>
                                  <a:rPr lang="en-US" sz="2000" i="1">
                                    <a:solidFill>
                                      <a:srgbClr val="FF0000"/>
                                    </a:solidFill>
                                    <a:effectLst/>
                                    <a:latin typeface="Cambria Math" charset="0"/>
                                    <a:ea typeface="DengXian" charset="-122"/>
                                    <a:cs typeface="Times New Roman" charset="0"/>
                                  </a:rPr>
                                  <m:t>3</m:t>
                                </m:r>
                              </m:sub>
                            </m:sSub>
                          </m:den>
                        </m:f>
                      </m:e>
                    </m:rad>
                  </m:oMath>
                </a14:m>
                <a:r>
                  <a:rPr lang="en-US" sz="2000" dirty="0">
                    <a:solidFill>
                      <a:srgbClr val="FF0000"/>
                    </a:solidFill>
                    <a:effectLst/>
                    <a:latin typeface="Times New Roman" charset="0"/>
                    <a:ea typeface="DengXian" charset="-122"/>
                    <a:cs typeface="Times New Roman" charset="0"/>
                  </a:rPr>
                  <a:t>)</a:t>
                </a:r>
                <a:endParaRPr lang="en-US" sz="2000" dirty="0" smtClean="0">
                  <a:solidFill>
                    <a:srgbClr val="FF0000"/>
                  </a:solidFill>
                  <a:effectLst/>
                  <a:latin typeface="Times New Roman" charset="0"/>
                  <a:ea typeface="DengXian" charset="-122"/>
                  <a:cs typeface="Times New Roman" charset="0"/>
                </a:endParaRPr>
              </a:p>
              <a:p>
                <a14:m>
                  <m:oMath xmlns:m="http://schemas.openxmlformats.org/officeDocument/2006/math">
                    <m:box>
                      <m:boxPr>
                        <m:ctrlPr>
                          <a:rPr lang="en-US" sz="2000" i="1">
                            <a:effectLst/>
                            <a:latin typeface="Cambria Math" charset="0"/>
                            <a:ea typeface="DengXian" charset="-122"/>
                            <a:cs typeface="Times New Roman" charset="0"/>
                          </a:rPr>
                        </m:ctrlPr>
                      </m:boxPr>
                      <m:e>
                        <m:groupChr>
                          <m:groupChrPr>
                            <m:chr m:val="⇒"/>
                            <m:vertJc m:val="bot"/>
                            <m:ctrlPr>
                              <a:rPr lang="en-US" sz="2000" i="1">
                                <a:effectLst/>
                                <a:latin typeface="Cambria Math" charset="0"/>
                                <a:ea typeface="DengXian" charset="-122"/>
                                <a:cs typeface="Times New Roman" charset="0"/>
                              </a:rPr>
                            </m:ctrlPr>
                          </m:groupChrPr>
                          <m:e>
                            <m:r>
                              <a:rPr lang="en-US" sz="2000" i="1">
                                <a:effectLst/>
                                <a:latin typeface="Cambria Math" charset="0"/>
                                <a:ea typeface="DengXian" charset="-122"/>
                                <a:cs typeface="Times New Roman" charset="0"/>
                              </a:rPr>
                              <m:t>𝑏𝑦</m:t>
                            </m:r>
                            <m:r>
                              <a:rPr lang="en-US" sz="2000" i="1">
                                <a:effectLst/>
                                <a:latin typeface="Cambria Math" charset="0"/>
                                <a:ea typeface="DengXian" charset="-122"/>
                                <a:cs typeface="Times New Roman" charset="0"/>
                              </a:rPr>
                              <m:t>&lt;2.1&gt;</m:t>
                            </m:r>
                          </m:e>
                        </m:groupChr>
                      </m:e>
                    </m:box>
                    <m:r>
                      <a:rPr lang="en-US" sz="2000" i="1">
                        <a:effectLst/>
                        <a:latin typeface="Cambria Math" charset="0"/>
                        <a:ea typeface="DengXian" charset="-122"/>
                        <a:cs typeface="Times New Roman" charset="0"/>
                      </a:rPr>
                      <m:t> </m:t>
                    </m:r>
                  </m:oMath>
                </a14:m>
                <a:r>
                  <a:rPr lang="en-US" sz="2000" dirty="0">
                    <a:effectLst/>
                    <a:latin typeface="Times New Roman" charset="0"/>
                    <a:ea typeface="DengXian" charset="-122"/>
                    <a:cs typeface="Times New Roman" charset="0"/>
                  </a:rPr>
                  <a:t>=P(</a:t>
                </a:r>
                <a14:m>
                  <m:oMath xmlns:m="http://schemas.openxmlformats.org/officeDocument/2006/math">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r>
                      <a:rPr lang="en-US" sz="2000" i="1" smtClean="0">
                        <a:solidFill>
                          <a:schemeClr val="accent1"/>
                        </a:solidFill>
                        <a:effectLst/>
                        <a:latin typeface="Cambria Math" charset="0"/>
                        <a:ea typeface="DengXian" charset="-122"/>
                        <a:cs typeface="Times New Roman" charset="0"/>
                      </a:rPr>
                      <m:t>−</m:t>
                    </m:r>
                    <m:rad>
                      <m:radPr>
                        <m:degHide m:val="on"/>
                        <m:ctrlPr>
                          <a:rPr lang="en-US" sz="2000" i="1">
                            <a:solidFill>
                              <a:schemeClr val="accent1"/>
                            </a:solidFill>
                            <a:effectLst/>
                            <a:latin typeface="Cambria Math" charset="0"/>
                            <a:ea typeface="DengXian" charset="-122"/>
                            <a:cs typeface="Times New Roman" charset="0"/>
                          </a:rPr>
                        </m:ctrlPr>
                      </m:radPr>
                      <m:deg/>
                      <m:e>
                        <m:r>
                          <a:rPr lang="en-US" sz="2000" i="1">
                            <a:solidFill>
                              <a:schemeClr val="accent1"/>
                            </a:solidFill>
                            <a:effectLst/>
                            <a:latin typeface="Cambria Math" charset="0"/>
                            <a:ea typeface="DengXian" charset="-122"/>
                            <a:cs typeface="Times New Roman" charset="0"/>
                          </a:rPr>
                          <m:t>2</m:t>
                        </m:r>
                        <m:d>
                          <m:dPr>
                            <m:ctrlPr>
                              <a:rPr lang="en-US" sz="2000" i="1">
                                <a:solidFill>
                                  <a:schemeClr val="accent1"/>
                                </a:solidFill>
                                <a:effectLst/>
                                <a:latin typeface="Cambria Math" charset="0"/>
                                <a:ea typeface="DengXian" charset="-122"/>
                                <a:cs typeface="Times New Roman" charset="0"/>
                              </a:rPr>
                            </m:ctrlPr>
                          </m:dPr>
                          <m:e>
                            <m:sSub>
                              <m:sSubPr>
                                <m:ctrlPr>
                                  <a:rPr lang="en-US" sz="2000" i="1">
                                    <a:solidFill>
                                      <a:schemeClr val="accent1"/>
                                    </a:solidFill>
                                    <a:effectLst/>
                                    <a:latin typeface="Cambria Math" charset="0"/>
                                    <a:ea typeface="DengXian" charset="-122"/>
                                    <a:cs typeface="Times New Roman" charset="0"/>
                                  </a:rPr>
                                </m:ctrlPr>
                              </m:sSubPr>
                              <m:e>
                                <m:r>
                                  <a:rPr lang="en-US" sz="2000" i="1">
                                    <a:solidFill>
                                      <a:schemeClr val="accent1"/>
                                    </a:solidFill>
                                    <a:effectLst/>
                                    <a:latin typeface="Cambria Math" charset="0"/>
                                    <a:ea typeface="DengXian" charset="-122"/>
                                    <a:cs typeface="Times New Roman" charset="0"/>
                                  </a:rPr>
                                  <m:t>𝑛</m:t>
                                </m:r>
                              </m:e>
                              <m:sub>
                                <m:r>
                                  <a:rPr lang="en-US" sz="2000" i="1">
                                    <a:solidFill>
                                      <a:schemeClr val="accent1"/>
                                    </a:solidFill>
                                    <a:effectLst/>
                                    <a:latin typeface="Cambria Math" charset="0"/>
                                    <a:ea typeface="DengXian" charset="-122"/>
                                    <a:cs typeface="Times New Roman" charset="0"/>
                                  </a:rPr>
                                  <m:t>1</m:t>
                                </m:r>
                              </m:sub>
                            </m:sSub>
                            <m:r>
                              <a:rPr lang="en-US" sz="2000" i="1">
                                <a:solidFill>
                                  <a:schemeClr val="accent1"/>
                                </a:solidFill>
                                <a:effectLst/>
                                <a:latin typeface="Cambria Math" charset="0"/>
                                <a:ea typeface="DengXian" charset="-122"/>
                                <a:cs typeface="Times New Roman" charset="0"/>
                              </a:rPr>
                              <m:t>+</m:t>
                            </m:r>
                            <m:sSub>
                              <m:sSubPr>
                                <m:ctrlPr>
                                  <a:rPr lang="en-US" sz="2000" i="1">
                                    <a:solidFill>
                                      <a:schemeClr val="accent1"/>
                                    </a:solidFill>
                                    <a:effectLst/>
                                    <a:latin typeface="Cambria Math" charset="0"/>
                                    <a:ea typeface="DengXian" charset="-122"/>
                                    <a:cs typeface="Times New Roman" charset="0"/>
                                  </a:rPr>
                                </m:ctrlPr>
                              </m:sSubPr>
                              <m:e>
                                <m:r>
                                  <a:rPr lang="en-US" sz="2000" i="1">
                                    <a:solidFill>
                                      <a:schemeClr val="accent1"/>
                                    </a:solidFill>
                                    <a:effectLst/>
                                    <a:latin typeface="Cambria Math" charset="0"/>
                                    <a:ea typeface="DengXian" charset="-122"/>
                                    <a:cs typeface="Times New Roman" charset="0"/>
                                  </a:rPr>
                                  <m:t>𝑛</m:t>
                                </m:r>
                              </m:e>
                              <m:sub>
                                <m:r>
                                  <a:rPr lang="en-US" sz="2000" i="1">
                                    <a:solidFill>
                                      <a:schemeClr val="accent1"/>
                                    </a:solidFill>
                                    <a:effectLst/>
                                    <a:latin typeface="Cambria Math" charset="0"/>
                                    <a:ea typeface="DengXian" charset="-122"/>
                                    <a:cs typeface="Times New Roman" charset="0"/>
                                  </a:rPr>
                                  <m:t>3</m:t>
                                </m:r>
                              </m:sub>
                            </m:sSub>
                          </m:e>
                        </m:d>
                      </m:e>
                    </m:rad>
                    <m:sSub>
                      <m:sSubPr>
                        <m:ctrlPr>
                          <a:rPr lang="en-US" sz="2000" i="1">
                            <a:solidFill>
                              <a:schemeClr val="accent1"/>
                            </a:solidFill>
                            <a:effectLst/>
                            <a:latin typeface="Cambria Math" charset="0"/>
                            <a:ea typeface="DengXian" charset="-122"/>
                            <a:cs typeface="Times New Roman" charset="0"/>
                          </a:rPr>
                        </m:ctrlPr>
                      </m:sSubPr>
                      <m:e>
                        <m:r>
                          <a:rPr lang="en-US" sz="2000" i="1">
                            <a:solidFill>
                              <a:schemeClr val="accent1"/>
                            </a:solidFill>
                            <a:effectLst/>
                            <a:latin typeface="Cambria Math" charset="0"/>
                            <a:ea typeface="DengXian" charset="-122"/>
                            <a:cs typeface="Times New Roman" charset="0"/>
                          </a:rPr>
                          <m:t>∆</m:t>
                        </m:r>
                      </m:e>
                      <m:sub>
                        <m:r>
                          <a:rPr lang="en-US" sz="2000" i="1">
                            <a:solidFill>
                              <a:schemeClr val="accent1"/>
                            </a:solidFill>
                            <a:effectLst/>
                            <a:latin typeface="Cambria Math" charset="0"/>
                            <a:ea typeface="DengXian" charset="-122"/>
                            <a:cs typeface="Times New Roman" charset="0"/>
                          </a:rPr>
                          <m:t>2</m:t>
                        </m:r>
                      </m:sub>
                    </m:sSub>
                    <m:r>
                      <a:rPr lang="en-US" sz="2000">
                        <a:solidFill>
                          <a:schemeClr val="accent6">
                            <a:lumMod val="75000"/>
                          </a:schemeClr>
                        </a:solidFill>
                        <a:effectLst/>
                        <a:latin typeface="Cambria Math" charset="0"/>
                        <a:ea typeface="DengXian" charset="-122"/>
                        <a:cs typeface="Times New Roman" charset="0"/>
                      </a:rPr>
                      <m:t>)</m:t>
                    </m:r>
                    <m:r>
                      <a:rPr lang="en-US" sz="2000">
                        <a:solidFill>
                          <a:srgbClr val="7030A0"/>
                        </a:solidFill>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d>
                      <m:dPr>
                        <m:ctrlPr>
                          <a:rPr lang="en-US" sz="2000" i="1">
                            <a:effectLst/>
                            <a:latin typeface="Cambria Math" charset="0"/>
                            <a:ea typeface="DengXian" charset="-122"/>
                            <a:cs typeface="Times New Roman" charset="0"/>
                          </a:rPr>
                        </m:ctrlPr>
                      </m:dPr>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02</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e>
                    </m:d>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r>
                      <a:rPr lang="en-US" sz="2000" i="1" smtClean="0">
                        <a:solidFill>
                          <a:schemeClr val="accent1"/>
                        </a:solidFill>
                        <a:effectLst/>
                        <a:latin typeface="Cambria Math" charset="0"/>
                        <a:ea typeface="DengXian" charset="-122"/>
                        <a:cs typeface="Times New Roman" charset="0"/>
                      </a:rPr>
                      <m:t>−</m:t>
                    </m:r>
                    <m:rad>
                      <m:radPr>
                        <m:degHide m:val="on"/>
                        <m:ctrlPr>
                          <a:rPr lang="en-US" sz="2000" i="1">
                            <a:solidFill>
                              <a:schemeClr val="accent1"/>
                            </a:solidFill>
                            <a:effectLst/>
                            <a:latin typeface="Cambria Math" charset="0"/>
                            <a:ea typeface="DengXian" charset="-122"/>
                            <a:cs typeface="Times New Roman" charset="0"/>
                          </a:rPr>
                        </m:ctrlPr>
                      </m:radPr>
                      <m:deg/>
                      <m:e>
                        <m:r>
                          <a:rPr lang="en-US" sz="2000" i="1">
                            <a:solidFill>
                              <a:schemeClr val="accent1"/>
                            </a:solidFill>
                            <a:effectLst/>
                            <a:latin typeface="Cambria Math" charset="0"/>
                            <a:ea typeface="DengXian" charset="-122"/>
                            <a:cs typeface="Times New Roman" charset="0"/>
                          </a:rPr>
                          <m:t>2</m:t>
                        </m:r>
                        <m:d>
                          <m:dPr>
                            <m:ctrlPr>
                              <a:rPr lang="en-US" sz="2000" i="1">
                                <a:solidFill>
                                  <a:schemeClr val="accent1"/>
                                </a:solidFill>
                                <a:effectLst/>
                                <a:latin typeface="Cambria Math" charset="0"/>
                                <a:ea typeface="DengXian" charset="-122"/>
                                <a:cs typeface="Times New Roman" charset="0"/>
                              </a:rPr>
                            </m:ctrlPr>
                          </m:dPr>
                          <m:e>
                            <m:sSub>
                              <m:sSubPr>
                                <m:ctrlPr>
                                  <a:rPr lang="en-US" sz="2000" i="1">
                                    <a:solidFill>
                                      <a:schemeClr val="accent1"/>
                                    </a:solidFill>
                                    <a:effectLst/>
                                    <a:latin typeface="Cambria Math" charset="0"/>
                                    <a:ea typeface="DengXian" charset="-122"/>
                                    <a:cs typeface="Times New Roman" charset="0"/>
                                  </a:rPr>
                                </m:ctrlPr>
                              </m:sSubPr>
                              <m:e>
                                <m:r>
                                  <a:rPr lang="en-US" sz="2000" i="1">
                                    <a:solidFill>
                                      <a:schemeClr val="accent1"/>
                                    </a:solidFill>
                                    <a:effectLst/>
                                    <a:latin typeface="Cambria Math" charset="0"/>
                                    <a:ea typeface="DengXian" charset="-122"/>
                                    <a:cs typeface="Times New Roman" charset="0"/>
                                  </a:rPr>
                                  <m:t>𝑛</m:t>
                                </m:r>
                              </m:e>
                              <m:sub>
                                <m:r>
                                  <a:rPr lang="en-US" sz="2000" i="1">
                                    <a:solidFill>
                                      <a:schemeClr val="accent1"/>
                                    </a:solidFill>
                                    <a:effectLst/>
                                    <a:latin typeface="Cambria Math" charset="0"/>
                                    <a:ea typeface="DengXian" charset="-122"/>
                                    <a:cs typeface="Times New Roman" charset="0"/>
                                  </a:rPr>
                                  <m:t>1</m:t>
                                </m:r>
                              </m:sub>
                            </m:sSub>
                            <m:r>
                              <a:rPr lang="en-US" sz="2000" i="1">
                                <a:solidFill>
                                  <a:schemeClr val="accent1"/>
                                </a:solidFill>
                                <a:effectLst/>
                                <a:latin typeface="Cambria Math" charset="0"/>
                                <a:ea typeface="DengXian" charset="-122"/>
                                <a:cs typeface="Times New Roman" charset="0"/>
                              </a:rPr>
                              <m:t>+</m:t>
                            </m:r>
                            <m:sSub>
                              <m:sSubPr>
                                <m:ctrlPr>
                                  <a:rPr lang="en-US" sz="2000" i="1">
                                    <a:solidFill>
                                      <a:schemeClr val="accent1"/>
                                    </a:solidFill>
                                    <a:effectLst/>
                                    <a:latin typeface="Cambria Math" charset="0"/>
                                    <a:ea typeface="DengXian" charset="-122"/>
                                    <a:cs typeface="Times New Roman" charset="0"/>
                                  </a:rPr>
                                </m:ctrlPr>
                              </m:sSubPr>
                              <m:e>
                                <m:r>
                                  <a:rPr lang="en-US" sz="2000" i="1">
                                    <a:solidFill>
                                      <a:schemeClr val="accent1"/>
                                    </a:solidFill>
                                    <a:effectLst/>
                                    <a:latin typeface="Cambria Math" charset="0"/>
                                    <a:ea typeface="DengXian" charset="-122"/>
                                    <a:cs typeface="Times New Roman" charset="0"/>
                                  </a:rPr>
                                  <m:t>𝑛</m:t>
                                </m:r>
                              </m:e>
                              <m:sub>
                                <m:r>
                                  <a:rPr lang="en-US" sz="2000" i="1">
                                    <a:solidFill>
                                      <a:schemeClr val="accent1"/>
                                    </a:solidFill>
                                    <a:effectLst/>
                                    <a:latin typeface="Cambria Math" charset="0"/>
                                    <a:ea typeface="DengXian" charset="-122"/>
                                    <a:cs typeface="Times New Roman" charset="0"/>
                                  </a:rPr>
                                  <m:t>3</m:t>
                                </m:r>
                              </m:sub>
                            </m:sSub>
                          </m:e>
                        </m:d>
                      </m:e>
                    </m:rad>
                    <m:sSub>
                      <m:sSubPr>
                        <m:ctrlPr>
                          <a:rPr lang="en-US" sz="2000" i="1">
                            <a:solidFill>
                              <a:schemeClr val="accent1"/>
                            </a:solidFill>
                            <a:effectLst/>
                            <a:latin typeface="Cambria Math" charset="0"/>
                            <a:ea typeface="DengXian" charset="-122"/>
                            <a:cs typeface="Times New Roman" charset="0"/>
                          </a:rPr>
                        </m:ctrlPr>
                      </m:sSubPr>
                      <m:e>
                        <m:r>
                          <a:rPr lang="en-US" sz="2000" i="1">
                            <a:solidFill>
                              <a:schemeClr val="accent1"/>
                            </a:solidFill>
                            <a:effectLst/>
                            <a:latin typeface="Cambria Math" charset="0"/>
                            <a:ea typeface="DengXian" charset="-122"/>
                            <a:cs typeface="Times New Roman" charset="0"/>
                          </a:rPr>
                          <m:t>∆</m:t>
                        </m:r>
                      </m:e>
                      <m:sub>
                        <m:r>
                          <a:rPr lang="en-US" sz="2000" i="1">
                            <a:solidFill>
                              <a:schemeClr val="accent1"/>
                            </a:solidFill>
                            <a:effectLst/>
                            <a:latin typeface="Cambria Math" charset="0"/>
                            <a:ea typeface="DengXian" charset="-122"/>
                            <a:cs typeface="Times New Roman" charset="0"/>
                          </a:rPr>
                          <m:t>2</m:t>
                        </m:r>
                      </m:sub>
                    </m:sSub>
                  </m:oMath>
                </a14:m>
                <a:r>
                  <a:rPr lang="en-US" sz="2000" dirty="0">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effectLst/>
                    <a:latin typeface="Times New Roman" charset="0"/>
                    <a:ea typeface="DengXian" charset="-122"/>
                    <a:cs typeface="Times New Roman" charset="0"/>
                  </a:rPr>
                  <a:t>=P(</a:t>
                </a:r>
                <a14:m>
                  <m:oMath xmlns:m="http://schemas.openxmlformats.org/officeDocument/2006/math">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𝑣</m:t>
                            </m:r>
                            <m:r>
                              <a:rPr lang="en-US" sz="2000" i="1">
                                <a:effectLst/>
                                <a:latin typeface="Cambria Math" charset="0"/>
                                <a:ea typeface="DengXian" charset="-122"/>
                                <a:cs typeface="Times New Roman" charset="0"/>
                              </a:rPr>
                              <m:t>13</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𝑧</m:t>
                            </m:r>
                          </m:e>
                          <m:sub>
                            <m:r>
                              <a:rPr lang="en-US" sz="2000" i="1">
                                <a:effectLst/>
                                <a:latin typeface="Cambria Math" charset="0"/>
                                <a:ea typeface="DengXian" charset="-122"/>
                                <a:cs typeface="Times New Roman" charset="0"/>
                              </a:rPr>
                              <m:t>013</m:t>
                            </m:r>
                          </m:sub>
                        </m:sSub>
                      </m:num>
                      <m:den>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e>
                        </m:rad>
                      </m:den>
                    </m:f>
                    <m:r>
                      <a:rPr lang="en-US" sz="2000" i="1">
                        <a:effectLst/>
                        <a:latin typeface="Cambria Math" charset="0"/>
                        <a:ea typeface="DengXian" charset="-122"/>
                        <a:cs typeface="Times New Roman" charset="0"/>
                      </a:rPr>
                      <m:t>−</m:t>
                    </m:r>
                    <m:rad>
                      <m:radPr>
                        <m:degHide m:val="on"/>
                        <m:ctrlPr>
                          <a:rPr lang="en-US" sz="2000" i="1">
                            <a:effectLst/>
                            <a:latin typeface="Cambria Math" charset="0"/>
                            <a:ea typeface="DengXian" charset="-122"/>
                            <a:cs typeface="Times New Roman" charset="0"/>
                          </a:rPr>
                        </m:ctrlPr>
                      </m:radPr>
                      <m:deg/>
                      <m:e>
                        <m:r>
                          <a:rPr lang="en-US" sz="2000" i="1">
                            <a:effectLst/>
                            <a:latin typeface="Cambria Math" charset="0"/>
                            <a:ea typeface="DengXian" charset="-122"/>
                            <a:cs typeface="Times New Roman" charset="0"/>
                          </a:rPr>
                          <m:t>2</m:t>
                        </m:r>
                        <m:d>
                          <m:dPr>
                            <m:ctrlPr>
                              <a:rPr lang="en-US" sz="2000" i="1">
                                <a:effectLst/>
                                <a:latin typeface="Cambria Math" charset="0"/>
                                <a:ea typeface="DengXian" charset="-122"/>
                                <a:cs typeface="Times New Roman" charset="0"/>
                              </a:rPr>
                            </m:ctrlPr>
                          </m:dPr>
                          <m:e>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e>
                        </m:d>
                      </m:e>
                    </m:rad>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m:t>
                        </m:r>
                      </m:e>
                      <m:sub>
                        <m:r>
                          <a:rPr lang="en-US" sz="2000" i="1">
                            <a:effectLst/>
                            <a:latin typeface="Cambria Math" charset="0"/>
                            <a:ea typeface="DengXian" charset="-122"/>
                            <a:cs typeface="Times New Roman" charset="0"/>
                          </a:rPr>
                          <m:t>2</m:t>
                        </m:r>
                      </m:sub>
                    </m:sSub>
                    <m:r>
                      <a:rPr lang="en-US" sz="2000">
                        <a:effectLst/>
                        <a:latin typeface="Cambria Math" charset="0"/>
                        <a:ea typeface="DengXian" charset="-122"/>
                        <a:cs typeface="Times New Roman" charset="0"/>
                      </a:rPr>
                      <m:t>)&gt;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𝑦</m:t>
                        </m:r>
                      </m:e>
                      <m:sub>
                        <m:r>
                          <a:rPr lang="en-US" sz="2000" i="1">
                            <a:effectLst/>
                            <a:latin typeface="Cambria Math" charset="0"/>
                            <a:ea typeface="DengXian" charset="-122"/>
                            <a:cs typeface="Times New Roman" charset="0"/>
                          </a:rPr>
                          <m:t>3</m:t>
                        </m:r>
                      </m:sub>
                    </m:sSub>
                    <m:rad>
                      <m:radPr>
                        <m:degHide m:val="on"/>
                        <m:ctrlPr>
                          <a:rPr lang="en-US" sz="2000" i="1">
                            <a:effectLst/>
                            <a:latin typeface="Cambria Math" charset="0"/>
                            <a:ea typeface="DengXian" charset="-122"/>
                            <a:cs typeface="Times New Roman" charset="0"/>
                          </a:rPr>
                        </m:ctrlPr>
                      </m:radPr>
                      <m:deg/>
                      <m:e>
                        <m:f>
                          <m:fPr>
                            <m:ctrlPr>
                              <a:rPr lang="en-US" sz="2000" i="1">
                                <a:effectLst/>
                                <a:latin typeface="Cambria Math" charset="0"/>
                                <a:ea typeface="DengXian" charset="-122"/>
                                <a:cs typeface="Times New Roman" charset="0"/>
                              </a:rPr>
                            </m:ctrlPr>
                          </m:fPr>
                          <m:num>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2</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num>
                          <m:den>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1</m:t>
                                </m:r>
                              </m:sub>
                            </m:sSub>
                            <m:r>
                              <a:rPr lang="en-US" sz="2000" i="1">
                                <a:effectLst/>
                                <a:latin typeface="Cambria Math" charset="0"/>
                                <a:ea typeface="DengXian" charset="-122"/>
                                <a:cs typeface="Times New Roman" charset="0"/>
                              </a:rPr>
                              <m:t>+</m:t>
                            </m:r>
                            <m:sSub>
                              <m:sSubPr>
                                <m:ctrlPr>
                                  <a:rPr lang="en-US" sz="2000" i="1">
                                    <a:effectLst/>
                                    <a:latin typeface="Cambria Math" charset="0"/>
                                    <a:ea typeface="DengXian" charset="-122"/>
                                    <a:cs typeface="Times New Roman" charset="0"/>
                                  </a:rPr>
                                </m:ctrlPr>
                              </m:sSubPr>
                              <m:e>
                                <m:r>
                                  <a:rPr lang="en-US" sz="2000" i="1">
                                    <a:effectLst/>
                                    <a:latin typeface="Cambria Math" charset="0"/>
                                    <a:ea typeface="DengXian" charset="-122"/>
                                    <a:cs typeface="Times New Roman" charset="0"/>
                                  </a:rPr>
                                  <m:t>𝑛</m:t>
                                </m:r>
                              </m:e>
                              <m:sub>
                                <m:r>
                                  <a:rPr lang="en-US" sz="2000" i="1">
                                    <a:effectLst/>
                                    <a:latin typeface="Cambria Math" charset="0"/>
                                    <a:ea typeface="DengXian" charset="-122"/>
                                    <a:cs typeface="Times New Roman" charset="0"/>
                                  </a:rPr>
                                  <m:t>3</m:t>
                                </m:r>
                              </m:sub>
                            </m:sSub>
                          </m:den>
                        </m:f>
                      </m:e>
                    </m:rad>
                    <m:r>
                      <a:rPr lang="en-US" sz="2000" i="1">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den>
                        </m:f>
                      </m:e>
                    </m:rad>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𝑣</m:t>
                                </m:r>
                                <m:r>
                                  <a:rPr lang="en-US" sz="2000" i="1">
                                    <a:solidFill>
                                      <a:srgbClr val="000000"/>
                                    </a:solidFill>
                                    <a:effectLst/>
                                    <a:latin typeface="Cambria Math" charset="0"/>
                                    <a:ea typeface="DengXian" charset="-122"/>
                                    <a:cs typeface="Times New Roman" charset="0"/>
                                  </a:rPr>
                                  <m:t>2</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02</m:t>
                                </m:r>
                              </m:sub>
                            </m:sSub>
                          </m:num>
                          <m:den>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e>
                            </m:rad>
                          </m:den>
                        </m:f>
                      </m:e>
                    </m:d>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d>
                          <m:dPr>
                            <m:ctrlPr>
                              <a:rPr lang="en-US" sz="2000" i="1">
                                <a:solidFill>
                                  <a:srgbClr val="000000"/>
                                </a:solidFill>
                                <a:effectLst/>
                                <a:latin typeface="Cambria Math" charset="0"/>
                                <a:ea typeface="DengXian" charset="-122"/>
                                <a:cs typeface="Times New Roman" charset="0"/>
                              </a:rPr>
                            </m:ctrlPr>
                          </m:dPr>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e>
                        </m:d>
                      </m:e>
                    </m:rad>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m:t>
                        </m:r>
                      </m:e>
                      <m:sub>
                        <m:r>
                          <a:rPr lang="en-US" sz="2000" i="1">
                            <a:solidFill>
                              <a:srgbClr val="000000"/>
                            </a:solidFill>
                            <a:effectLst/>
                            <a:latin typeface="Cambria Math" charset="0"/>
                            <a:ea typeface="DengXian" charset="-122"/>
                            <a:cs typeface="Times New Roman" charset="0"/>
                          </a:rPr>
                          <m:t>2</m:t>
                        </m:r>
                      </m:sub>
                    </m:sSub>
                  </m:oMath>
                </a14:m>
                <a:r>
                  <a:rPr lang="en-US" sz="2000" dirty="0">
                    <a:solidFill>
                      <a:srgbClr val="000000"/>
                    </a:solidFill>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solidFill>
                      <a:srgbClr val="000000"/>
                    </a:solidFill>
                    <a:effectLst/>
                    <a:latin typeface="Times New Roman" charset="0"/>
                    <a:ea typeface="DengXian" charset="-122"/>
                    <a:cs typeface="Times New Roman" charset="0"/>
                  </a:rPr>
                  <a:t>=P(</a:t>
                </a:r>
                <a14:m>
                  <m:oMath xmlns:m="http://schemas.openxmlformats.org/officeDocument/2006/math">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𝑣</m:t>
                            </m:r>
                            <m:r>
                              <a:rPr lang="en-US" sz="2000" i="1">
                                <a:solidFill>
                                  <a:srgbClr val="000000"/>
                                </a:solidFill>
                                <a:effectLst/>
                                <a:latin typeface="Cambria Math" charset="0"/>
                                <a:ea typeface="DengXian" charset="-122"/>
                                <a:cs typeface="Times New Roman" charset="0"/>
                              </a:rPr>
                              <m:t>13</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𝑧</m:t>
                            </m:r>
                          </m:e>
                          <m:sub>
                            <m:r>
                              <a:rPr lang="en-US" sz="2000" i="1">
                                <a:solidFill>
                                  <a:srgbClr val="000000"/>
                                </a:solidFill>
                                <a:effectLst/>
                                <a:latin typeface="Cambria Math" charset="0"/>
                                <a:ea typeface="DengXian" charset="-122"/>
                                <a:cs typeface="Times New Roman" charset="0"/>
                              </a:rPr>
                              <m:t>013</m:t>
                            </m:r>
                          </m:sub>
                        </m:sSub>
                      </m:num>
                      <m:den>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e>
                        </m:rad>
                      </m:den>
                    </m:f>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d>
                          <m:dPr>
                            <m:ctrlPr>
                              <a:rPr lang="en-US" sz="2000" i="1">
                                <a:solidFill>
                                  <a:srgbClr val="000000"/>
                                </a:solidFill>
                                <a:effectLst/>
                                <a:latin typeface="Cambria Math" charset="0"/>
                                <a:ea typeface="DengXian" charset="-122"/>
                                <a:cs typeface="Times New Roman" charset="0"/>
                              </a:rPr>
                            </m:ctrlPr>
                          </m:dPr>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e>
                        </m:d>
                      </m:e>
                    </m:rad>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m:t>
                        </m:r>
                      </m:e>
                      <m:sub>
                        <m:r>
                          <a:rPr lang="en-US" sz="2000" i="1">
                            <a:solidFill>
                              <a:srgbClr val="000000"/>
                            </a:solidFill>
                            <a:effectLst/>
                            <a:latin typeface="Cambria Math" charset="0"/>
                            <a:ea typeface="DengXian" charset="-122"/>
                            <a:cs typeface="Times New Roman" charset="0"/>
                          </a:rPr>
                          <m:t>2</m:t>
                        </m:r>
                      </m:sub>
                    </m:sSub>
                    <m:r>
                      <a:rPr lang="en-US" sz="2000">
                        <a:solidFill>
                          <a:srgbClr val="000000"/>
                        </a:solidFill>
                        <a:effectLst/>
                        <a:latin typeface="Cambria Math" charset="0"/>
                        <a:ea typeface="DengXian" charset="-122"/>
                        <a:cs typeface="Times New Roman" charset="0"/>
                      </a:rPr>
                      <m:t>)&gt;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𝑦</m:t>
                        </m:r>
                      </m:e>
                      <m:sub>
                        <m:r>
                          <a:rPr lang="en-US" sz="2000" i="1">
                            <a:solidFill>
                              <a:srgbClr val="000000"/>
                            </a:solidFill>
                            <a:effectLst/>
                            <a:latin typeface="Cambria Math" charset="0"/>
                            <a:ea typeface="DengXian" charset="-122"/>
                            <a:cs typeface="Times New Roman" charset="0"/>
                          </a:rPr>
                          <m:t>3</m:t>
                        </m:r>
                      </m:sub>
                    </m:sSub>
                    <m:rad>
                      <m:radPr>
                        <m:degHide m:val="on"/>
                        <m:ctrlPr>
                          <a:rPr lang="en-US" sz="2000" i="1">
                            <a:solidFill>
                              <a:srgbClr val="000000"/>
                            </a:solidFill>
                            <a:effectLst/>
                            <a:latin typeface="Cambria Math" charset="0"/>
                            <a:ea typeface="DengXian" charset="-122"/>
                            <a:cs typeface="Times New Roman" charset="0"/>
                          </a:rPr>
                        </m:ctrlPr>
                      </m:radPr>
                      <m:deg/>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den>
                        </m:f>
                      </m:e>
                    </m:rad>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den>
                        </m:f>
                      </m:e>
                    </m:rad>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r>
                              <a:rPr lang="en-US" sz="2000" i="1">
                                <a:solidFill>
                                  <a:srgbClr val="000000"/>
                                </a:solidFill>
                                <a:effectLst/>
                                <a:latin typeface="Cambria Math" charset="0"/>
                                <a:ea typeface="DengXian" charset="-122"/>
                                <a:cs typeface="Times New Roman" charset="0"/>
                              </a:rPr>
                              <m:t>2</m:t>
                            </m:r>
                            <m:rad>
                              <m:radPr>
                                <m:degHide m:val="on"/>
                                <m:ctrlPr>
                                  <a:rPr lang="en-US" sz="2000" i="1">
                                    <a:solidFill>
                                      <a:srgbClr val="000000"/>
                                    </a:solidFill>
                                    <a:effectLst/>
                                    <a:latin typeface="Cambria Math" charset="0"/>
                                    <a:ea typeface="DengXian" charset="-122"/>
                                    <a:cs typeface="Times New Roman" charset="0"/>
                                  </a:rPr>
                                </m:ctrlPr>
                              </m:radPr>
                              <m:deg/>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e>
                            </m:rad>
                            <m:r>
                              <a:rPr lang="en-US" sz="2000" i="1">
                                <a:solidFill>
                                  <a:srgbClr val="000000"/>
                                </a:solidFill>
                                <a:effectLst/>
                                <a:latin typeface="Cambria Math" charset="0"/>
                                <a:ea typeface="DengXian" charset="-122"/>
                                <a:cs typeface="Times New Roman" charset="0"/>
                              </a:rPr>
                              <m:t>[</m:t>
                            </m:r>
                            <m:r>
                              <a:rPr lang="en-US" sz="2000" i="1">
                                <a:solidFill>
                                  <a:srgbClr val="000000"/>
                                </a:solidFill>
                                <a:effectLst/>
                                <a:latin typeface="Cambria Math" charset="0"/>
                                <a:ea typeface="DengXian" charset="-122"/>
                                <a:cs typeface="Times New Roman" charset="0"/>
                              </a:rPr>
                              <m:t>𝑎</m:t>
                            </m:r>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𝑋</m:t>
                                        </m:r>
                                      </m:e>
                                      <m:sub>
                                        <m:r>
                                          <a:rPr lang="en-US" sz="2000" i="1">
                                            <a:solidFill>
                                              <a:srgbClr val="000000"/>
                                            </a:solidFill>
                                            <a:effectLst/>
                                            <a:latin typeface="Cambria Math" charset="0"/>
                                            <a:ea typeface="DengXian" charset="-122"/>
                                            <a:cs typeface="Times New Roman" charset="0"/>
                                          </a:rPr>
                                          <m:t>𝑉</m:t>
                                        </m:r>
                                        <m:r>
                                          <a:rPr lang="en-US" sz="2000" i="1">
                                            <a:solidFill>
                                              <a:srgbClr val="000000"/>
                                            </a:solidFill>
                                            <a:effectLst/>
                                            <a:latin typeface="Cambria Math" charset="0"/>
                                            <a:ea typeface="DengXian" charset="-122"/>
                                            <a:cs typeface="Times New Roman" charset="0"/>
                                          </a:rPr>
                                          <m:t>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den>
                                </m:f>
                              </m:e>
                            </m:d>
                            <m:r>
                              <a:rPr lang="en-US" sz="2000" i="1">
                                <a:solidFill>
                                  <a:srgbClr val="000000"/>
                                </a:solidFill>
                                <a:effectLst/>
                                <a:latin typeface="Cambria Math" charset="0"/>
                                <a:ea typeface="DengXian" charset="-122"/>
                                <a:cs typeface="Times New Roman" charset="0"/>
                              </a:rPr>
                              <m:t>−</m:t>
                            </m:r>
                            <m:r>
                              <a:rPr lang="en-US" sz="2000" i="1">
                                <a:solidFill>
                                  <a:srgbClr val="000000"/>
                                </a:solidFill>
                                <a:effectLst/>
                                <a:latin typeface="Cambria Math" charset="0"/>
                                <a:ea typeface="DengXian" charset="-122"/>
                                <a:cs typeface="Times New Roman" charset="0"/>
                              </a:rPr>
                              <m:t>𝑎</m:t>
                            </m:r>
                            <m:d>
                              <m:dPr>
                                <m:ctrlPr>
                                  <a:rPr lang="en-US" sz="2000" i="1">
                                    <a:solidFill>
                                      <a:srgbClr val="000000"/>
                                    </a:solidFill>
                                    <a:effectLst/>
                                    <a:latin typeface="Cambria Math" charset="0"/>
                                    <a:ea typeface="DengXian" charset="-122"/>
                                    <a:cs typeface="Times New Roman" charset="0"/>
                                  </a:rPr>
                                </m:ctrlPr>
                              </m:dPr>
                              <m:e>
                                <m:f>
                                  <m:fPr>
                                    <m:ctrlPr>
                                      <a:rPr lang="en-US" sz="2000" i="1">
                                        <a:solidFill>
                                          <a:srgbClr val="000000"/>
                                        </a:solidFill>
                                        <a:effectLst/>
                                        <a:latin typeface="Cambria Math" charset="0"/>
                                        <a:ea typeface="DengXian" charset="-122"/>
                                        <a:cs typeface="Times New Roman" charset="0"/>
                                      </a:rPr>
                                    </m:ctrlPr>
                                  </m:fPr>
                                  <m:num>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𝑋</m:t>
                                        </m:r>
                                      </m:e>
                                      <m:sub>
                                        <m:r>
                                          <a:rPr lang="en-US" sz="2000" i="1">
                                            <a:solidFill>
                                              <a:srgbClr val="000000"/>
                                            </a:solidFill>
                                            <a:effectLst/>
                                            <a:latin typeface="Cambria Math" charset="0"/>
                                            <a:ea typeface="DengXian" charset="-122"/>
                                            <a:cs typeface="Times New Roman" charset="0"/>
                                          </a:rPr>
                                          <m:t>02</m:t>
                                        </m:r>
                                      </m:sub>
                                    </m:sSub>
                                  </m:num>
                                  <m:den>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2</m:t>
                                        </m:r>
                                      </m:sub>
                                    </m:sSub>
                                  </m:den>
                                </m:f>
                              </m:e>
                            </m:d>
                            <m:r>
                              <a:rPr lang="en-US" sz="2000" i="1">
                                <a:solidFill>
                                  <a:srgbClr val="000000"/>
                                </a:solidFill>
                                <a:effectLst/>
                                <a:latin typeface="Cambria Math" charset="0"/>
                                <a:ea typeface="DengXian" charset="-122"/>
                                <a:cs typeface="Times New Roman" charset="0"/>
                              </a:rPr>
                              <m:t>]</m:t>
                            </m:r>
                          </m:num>
                          <m:den>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e>
                            </m:rad>
                          </m:den>
                        </m:f>
                      </m:e>
                    </m:d>
                    <m:r>
                      <a:rPr lang="en-US" sz="2000" i="1">
                        <a:solidFill>
                          <a:srgbClr val="000000"/>
                        </a:solidFill>
                        <a:effectLst/>
                        <a:latin typeface="Cambria Math" charset="0"/>
                        <a:ea typeface="DengXian" charset="-122"/>
                        <a:cs typeface="Times New Roman" charset="0"/>
                      </a:rPr>
                      <m:t>−</m:t>
                    </m:r>
                    <m:rad>
                      <m:radPr>
                        <m:degHide m:val="on"/>
                        <m:ctrlPr>
                          <a:rPr lang="en-US" sz="2000" i="1">
                            <a:solidFill>
                              <a:srgbClr val="000000"/>
                            </a:solidFill>
                            <a:effectLst/>
                            <a:latin typeface="Cambria Math" charset="0"/>
                            <a:ea typeface="DengXian" charset="-122"/>
                            <a:cs typeface="Times New Roman" charset="0"/>
                          </a:rPr>
                        </m:ctrlPr>
                      </m:radPr>
                      <m:deg/>
                      <m:e>
                        <m:r>
                          <a:rPr lang="en-US" sz="2000" i="1">
                            <a:solidFill>
                              <a:srgbClr val="000000"/>
                            </a:solidFill>
                            <a:effectLst/>
                            <a:latin typeface="Cambria Math" charset="0"/>
                            <a:ea typeface="DengXian" charset="-122"/>
                            <a:cs typeface="Times New Roman" charset="0"/>
                          </a:rPr>
                          <m:t>2</m:t>
                        </m:r>
                        <m:d>
                          <m:dPr>
                            <m:ctrlPr>
                              <a:rPr lang="en-US" sz="2000" i="1">
                                <a:solidFill>
                                  <a:srgbClr val="000000"/>
                                </a:solidFill>
                                <a:effectLst/>
                                <a:latin typeface="Cambria Math" charset="0"/>
                                <a:ea typeface="DengXian" charset="-122"/>
                                <a:cs typeface="Times New Roman" charset="0"/>
                              </a:rPr>
                            </m:ctrlPr>
                          </m:dPr>
                          <m:e>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1</m:t>
                                </m:r>
                              </m:sub>
                            </m:sSub>
                            <m:r>
                              <a:rPr lang="en-US" sz="2000" i="1">
                                <a:solidFill>
                                  <a:srgbClr val="000000"/>
                                </a:solidFill>
                                <a:effectLst/>
                                <a:latin typeface="Cambria Math" charset="0"/>
                                <a:ea typeface="DengXian" charset="-122"/>
                                <a:cs typeface="Times New Roman" charset="0"/>
                              </a:rPr>
                              <m:t>+</m:t>
                            </m:r>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𝑛</m:t>
                                </m:r>
                              </m:e>
                              <m:sub>
                                <m:r>
                                  <a:rPr lang="en-US" sz="2000" i="1">
                                    <a:solidFill>
                                      <a:srgbClr val="000000"/>
                                    </a:solidFill>
                                    <a:effectLst/>
                                    <a:latin typeface="Cambria Math" charset="0"/>
                                    <a:ea typeface="DengXian" charset="-122"/>
                                    <a:cs typeface="Times New Roman" charset="0"/>
                                  </a:rPr>
                                  <m:t>3</m:t>
                                </m:r>
                              </m:sub>
                            </m:sSub>
                          </m:e>
                        </m:d>
                      </m:e>
                    </m:rad>
                    <m:sSub>
                      <m:sSubPr>
                        <m:ctrlPr>
                          <a:rPr lang="en-US" sz="2000" i="1">
                            <a:solidFill>
                              <a:srgbClr val="000000"/>
                            </a:solidFill>
                            <a:effectLst/>
                            <a:latin typeface="Cambria Math" charset="0"/>
                            <a:ea typeface="DengXian" charset="-122"/>
                            <a:cs typeface="Times New Roman" charset="0"/>
                          </a:rPr>
                        </m:ctrlPr>
                      </m:sSubPr>
                      <m:e>
                        <m:r>
                          <a:rPr lang="en-US" sz="2000" i="1">
                            <a:solidFill>
                              <a:srgbClr val="000000"/>
                            </a:solidFill>
                            <a:effectLst/>
                            <a:latin typeface="Cambria Math" charset="0"/>
                            <a:ea typeface="DengXian" charset="-122"/>
                            <a:cs typeface="Times New Roman" charset="0"/>
                          </a:rPr>
                          <m:t>∆</m:t>
                        </m:r>
                      </m:e>
                      <m:sub>
                        <m:r>
                          <a:rPr lang="en-US" sz="2000" i="1">
                            <a:solidFill>
                              <a:srgbClr val="000000"/>
                            </a:solidFill>
                            <a:effectLst/>
                            <a:latin typeface="Cambria Math" charset="0"/>
                            <a:ea typeface="DengXian" charset="-122"/>
                            <a:cs typeface="Times New Roman" charset="0"/>
                          </a:rPr>
                          <m:t>2</m:t>
                        </m:r>
                      </m:sub>
                    </m:sSub>
                  </m:oMath>
                </a14:m>
                <a:r>
                  <a:rPr lang="en-US" sz="2000" dirty="0">
                    <a:solidFill>
                      <a:srgbClr val="000000"/>
                    </a:solidFill>
                    <a:effectLst/>
                    <a:latin typeface="Times New Roman" charset="0"/>
                    <a:ea typeface="DengXian" charset="-122"/>
                    <a:cs typeface="Times New Roman" charset="0"/>
                  </a:rPr>
                  <a:t>)</a:t>
                </a:r>
                <a:endParaRPr lang="en-US" sz="3200" dirty="0">
                  <a:effectLst/>
                  <a:latin typeface="Calibri" charset="0"/>
                  <a:ea typeface="DengXian" charset="-122"/>
                  <a:cs typeface="Times New Roman" charset="0"/>
                </a:endParaRPr>
              </a:p>
              <a:p>
                <a:r>
                  <a:rPr lang="en-US" sz="2000" dirty="0">
                    <a:solidFill>
                      <a:srgbClr val="000000"/>
                    </a:solidFill>
                    <a:effectLst/>
                    <a:latin typeface="Times New Roman" charset="0"/>
                    <a:ea typeface="DengXian" charset="-122"/>
                    <a:cs typeface="Times New Roman" charset="0"/>
                  </a:rPr>
                  <a:t>=</a:t>
                </a:r>
                <a:r>
                  <a:rPr lang="en-US" sz="2000" b="1" dirty="0" smtClean="0">
                    <a:solidFill>
                      <a:schemeClr val="accent5"/>
                    </a:solidFill>
                    <a:effectLst/>
                    <a:latin typeface="Times New Roman" charset="0"/>
                    <a:ea typeface="DengXian" charset="-122"/>
                    <a:cs typeface="Times New Roman" charset="0"/>
                  </a:rPr>
                  <a:t>1-</a:t>
                </a:r>
                <a14:m>
                  <m:oMath xmlns:m="http://schemas.openxmlformats.org/officeDocument/2006/math">
                    <m:r>
                      <a:rPr lang="en-US" sz="2000" b="1" i="1">
                        <a:solidFill>
                          <a:schemeClr val="accent5"/>
                        </a:solidFill>
                        <a:effectLst/>
                        <a:latin typeface="Cambria Math" charset="0"/>
                        <a:ea typeface="DengXian" charset="-122"/>
                        <a:cs typeface="Times New Roman" charset="0"/>
                      </a:rPr>
                      <m:t>𝚽</m:t>
                    </m:r>
                    <m:r>
                      <a:rPr lang="en-US" sz="2000" b="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𝒚</m:t>
                        </m:r>
                      </m:e>
                      <m:sub>
                        <m:r>
                          <a:rPr lang="en-US" sz="2000" b="1" i="1">
                            <a:solidFill>
                              <a:schemeClr val="accent5"/>
                            </a:solidFill>
                            <a:effectLst/>
                            <a:latin typeface="Cambria Math" charset="0"/>
                            <a:ea typeface="DengXian" charset="-122"/>
                            <a:cs typeface="Times New Roman" charset="0"/>
                          </a:rPr>
                          <m:t>𝟑</m:t>
                        </m:r>
                      </m:sub>
                    </m:sSub>
                    <m:rad>
                      <m:radPr>
                        <m:degHide m:val="on"/>
                        <m:ctrlPr>
                          <a:rPr lang="en-US" sz="2000" b="1" i="1">
                            <a:solidFill>
                              <a:schemeClr val="accent5"/>
                            </a:solidFill>
                            <a:effectLst/>
                            <a:latin typeface="Cambria Math" charset="0"/>
                            <a:ea typeface="DengXian" charset="-122"/>
                            <a:cs typeface="Times New Roman" charset="0"/>
                          </a:rPr>
                        </m:ctrlPr>
                      </m:radPr>
                      <m:deg/>
                      <m:e>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num>
                          <m:den>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den>
                        </m:f>
                      </m:e>
                    </m:rad>
                    <m:r>
                      <a:rPr lang="en-US" sz="2000" b="1" i="1">
                        <a:solidFill>
                          <a:schemeClr val="accent5"/>
                        </a:solidFill>
                        <a:effectLst/>
                        <a:latin typeface="Cambria Math" charset="0"/>
                        <a:ea typeface="DengXian" charset="-122"/>
                        <a:cs typeface="Times New Roman" charset="0"/>
                      </a:rPr>
                      <m:t>−</m:t>
                    </m:r>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ad>
                              <m:radPr>
                                <m:degHide m:val="on"/>
                                <m:ctrlPr>
                                  <a:rPr lang="en-US" sz="2000" b="1" i="1">
                                    <a:solidFill>
                                      <a:schemeClr val="accent5"/>
                                    </a:solidFill>
                                    <a:effectLst/>
                                    <a:latin typeface="Cambria Math" charset="0"/>
                                    <a:ea typeface="DengXian" charset="-122"/>
                                    <a:cs typeface="Times New Roman" charset="0"/>
                                  </a:rPr>
                                </m:ctrlPr>
                              </m:radPr>
                              <m:deg/>
                              <m:e>
                                <m:r>
                                  <a:rPr lang="en-US" sz="2000" b="1" i="1">
                                    <a:solidFill>
                                      <a:schemeClr val="accent5"/>
                                    </a:solidFill>
                                    <a:effectLst/>
                                    <a:latin typeface="Cambria Math" charset="0"/>
                                    <a:ea typeface="DengXian" charset="-122"/>
                                    <a:cs typeface="Times New Roman" charset="0"/>
                                  </a:rPr>
                                  <m:t>𝟐</m:t>
                                </m:r>
                              </m:e>
                            </m:rad>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num>
                      <m:den>
                        <m:rad>
                          <m:radPr>
                            <m:degHide m:val="on"/>
                            <m:ctrlPr>
                              <a:rPr lang="en-US" sz="2000" b="1" i="1">
                                <a:solidFill>
                                  <a:schemeClr val="accent5"/>
                                </a:solidFill>
                                <a:effectLst/>
                                <a:latin typeface="Cambria Math" charset="0"/>
                                <a:ea typeface="DengXian" charset="-122"/>
                                <a:cs typeface="Times New Roman" charset="0"/>
                              </a:rPr>
                            </m:ctrlPr>
                          </m:radPr>
                          <m:deg/>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e>
                        </m:rad>
                      </m:den>
                    </m:f>
                    <m:d>
                      <m:dPr>
                        <m:ctrlPr>
                          <a:rPr lang="en-US" sz="2000" b="1" i="1">
                            <a:solidFill>
                              <a:schemeClr val="accent5"/>
                            </a:solidFill>
                            <a:effectLst/>
                            <a:latin typeface="Cambria Math" charset="0"/>
                            <a:ea typeface="DengXian" charset="-122"/>
                            <a:cs typeface="Times New Roman" charset="0"/>
                          </a:rPr>
                        </m:ctrlPr>
                      </m:dPr>
                      <m:e>
                        <m:r>
                          <a:rPr lang="en-US" sz="2000" b="1" i="1">
                            <a:solidFill>
                              <a:schemeClr val="accent5"/>
                            </a:solidFill>
                            <a:effectLst/>
                            <a:latin typeface="Cambria Math" charset="0"/>
                            <a:ea typeface="DengXian" charset="-122"/>
                            <a:cs typeface="Times New Roman" charset="0"/>
                          </a:rPr>
                          <m:t>𝒂</m:t>
                        </m:r>
                        <m:d>
                          <m:dPr>
                            <m:ctrlPr>
                              <a:rPr lang="en-US" sz="2000" b="1" i="1">
                                <a:solidFill>
                                  <a:schemeClr val="accent5"/>
                                </a:solidFill>
                                <a:effectLst/>
                                <a:latin typeface="Cambria Math" charset="0"/>
                                <a:ea typeface="DengXian" charset="-122"/>
                                <a:cs typeface="Times New Roman" charset="0"/>
                              </a:rPr>
                            </m:ctrlPr>
                          </m:dPr>
                          <m:e>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𝒌</m:t>
                                    </m:r>
                                  </m:sub>
                                </m:sSub>
                              </m:num>
                              <m:den>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den>
                            </m:f>
                          </m:e>
                        </m:d>
                        <m:r>
                          <a:rPr lang="en-US" sz="2000" b="1" i="1">
                            <a:solidFill>
                              <a:schemeClr val="accent5"/>
                            </a:solidFill>
                            <a:effectLst/>
                            <a:latin typeface="Cambria Math" charset="0"/>
                            <a:ea typeface="DengXian" charset="-122"/>
                            <a:cs typeface="Times New Roman" charset="0"/>
                          </a:rPr>
                          <m:t>−</m:t>
                        </m:r>
                        <m:r>
                          <a:rPr lang="en-US" sz="2000" b="1" i="1">
                            <a:solidFill>
                              <a:schemeClr val="accent5"/>
                            </a:solidFill>
                            <a:effectLst/>
                            <a:latin typeface="Cambria Math" charset="0"/>
                            <a:ea typeface="DengXian" charset="-122"/>
                            <a:cs typeface="Times New Roman" charset="0"/>
                          </a:rPr>
                          <m:t>𝒂</m:t>
                        </m:r>
                        <m:d>
                          <m:dPr>
                            <m:ctrlPr>
                              <a:rPr lang="en-US" sz="2000" b="1" i="1">
                                <a:solidFill>
                                  <a:schemeClr val="accent5"/>
                                </a:solidFill>
                                <a:effectLst/>
                                <a:latin typeface="Cambria Math" charset="0"/>
                                <a:ea typeface="DengXian" charset="-122"/>
                                <a:cs typeface="Times New Roman" charset="0"/>
                              </a:rPr>
                            </m:ctrlPr>
                          </m:dPr>
                          <m:e>
                            <m:f>
                              <m:fPr>
                                <m:ctrlPr>
                                  <a:rPr lang="en-US" sz="2000" b="1" i="1">
                                    <a:solidFill>
                                      <a:schemeClr val="accent5"/>
                                    </a:solidFill>
                                    <a:effectLst/>
                                    <a:latin typeface="Cambria Math" charset="0"/>
                                    <a:ea typeface="DengXian" charset="-122"/>
                                    <a:cs typeface="Times New Roman" charset="0"/>
                                  </a:rPr>
                                </m:ctrlPr>
                              </m:fPr>
                              <m:num>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𝒙</m:t>
                                    </m:r>
                                  </m:e>
                                  <m:sub>
                                    <m:r>
                                      <a:rPr lang="en-US" sz="2000" b="1" i="1">
                                        <a:solidFill>
                                          <a:schemeClr val="accent5"/>
                                        </a:solidFill>
                                        <a:effectLst/>
                                        <a:latin typeface="Cambria Math" charset="0"/>
                                        <a:ea typeface="DengXian" charset="-122"/>
                                        <a:cs typeface="Times New Roman" charset="0"/>
                                      </a:rPr>
                                      <m:t>𝟎</m:t>
                                    </m:r>
                                  </m:sub>
                                </m:sSub>
                              </m:num>
                              <m:den>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𝟐</m:t>
                                    </m:r>
                                  </m:sub>
                                </m:sSub>
                              </m:den>
                            </m:f>
                          </m:e>
                        </m:d>
                      </m:e>
                    </m:d>
                    <m:r>
                      <a:rPr lang="en-US" sz="2000" b="1" i="1">
                        <a:solidFill>
                          <a:schemeClr val="accent5"/>
                        </a:solidFill>
                        <a:effectLst/>
                        <a:latin typeface="Cambria Math" charset="0"/>
                        <a:ea typeface="DengXian" charset="-122"/>
                        <a:cs typeface="Times New Roman" charset="0"/>
                      </a:rPr>
                      <m:t>−</m:t>
                    </m:r>
                    <m:rad>
                      <m:radPr>
                        <m:degHide m:val="on"/>
                        <m:ctrlPr>
                          <a:rPr lang="en-US" sz="2000" b="1" i="1">
                            <a:solidFill>
                              <a:schemeClr val="accent5"/>
                            </a:solidFill>
                            <a:effectLst/>
                            <a:latin typeface="Cambria Math" charset="0"/>
                            <a:ea typeface="DengXian" charset="-122"/>
                            <a:cs typeface="Times New Roman" charset="0"/>
                          </a:rPr>
                        </m:ctrlPr>
                      </m:radPr>
                      <m:deg/>
                      <m:e>
                        <m:r>
                          <a:rPr lang="en-US" sz="2000" b="1" i="1">
                            <a:solidFill>
                              <a:schemeClr val="accent5"/>
                            </a:solidFill>
                            <a:effectLst/>
                            <a:latin typeface="Cambria Math" charset="0"/>
                            <a:ea typeface="DengXian" charset="-122"/>
                            <a:cs typeface="Times New Roman" charset="0"/>
                          </a:rPr>
                          <m:t>𝟐</m:t>
                        </m:r>
                        <m:d>
                          <m:dPr>
                            <m:ctrlPr>
                              <a:rPr lang="en-US" sz="2000" b="1" i="1">
                                <a:solidFill>
                                  <a:schemeClr val="accent5"/>
                                </a:solidFill>
                                <a:effectLst/>
                                <a:latin typeface="Cambria Math" charset="0"/>
                                <a:ea typeface="DengXian" charset="-122"/>
                                <a:cs typeface="Times New Roman" charset="0"/>
                              </a:rPr>
                            </m:ctrlPr>
                          </m:dPr>
                          <m:e>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𝟏</m:t>
                                </m:r>
                              </m:sub>
                            </m:sSub>
                            <m:r>
                              <a:rPr lang="en-US" sz="2000" b="1" i="1">
                                <a:solidFill>
                                  <a:schemeClr val="accent5"/>
                                </a:solidFill>
                                <a:effectLst/>
                                <a:latin typeface="Cambria Math" charset="0"/>
                                <a:ea typeface="DengXian" charset="-122"/>
                                <a:cs typeface="Times New Roman" charset="0"/>
                              </a:rPr>
                              <m:t>+</m:t>
                            </m:r>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𝒏</m:t>
                                </m:r>
                              </m:e>
                              <m:sub>
                                <m:r>
                                  <a:rPr lang="en-US" sz="2000" b="1" i="1">
                                    <a:solidFill>
                                      <a:schemeClr val="accent5"/>
                                    </a:solidFill>
                                    <a:effectLst/>
                                    <a:latin typeface="Cambria Math" charset="0"/>
                                    <a:ea typeface="DengXian" charset="-122"/>
                                    <a:cs typeface="Times New Roman" charset="0"/>
                                  </a:rPr>
                                  <m:t>𝟑</m:t>
                                </m:r>
                              </m:sub>
                            </m:sSub>
                          </m:e>
                        </m:d>
                      </m:e>
                    </m:rad>
                    <m:sSub>
                      <m:sSubPr>
                        <m:ctrlPr>
                          <a:rPr lang="en-US" sz="2000" b="1" i="1">
                            <a:solidFill>
                              <a:schemeClr val="accent5"/>
                            </a:solidFill>
                            <a:effectLst/>
                            <a:latin typeface="Cambria Math" charset="0"/>
                            <a:ea typeface="DengXian" charset="-122"/>
                            <a:cs typeface="Times New Roman" charset="0"/>
                          </a:rPr>
                        </m:ctrlPr>
                      </m:sSubPr>
                      <m:e>
                        <m:r>
                          <a:rPr lang="en-US" sz="2000" b="1" i="1">
                            <a:solidFill>
                              <a:schemeClr val="accent5"/>
                            </a:solidFill>
                            <a:effectLst/>
                            <a:latin typeface="Cambria Math" charset="0"/>
                            <a:ea typeface="DengXian" charset="-122"/>
                            <a:cs typeface="Times New Roman" charset="0"/>
                          </a:rPr>
                          <m:t>∆</m:t>
                        </m:r>
                      </m:e>
                      <m:sub>
                        <m:r>
                          <a:rPr lang="en-US" sz="2000" b="1" i="1">
                            <a:solidFill>
                              <a:schemeClr val="accent5"/>
                            </a:solidFill>
                            <a:effectLst/>
                            <a:latin typeface="Cambria Math" charset="0"/>
                            <a:ea typeface="DengXian" charset="-122"/>
                            <a:cs typeface="Times New Roman" charset="0"/>
                          </a:rPr>
                          <m:t>𝟐</m:t>
                        </m:r>
                      </m:sub>
                    </m:sSub>
                    <m:r>
                      <a:rPr lang="en-US" sz="2000" b="1" i="1">
                        <a:solidFill>
                          <a:schemeClr val="accent5"/>
                        </a:solidFill>
                        <a:effectLst/>
                        <a:latin typeface="Cambria Math" charset="0"/>
                        <a:ea typeface="DengXian" charset="-122"/>
                        <a:cs typeface="Times New Roman" charset="0"/>
                      </a:rPr>
                      <m:t>)</m:t>
                    </m:r>
                  </m:oMath>
                </a14:m>
                <a:endParaRPr lang="en-US" sz="3200" b="1" dirty="0">
                  <a:solidFill>
                    <a:schemeClr val="accent5"/>
                  </a:solidFill>
                  <a:effectLst/>
                  <a:latin typeface="Calibri" charset="0"/>
                  <a:ea typeface="DengXian" charset="-122"/>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63255" y="985684"/>
                <a:ext cx="11073007" cy="4676473"/>
              </a:xfrm>
              <a:prstGeom prst="rect">
                <a:avLst/>
              </a:prstGeom>
              <a:blipFill rotWithShape="0">
                <a:blip r:embed="rId3"/>
                <a:stretch>
                  <a:fillRect l="-606" t="-20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7058526" y="220482"/>
                <a:ext cx="5261811" cy="604781"/>
              </a:xfrm>
              <a:prstGeom prst="rect">
                <a:avLst/>
              </a:prstGeom>
              <a:noFill/>
            </p:spPr>
            <p:txBody>
              <a:bodyPr wrap="square" rtlCol="0">
                <a:spAutoFit/>
              </a:bodyPr>
              <a:lstStyle/>
              <a:p>
                <a14:m>
                  <m:oMath xmlns:m="http://schemas.openxmlformats.org/officeDocument/2006/math">
                    <m:f>
                      <m:fPr>
                        <m:ctrlPr>
                          <a:rPr lang="en-US" sz="2400" i="1" smtClean="0">
                            <a:solidFill>
                              <a:schemeClr val="tx1"/>
                            </a:solidFill>
                            <a:latin typeface="Cambria Math" charset="0"/>
                            <a:ea typeface="Times New Roman" charset="0"/>
                            <a:cs typeface="Times New Roman" charset="0"/>
                          </a:rPr>
                        </m:ctrlPr>
                      </m:fPr>
                      <m:num>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𝑧</m:t>
                            </m:r>
                          </m:e>
                          <m:sub>
                            <m:r>
                              <a:rPr lang="en-US" sz="2400" i="1">
                                <a:solidFill>
                                  <a:schemeClr val="tx1"/>
                                </a:solidFill>
                                <a:latin typeface="Cambria Math" charset="0"/>
                                <a:ea typeface="Times New Roman" charset="0"/>
                                <a:cs typeface="Times New Roman" charset="0"/>
                              </a:rPr>
                              <m:t>𝑣</m:t>
                            </m:r>
                            <m:r>
                              <a:rPr lang="en-US" sz="2400" i="1">
                                <a:solidFill>
                                  <a:schemeClr val="tx1"/>
                                </a:solidFill>
                                <a:latin typeface="Cambria Math" charset="0"/>
                                <a:ea typeface="Times New Roman" charset="0"/>
                                <a:cs typeface="Times New Roman" charset="0"/>
                              </a:rPr>
                              <m:t>13</m:t>
                            </m:r>
                          </m:sub>
                        </m:sSub>
                        <m:r>
                          <a:rPr lang="en-US" sz="2400" i="1">
                            <a:solidFill>
                              <a:schemeClr val="tx1"/>
                            </a:solidFill>
                            <a:latin typeface="Cambria Math" charset="0"/>
                            <a:ea typeface="Times New Roman" charset="0"/>
                            <a:cs typeface="Times New Roman" charset="0"/>
                          </a:rPr>
                          <m:t>−</m:t>
                        </m:r>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𝑧</m:t>
                            </m:r>
                          </m:e>
                          <m:sub>
                            <m:r>
                              <a:rPr lang="en-US" sz="2400" i="1">
                                <a:solidFill>
                                  <a:schemeClr val="tx1"/>
                                </a:solidFill>
                                <a:latin typeface="Cambria Math" charset="0"/>
                                <a:ea typeface="Times New Roman" charset="0"/>
                                <a:cs typeface="Times New Roman" charset="0"/>
                              </a:rPr>
                              <m:t>013</m:t>
                            </m:r>
                          </m:sub>
                        </m:sSub>
                      </m:num>
                      <m:den>
                        <m:rad>
                          <m:radPr>
                            <m:degHide m:val="on"/>
                            <m:ctrlPr>
                              <a:rPr lang="en-US" sz="2400" i="1">
                                <a:solidFill>
                                  <a:schemeClr val="tx1"/>
                                </a:solidFill>
                                <a:latin typeface="Cambria Math" charset="0"/>
                                <a:ea typeface="Times New Roman" charset="0"/>
                                <a:cs typeface="Times New Roman" charset="0"/>
                              </a:rPr>
                            </m:ctrlPr>
                          </m:radPr>
                          <m:deg/>
                          <m:e>
                            <m:r>
                              <a:rPr lang="en-US" sz="2400" i="1">
                                <a:solidFill>
                                  <a:schemeClr val="tx1"/>
                                </a:solidFill>
                                <a:latin typeface="Cambria Math" charset="0"/>
                                <a:ea typeface="Times New Roman" charset="0"/>
                                <a:cs typeface="Times New Roman" charset="0"/>
                              </a:rPr>
                              <m:t>2</m:t>
                            </m:r>
                          </m:e>
                        </m:rad>
                      </m:den>
                    </m:f>
                  </m:oMath>
                </a14:m>
                <a:r>
                  <a:rPr lang="en-US" sz="2400" dirty="0" smtClean="0">
                    <a:solidFill>
                      <a:schemeClr val="tx1"/>
                    </a:solidFill>
                    <a:latin typeface="Times New Roman" charset="0"/>
                    <a:ea typeface="Times New Roman" charset="0"/>
                    <a:cs typeface="Times New Roman" charset="0"/>
                  </a:rPr>
                  <a:t>~n(</a:t>
                </a:r>
                <a14:m>
                  <m:oMath xmlns:m="http://schemas.openxmlformats.org/officeDocument/2006/math">
                    <m:rad>
                      <m:radPr>
                        <m:degHide m:val="on"/>
                        <m:ctrlPr>
                          <a:rPr lang="en-US" sz="2400" i="1" smtClean="0">
                            <a:solidFill>
                              <a:schemeClr val="accent1"/>
                            </a:solidFill>
                            <a:latin typeface="Cambria Math" charset="0"/>
                            <a:ea typeface="Times New Roman" charset="0"/>
                            <a:cs typeface="Times New Roman" charset="0"/>
                          </a:rPr>
                        </m:ctrlPr>
                      </m:radPr>
                      <m:deg/>
                      <m:e>
                        <m:r>
                          <a:rPr lang="en-US" sz="2400" i="1">
                            <a:solidFill>
                              <a:schemeClr val="accent1"/>
                            </a:solidFill>
                            <a:latin typeface="Cambria Math" charset="0"/>
                            <a:ea typeface="Times New Roman" charset="0"/>
                            <a:cs typeface="Times New Roman" charset="0"/>
                          </a:rPr>
                          <m:t>2</m:t>
                        </m:r>
                        <m:d>
                          <m:dPr>
                            <m:ctrlPr>
                              <a:rPr lang="en-US" sz="2400" i="1">
                                <a:solidFill>
                                  <a:schemeClr val="accent1"/>
                                </a:solidFill>
                                <a:latin typeface="Cambria Math" charset="0"/>
                                <a:ea typeface="Times New Roman" charset="0"/>
                                <a:cs typeface="Times New Roman" charset="0"/>
                              </a:rPr>
                            </m:ctrlPr>
                          </m:dPr>
                          <m:e>
                            <m:sSub>
                              <m:sSubPr>
                                <m:ctrlPr>
                                  <a:rPr lang="en-US" sz="2400" i="1">
                                    <a:solidFill>
                                      <a:schemeClr val="accent1"/>
                                    </a:solidFill>
                                    <a:latin typeface="Cambria Math" charset="0"/>
                                    <a:ea typeface="Times New Roman" charset="0"/>
                                    <a:cs typeface="Times New Roman" charset="0"/>
                                  </a:rPr>
                                </m:ctrlPr>
                              </m:sSubPr>
                              <m:e>
                                <m:r>
                                  <a:rPr lang="en-US" sz="2400" i="1">
                                    <a:solidFill>
                                      <a:schemeClr val="accent1"/>
                                    </a:solidFill>
                                    <a:latin typeface="Cambria Math" charset="0"/>
                                    <a:ea typeface="Times New Roman" charset="0"/>
                                    <a:cs typeface="Times New Roman" charset="0"/>
                                  </a:rPr>
                                  <m:t>𝑛</m:t>
                                </m:r>
                              </m:e>
                              <m:sub>
                                <m:r>
                                  <a:rPr lang="en-US" sz="2400" i="1">
                                    <a:solidFill>
                                      <a:schemeClr val="accent1"/>
                                    </a:solidFill>
                                    <a:latin typeface="Cambria Math" charset="0"/>
                                    <a:ea typeface="Times New Roman" charset="0"/>
                                    <a:cs typeface="Times New Roman" charset="0"/>
                                  </a:rPr>
                                  <m:t>1</m:t>
                                </m:r>
                              </m:sub>
                            </m:sSub>
                            <m:r>
                              <a:rPr lang="en-US" sz="2400" i="1">
                                <a:solidFill>
                                  <a:schemeClr val="accent1"/>
                                </a:solidFill>
                                <a:latin typeface="Cambria Math" charset="0"/>
                                <a:ea typeface="Times New Roman" charset="0"/>
                                <a:cs typeface="Times New Roman" charset="0"/>
                              </a:rPr>
                              <m:t>+</m:t>
                            </m:r>
                            <m:sSub>
                              <m:sSubPr>
                                <m:ctrlPr>
                                  <a:rPr lang="en-US" sz="2400" i="1">
                                    <a:solidFill>
                                      <a:schemeClr val="accent1"/>
                                    </a:solidFill>
                                    <a:latin typeface="Cambria Math" charset="0"/>
                                    <a:ea typeface="Times New Roman" charset="0"/>
                                    <a:cs typeface="Times New Roman" charset="0"/>
                                  </a:rPr>
                                </m:ctrlPr>
                              </m:sSubPr>
                              <m:e>
                                <m:r>
                                  <a:rPr lang="en-US" sz="2400" i="1">
                                    <a:solidFill>
                                      <a:schemeClr val="accent1"/>
                                    </a:solidFill>
                                    <a:latin typeface="Cambria Math" charset="0"/>
                                    <a:ea typeface="Times New Roman" charset="0"/>
                                    <a:cs typeface="Times New Roman" charset="0"/>
                                  </a:rPr>
                                  <m:t>𝑛</m:t>
                                </m:r>
                              </m:e>
                              <m:sub>
                                <m:r>
                                  <a:rPr lang="en-US" sz="2400" i="1">
                                    <a:solidFill>
                                      <a:schemeClr val="accent1"/>
                                    </a:solidFill>
                                    <a:latin typeface="Cambria Math" charset="0"/>
                                    <a:ea typeface="Times New Roman" charset="0"/>
                                    <a:cs typeface="Times New Roman" charset="0"/>
                                  </a:rPr>
                                  <m:t>3</m:t>
                                </m:r>
                              </m:sub>
                            </m:sSub>
                          </m:e>
                        </m:d>
                      </m:e>
                    </m:rad>
                    <m:sSub>
                      <m:sSubPr>
                        <m:ctrlPr>
                          <a:rPr lang="en-US" sz="2400" i="1">
                            <a:solidFill>
                              <a:schemeClr val="tx1"/>
                            </a:solidFill>
                            <a:latin typeface="Cambria Math" charset="0"/>
                            <a:ea typeface="Times New Roman" charset="0"/>
                            <a:cs typeface="Times New Roman" charset="0"/>
                          </a:rPr>
                        </m:ctrlPr>
                      </m:sSubPr>
                      <m:e>
                        <m:r>
                          <a:rPr lang="en-US" sz="2400" i="1">
                            <a:solidFill>
                              <a:schemeClr val="tx1"/>
                            </a:solidFill>
                            <a:latin typeface="Cambria Math" charset="0"/>
                            <a:ea typeface="Times New Roman" charset="0"/>
                            <a:cs typeface="Times New Roman" charset="0"/>
                          </a:rPr>
                          <m:t>∆</m:t>
                        </m:r>
                      </m:e>
                      <m:sub>
                        <m:r>
                          <a:rPr lang="en-US" sz="2400" i="1">
                            <a:solidFill>
                              <a:schemeClr val="tx1"/>
                            </a:solidFill>
                            <a:latin typeface="Cambria Math" charset="0"/>
                            <a:ea typeface="Times New Roman" charset="0"/>
                            <a:cs typeface="Times New Roman" charset="0"/>
                          </a:rPr>
                          <m:t>2</m:t>
                        </m:r>
                      </m:sub>
                    </m:sSub>
                  </m:oMath>
                </a14:m>
                <a:r>
                  <a:rPr lang="en-US" sz="2400" dirty="0" smtClean="0">
                    <a:solidFill>
                      <a:schemeClr val="tx1"/>
                    </a:solidFill>
                    <a:latin typeface="Times New Roman" charset="0"/>
                    <a:ea typeface="Times New Roman" charset="0"/>
                    <a:cs typeface="Times New Roman" charset="0"/>
                  </a:rPr>
                  <a:t>, 1)    &lt;2.1&gt;</a:t>
                </a:r>
                <a:endParaRPr lang="en-US" sz="2400" dirty="0">
                  <a:solidFill>
                    <a:schemeClr val="tx1"/>
                  </a:solidFill>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058526" y="220482"/>
                <a:ext cx="5261811" cy="604781"/>
              </a:xfrm>
              <a:prstGeom prst="rect">
                <a:avLst/>
              </a:prstGeom>
              <a:blipFill rotWithShape="0">
                <a:blip r:embed="rId4"/>
                <a:stretch>
                  <a:fillRect t="-1010" b="-6061"/>
                </a:stretch>
              </a:blipFill>
            </p:spPr>
            <p:txBody>
              <a:bodyPr/>
              <a:lstStyle/>
              <a:p>
                <a:r>
                  <a:rPr lang="en-US">
                    <a:noFill/>
                  </a:rPr>
                  <a:t> </a:t>
                </a:r>
              </a:p>
            </p:txBody>
          </p:sp>
        </mc:Fallback>
      </mc:AlternateContent>
    </p:spTree>
    <p:extLst>
      <p:ext uri="{BB962C8B-B14F-4D97-AF65-F5344CB8AC3E}">
        <p14:creationId xmlns:p14="http://schemas.microsoft.com/office/powerpoint/2010/main" val="1377653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106465" y="920057"/>
                <a:ext cx="10179485" cy="3939796"/>
              </a:xfrm>
              <a:prstGeom prst="rect">
                <a:avLst/>
              </a:prstGeom>
            </p:spPr>
            <p:txBody>
              <a:bodyPr wrap="square">
                <a:spAutoFit/>
              </a:bodyPr>
              <a:lstStyle/>
              <a:p>
                <a14:m>
                  <m:oMath xmlns:m="http://schemas.openxmlformats.org/officeDocument/2006/math">
                    <m:sSub>
                      <m:sSubPr>
                        <m:ctrlPr>
                          <a:rPr lang="en-US" sz="2800" i="1" smtClean="0">
                            <a:solidFill>
                              <a:schemeClr val="accent2"/>
                            </a:solidFill>
                            <a:latin typeface="Cambria Math" charset="0"/>
                          </a:rPr>
                        </m:ctrlPr>
                      </m:sSubPr>
                      <m:e>
                        <m:r>
                          <a:rPr lang="en-US" sz="2800" i="1">
                            <a:solidFill>
                              <a:schemeClr val="accent2"/>
                            </a:solidFill>
                            <a:latin typeface="Cambria Math" charset="0"/>
                          </a:rPr>
                          <m:t>𝑃</m:t>
                        </m:r>
                      </m:e>
                      <m:sub>
                        <m:sSub>
                          <m:sSubPr>
                            <m:ctrlPr>
                              <a:rPr lang="en-US" sz="2800" i="1">
                                <a:solidFill>
                                  <a:schemeClr val="accent2"/>
                                </a:solidFill>
                                <a:latin typeface="Cambria Math" charset="0"/>
                              </a:rPr>
                            </m:ctrlPr>
                          </m:sSubPr>
                          <m:e>
                            <m:r>
                              <a:rPr lang="en-US" sz="2800" i="1">
                                <a:solidFill>
                                  <a:schemeClr val="accent2"/>
                                </a:solidFill>
                                <a:latin typeface="Cambria Math" charset="0"/>
                              </a:rPr>
                              <m:t>𝐻</m:t>
                            </m:r>
                          </m:e>
                          <m:sub>
                            <m:r>
                              <a:rPr lang="en-US" sz="2800" i="1">
                                <a:solidFill>
                                  <a:schemeClr val="accent2"/>
                                </a:solidFill>
                                <a:latin typeface="Cambria Math" charset="0"/>
                              </a:rPr>
                              <m:t>0</m:t>
                            </m:r>
                          </m:sub>
                        </m:sSub>
                      </m:sub>
                    </m:sSub>
                    <m:d>
                      <m:dPr>
                        <m:ctrlPr>
                          <a:rPr lang="en-US" sz="2800" i="1">
                            <a:solidFill>
                              <a:schemeClr val="accent2"/>
                            </a:solidFill>
                            <a:latin typeface="Cambria Math" charset="0"/>
                          </a:rPr>
                        </m:ctrlPr>
                      </m:dPr>
                      <m:e>
                        <m:r>
                          <a:rPr lang="en-US" sz="2800" i="1">
                            <a:solidFill>
                              <a:schemeClr val="accent2"/>
                            </a:solidFill>
                            <a:latin typeface="Cambria Math" charset="0"/>
                          </a:rPr>
                          <m:t>𝑀</m:t>
                        </m:r>
                        <m:r>
                          <a:rPr lang="en-US" sz="2800" i="1">
                            <a:solidFill>
                              <a:schemeClr val="accent2"/>
                            </a:solidFill>
                            <a:latin typeface="Cambria Math" charset="0"/>
                          </a:rPr>
                          <m:t> | </m:t>
                        </m:r>
                        <m:sSub>
                          <m:sSubPr>
                            <m:ctrlPr>
                              <a:rPr lang="en-US" sz="2800" i="1">
                                <a:solidFill>
                                  <a:schemeClr val="accent2"/>
                                </a:solidFill>
                                <a:latin typeface="Cambria Math" charset="0"/>
                              </a:rPr>
                            </m:ctrlPr>
                          </m:sSubPr>
                          <m:e>
                            <m:sSub>
                              <m:sSubPr>
                                <m:ctrlPr>
                                  <a:rPr lang="en-US" sz="2800" i="1">
                                    <a:solidFill>
                                      <a:schemeClr val="accent2"/>
                                    </a:solidFill>
                                    <a:latin typeface="Cambria Math" charset="0"/>
                                  </a:rPr>
                                </m:ctrlPr>
                              </m:sSubPr>
                              <m:e>
                                <m:r>
                                  <a:rPr lang="en-US" sz="2800" i="1">
                                    <a:solidFill>
                                      <a:schemeClr val="accent2"/>
                                    </a:solidFill>
                                    <a:latin typeface="Cambria Math" charset="0"/>
                                  </a:rPr>
                                  <m:t>𝑇</m:t>
                                </m:r>
                              </m:e>
                              <m:sub>
                                <m:r>
                                  <a:rPr lang="en-US" sz="2800" i="1">
                                    <a:solidFill>
                                      <a:schemeClr val="accent2"/>
                                    </a:solidFill>
                                    <a:latin typeface="Cambria Math" charset="0"/>
                                  </a:rPr>
                                  <m:t>2</m:t>
                                </m:r>
                              </m:sub>
                            </m:sSub>
                            <m:r>
                              <a:rPr lang="en-US" sz="2800" i="1">
                                <a:solidFill>
                                  <a:schemeClr val="accent2"/>
                                </a:solidFill>
                                <a:latin typeface="Cambria Math" charset="0"/>
                              </a:rPr>
                              <m:t>&gt;</m:t>
                            </m:r>
                            <m:sSub>
                              <m:sSubPr>
                                <m:ctrlPr>
                                  <a:rPr lang="en-US" sz="2800" i="1">
                                    <a:solidFill>
                                      <a:schemeClr val="accent2"/>
                                    </a:solidFill>
                                    <a:latin typeface="Cambria Math" charset="0"/>
                                  </a:rPr>
                                </m:ctrlPr>
                              </m:sSubPr>
                              <m:e>
                                <m:r>
                                  <a:rPr lang="en-US" sz="2800" i="1">
                                    <a:solidFill>
                                      <a:schemeClr val="accent2"/>
                                    </a:solidFill>
                                    <a:latin typeface="Cambria Math" charset="0"/>
                                  </a:rPr>
                                  <m:t>𝑦</m:t>
                                </m:r>
                              </m:e>
                              <m:sub>
                                <m:r>
                                  <a:rPr lang="en-US" sz="2800" i="1">
                                    <a:solidFill>
                                      <a:schemeClr val="accent2"/>
                                    </a:solidFill>
                                    <a:latin typeface="Cambria Math" charset="0"/>
                                  </a:rPr>
                                  <m:t>2</m:t>
                                </m:r>
                              </m:sub>
                            </m:sSub>
                            <m:r>
                              <a:rPr lang="en-US" sz="2800" i="1">
                                <a:solidFill>
                                  <a:schemeClr val="accent2"/>
                                </a:solidFill>
                                <a:latin typeface="Cambria Math" charset="0"/>
                              </a:rPr>
                              <m:t>,  </m:t>
                            </m:r>
                            <m:r>
                              <a:rPr lang="en-US" sz="2800" i="1">
                                <a:solidFill>
                                  <a:schemeClr val="accent2"/>
                                </a:solidFill>
                                <a:latin typeface="Cambria Math" charset="0"/>
                              </a:rPr>
                              <m:t>𝑋</m:t>
                            </m:r>
                          </m:e>
                          <m:sub>
                            <m:r>
                              <a:rPr lang="en-US" sz="2800" i="1">
                                <a:solidFill>
                                  <a:schemeClr val="accent2"/>
                                </a:solidFill>
                                <a:latin typeface="Cambria Math" charset="0"/>
                              </a:rPr>
                              <m:t>02</m:t>
                            </m:r>
                          </m:sub>
                        </m:sSub>
                        <m:r>
                          <a:rPr lang="en-US" sz="2800" i="1">
                            <a:solidFill>
                              <a:schemeClr val="accent2"/>
                            </a:solidFill>
                            <a:latin typeface="Cambria Math" charset="0"/>
                          </a:rPr>
                          <m:t>=</m:t>
                        </m:r>
                        <m:sSub>
                          <m:sSubPr>
                            <m:ctrlPr>
                              <a:rPr lang="en-US" sz="2800" i="1">
                                <a:solidFill>
                                  <a:schemeClr val="accent2"/>
                                </a:solidFill>
                                <a:latin typeface="Cambria Math" charset="0"/>
                              </a:rPr>
                            </m:ctrlPr>
                          </m:sSubPr>
                          <m:e>
                            <m:r>
                              <a:rPr lang="en-US" sz="2800" i="1">
                                <a:solidFill>
                                  <a:schemeClr val="accent2"/>
                                </a:solidFill>
                                <a:latin typeface="Cambria Math" charset="0"/>
                              </a:rPr>
                              <m:t>𝑥</m:t>
                            </m:r>
                          </m:e>
                          <m:sub>
                            <m:r>
                              <a:rPr lang="en-US" sz="2800" i="1">
                                <a:solidFill>
                                  <a:schemeClr val="accent2"/>
                                </a:solidFill>
                                <a:latin typeface="Cambria Math" charset="0"/>
                              </a:rPr>
                              <m:t>0</m:t>
                            </m:r>
                          </m:sub>
                        </m:sSub>
                        <m:r>
                          <a:rPr lang="en-US" sz="2800" i="1">
                            <a:solidFill>
                              <a:schemeClr val="accent2"/>
                            </a:solidFill>
                            <a:latin typeface="Cambria Math" charset="0"/>
                          </a:rPr>
                          <m:t>,</m:t>
                        </m:r>
                        <m:sSub>
                          <m:sSubPr>
                            <m:ctrlPr>
                              <a:rPr lang="en-US" sz="2800" i="1">
                                <a:solidFill>
                                  <a:schemeClr val="accent2"/>
                                </a:solidFill>
                                <a:latin typeface="Cambria Math" charset="0"/>
                              </a:rPr>
                            </m:ctrlPr>
                          </m:sSubPr>
                          <m:e>
                            <m:r>
                              <a:rPr lang="en-US" sz="2800" i="1">
                                <a:solidFill>
                                  <a:schemeClr val="accent2"/>
                                </a:solidFill>
                                <a:latin typeface="Cambria Math" charset="0"/>
                              </a:rPr>
                              <m:t>𝑋</m:t>
                            </m:r>
                          </m:e>
                          <m:sub>
                            <m:r>
                              <a:rPr lang="en-US" sz="2800" i="1">
                                <a:solidFill>
                                  <a:schemeClr val="accent2"/>
                                </a:solidFill>
                                <a:latin typeface="Cambria Math" charset="0"/>
                              </a:rPr>
                              <m:t>𝑣</m:t>
                            </m:r>
                            <m:r>
                              <a:rPr lang="en-US" sz="2800" i="1">
                                <a:solidFill>
                                  <a:schemeClr val="accent2"/>
                                </a:solidFill>
                                <a:latin typeface="Cambria Math" charset="0"/>
                              </a:rPr>
                              <m:t>2</m:t>
                            </m:r>
                          </m:sub>
                        </m:sSub>
                        <m:r>
                          <a:rPr lang="en-US" sz="2800" i="1">
                            <a:solidFill>
                              <a:schemeClr val="accent2"/>
                            </a:solidFill>
                            <a:latin typeface="Cambria Math" charset="0"/>
                          </a:rPr>
                          <m:t>=</m:t>
                        </m:r>
                        <m:sSub>
                          <m:sSubPr>
                            <m:ctrlPr>
                              <a:rPr lang="en-US" sz="2800" i="1">
                                <a:solidFill>
                                  <a:schemeClr val="accent2"/>
                                </a:solidFill>
                                <a:latin typeface="Cambria Math" charset="0"/>
                              </a:rPr>
                            </m:ctrlPr>
                          </m:sSubPr>
                          <m:e>
                            <m:r>
                              <a:rPr lang="en-US" sz="2800" i="1">
                                <a:solidFill>
                                  <a:schemeClr val="accent2"/>
                                </a:solidFill>
                                <a:latin typeface="Cambria Math" charset="0"/>
                              </a:rPr>
                              <m:t>𝑥</m:t>
                            </m:r>
                          </m:e>
                          <m:sub>
                            <m:r>
                              <a:rPr lang="en-US" sz="2800" i="1">
                                <a:solidFill>
                                  <a:schemeClr val="accent2"/>
                                </a:solidFill>
                                <a:latin typeface="Cambria Math" charset="0"/>
                              </a:rPr>
                              <m:t>𝑘</m:t>
                            </m:r>
                          </m:sub>
                        </m:sSub>
                        <m:r>
                          <a:rPr lang="en-US" sz="2800" i="1">
                            <a:solidFill>
                              <a:schemeClr val="accent2"/>
                            </a:solidFill>
                            <a:latin typeface="Cambria Math" charset="0"/>
                          </a:rPr>
                          <m:t> , ∗</m:t>
                        </m:r>
                      </m:e>
                    </m:d>
                  </m:oMath>
                </a14:m>
                <a:r>
                  <a:rPr lang="en-US" sz="2800" dirty="0"/>
                  <a:t> </a:t>
                </a:r>
              </a:p>
              <a:p>
                <a:pPr/>
                <a14:m>
                  <m:oMathPara xmlns:m="http://schemas.openxmlformats.org/officeDocument/2006/math">
                    <m:oMathParaPr>
                      <m:jc m:val="centerGroup"/>
                    </m:oMathParaPr>
                    <m:oMath xmlns:m="http://schemas.openxmlformats.org/officeDocument/2006/math">
                      <m:r>
                        <a:rPr lang="en-US" sz="2800">
                          <a:latin typeface="Cambria Math" charset="0"/>
                        </a:rPr>
                        <m:t>=</m:t>
                      </m:r>
                      <m:nary>
                        <m:naryPr>
                          <m:chr m:val="∑"/>
                          <m:limLoc m:val="undOvr"/>
                          <m:ctrlPr>
                            <a:rPr lang="en-US" sz="2800" i="1">
                              <a:latin typeface="Cambria Math" charset="0"/>
                            </a:rPr>
                          </m:ctrlPr>
                        </m:naryPr>
                        <m:sub>
                          <m:r>
                            <a:rPr lang="en-US" sz="2800" i="1">
                              <a:latin typeface="Cambria Math" charset="0"/>
                            </a:rPr>
                            <m:t>𝑗</m:t>
                          </m:r>
                          <m:r>
                            <a:rPr lang="en-US" sz="2800" i="1">
                              <a:latin typeface="Cambria Math" charset="0"/>
                            </a:rPr>
                            <m:t>=0</m:t>
                          </m:r>
                        </m:sub>
                        <m:sup>
                          <m:r>
                            <a:rPr lang="en-US" sz="2800" i="1">
                              <a:latin typeface="Cambria Math" charset="0"/>
                            </a:rPr>
                            <m:t>𝐸𝑀</m:t>
                          </m:r>
                          <m:r>
                            <a:rPr lang="en-US" sz="2800" i="1">
                              <a:latin typeface="Cambria Math" charset="0"/>
                            </a:rPr>
                            <m:t>−1</m:t>
                          </m:r>
                        </m:sup>
                        <m:e>
                          <m:f>
                            <m:fPr>
                              <m:ctrlPr>
                                <a:rPr lang="en-US" sz="2800" i="1">
                                  <a:latin typeface="Cambria Math" charset="0"/>
                                </a:rPr>
                              </m:ctrlPr>
                            </m:fPr>
                            <m:num>
                              <m:r>
                                <a:rPr lang="en-US" sz="2800" i="1">
                                  <a:latin typeface="Cambria Math" charset="0"/>
                                </a:rPr>
                                <m:t>1</m:t>
                              </m:r>
                            </m:num>
                            <m:den>
                              <m:r>
                                <a:rPr lang="en-US" sz="2800" i="1">
                                  <a:latin typeface="Cambria Math" charset="0"/>
                                </a:rPr>
                                <m:t>𝑗</m:t>
                              </m:r>
                              <m:r>
                                <a:rPr lang="en-US" sz="2800" i="1">
                                  <a:latin typeface="Cambria Math" charset="0"/>
                                </a:rPr>
                                <m:t>+1</m:t>
                              </m:r>
                            </m:den>
                          </m:f>
                          <m:d>
                            <m:dPr>
                              <m:ctrlPr>
                                <a:rPr lang="en-US" sz="2800" i="1">
                                  <a:latin typeface="Cambria Math" charset="0"/>
                                </a:rPr>
                              </m:ctrlPr>
                            </m:dPr>
                            <m:e>
                              <m:m>
                                <m:mPr>
                                  <m:mcs>
                                    <m:mc>
                                      <m:mcPr>
                                        <m:count m:val="1"/>
                                        <m:mcJc m:val="center"/>
                                      </m:mcPr>
                                    </m:mc>
                                  </m:mcs>
                                  <m:ctrlPr>
                                    <a:rPr lang="en-US" sz="2800" i="1">
                                      <a:latin typeface="Cambria Math" charset="0"/>
                                    </a:rPr>
                                  </m:ctrlPr>
                                </m:mPr>
                                <m:mr>
                                  <m:e>
                                    <m:r>
                                      <m:rPr>
                                        <m:brk m:alnAt="7"/>
                                      </m:rPr>
                                      <a:rPr lang="en-US" altLang="zh-CN" sz="2800" b="0" i="1" smtClean="0">
                                        <a:latin typeface="Cambria Math" charset="0"/>
                                      </a:rPr>
                                      <m:t>𝐸</m:t>
                                    </m:r>
                                    <m:r>
                                      <a:rPr lang="en-US" altLang="zh-CN" sz="2800" b="0" i="1" smtClean="0">
                                        <a:latin typeface="Cambria Math" charset="0"/>
                                      </a:rPr>
                                      <m:t>𝑀</m:t>
                                    </m:r>
                                    <m:r>
                                      <a:rPr lang="en-US" sz="2800" i="1">
                                        <a:latin typeface="Cambria Math" charset="0"/>
                                      </a:rPr>
                                      <m:t>−1</m:t>
                                    </m:r>
                                  </m:e>
                                </m:mr>
                                <m:mr>
                                  <m:e>
                                    <m:r>
                                      <a:rPr lang="en-US" sz="2800" i="1">
                                        <a:latin typeface="Cambria Math" charset="0"/>
                                      </a:rPr>
                                      <m:t>𝑗</m:t>
                                    </m:r>
                                  </m:e>
                                </m:mr>
                              </m:m>
                            </m:e>
                          </m:d>
                          <m:sSup>
                            <m:sSupPr>
                              <m:ctrlPr>
                                <a:rPr lang="en-US" sz="2800" i="1">
                                  <a:latin typeface="Cambria Math" charset="0"/>
                                </a:rPr>
                              </m:ctrlPr>
                            </m:sSupPr>
                            <m:e>
                              <m:r>
                                <a:rPr lang="en-US" sz="2800" i="1">
                                  <a:latin typeface="Cambria Math" charset="0"/>
                                </a:rPr>
                                <m:t>{</m:t>
                              </m:r>
                              <m:r>
                                <a:rPr lang="en-US" sz="2800" i="1">
                                  <a:latin typeface="Cambria Math" charset="0"/>
                                </a:rPr>
                                <m:t>𝑏</m:t>
                              </m:r>
                              <m:d>
                                <m:dPr>
                                  <m:ctrlPr>
                                    <a:rPr lang="en-US" sz="2800" i="1">
                                      <a:latin typeface="Cambria Math" charset="0"/>
                                    </a:rPr>
                                  </m:ctrlPr>
                                </m:dPr>
                                <m:e>
                                  <m:sSub>
                                    <m:sSubPr>
                                      <m:ctrlPr>
                                        <a:rPr lang="en-US" sz="2800" i="1">
                                          <a:latin typeface="Cambria Math" charset="0"/>
                                        </a:rPr>
                                      </m:ctrlPr>
                                    </m:sSubPr>
                                    <m:e>
                                      <m:r>
                                        <a:rPr lang="en-US" sz="2800" i="1">
                                          <a:latin typeface="Cambria Math" charset="0"/>
                                        </a:rPr>
                                        <m:t>𝑥</m:t>
                                      </m:r>
                                    </m:e>
                                    <m:sub>
                                      <m:r>
                                        <a:rPr lang="en-US" sz="2800" i="1">
                                          <a:latin typeface="Cambria Math" charset="0"/>
                                        </a:rPr>
                                        <m:t>𝑘</m:t>
                                      </m:r>
                                    </m:sub>
                                  </m:sSub>
                                  <m:r>
                                    <a:rPr lang="en-US" sz="2800" i="1">
                                      <a:latin typeface="Cambria Math" charset="0"/>
                                    </a:rPr>
                                    <m:t>,</m:t>
                                  </m:r>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r>
                                    <a:rPr lang="en-US" sz="2800" i="1">
                                      <a:latin typeface="Cambria Math" charset="0"/>
                                    </a:rPr>
                                    <m:t>,</m:t>
                                  </m:r>
                                  <m:sSub>
                                    <m:sSubPr>
                                      <m:ctrlPr>
                                        <a:rPr lang="en-US" sz="2800" i="1">
                                          <a:latin typeface="Cambria Math" charset="0"/>
                                        </a:rPr>
                                      </m:ctrlPr>
                                    </m:sSubPr>
                                    <m:e>
                                      <m:r>
                                        <a:rPr lang="en-US" sz="2800" i="1">
                                          <a:latin typeface="Cambria Math" charset="0"/>
                                        </a:rPr>
                                        <m:t>𝑝</m:t>
                                      </m:r>
                                    </m:e>
                                    <m:sub>
                                      <m:r>
                                        <a:rPr lang="en-US" sz="2800" i="1">
                                          <a:latin typeface="Cambria Math" charset="0"/>
                                        </a:rPr>
                                        <m:t>0</m:t>
                                      </m:r>
                                    </m:sub>
                                  </m:sSub>
                                </m:e>
                              </m:d>
                              <m:r>
                                <a:rPr lang="en-US" sz="2800" i="1">
                                  <a:latin typeface="Cambria Math" charset="0"/>
                                </a:rPr>
                                <m:t>}</m:t>
                              </m:r>
                            </m:e>
                            <m:sup>
                              <m:r>
                                <a:rPr lang="en-US" sz="2800" i="1">
                                  <a:latin typeface="Cambria Math" charset="0"/>
                                </a:rPr>
                                <m:t>𝑗</m:t>
                              </m:r>
                            </m:sup>
                          </m:sSup>
                          <m:sSup>
                            <m:sSupPr>
                              <m:ctrlPr>
                                <a:rPr lang="en-US" sz="2800" i="1">
                                  <a:latin typeface="Cambria Math" charset="0"/>
                                </a:rPr>
                              </m:ctrlPr>
                            </m:sSupPr>
                            <m:e>
                              <m:r>
                                <a:rPr lang="en-US" sz="2800" i="1">
                                  <a:latin typeface="Cambria Math" charset="0"/>
                                </a:rPr>
                                <m:t>{</m:t>
                              </m:r>
                              <m:r>
                                <a:rPr lang="en-US" sz="2800" i="1">
                                  <a:latin typeface="Cambria Math" charset="0"/>
                                </a:rPr>
                                <m:t>𝐵</m:t>
                              </m:r>
                              <m:r>
                                <a:rPr lang="en-US" sz="2800" i="1">
                                  <a:latin typeface="Cambria Math" charset="0"/>
                                </a:rPr>
                                <m:t>(</m:t>
                              </m:r>
                              <m:sSub>
                                <m:sSubPr>
                                  <m:ctrlPr>
                                    <a:rPr lang="en-US" sz="2800" i="1">
                                      <a:latin typeface="Cambria Math" charset="0"/>
                                    </a:rPr>
                                  </m:ctrlPr>
                                </m:sSubPr>
                                <m:e>
                                  <m:r>
                                    <a:rPr lang="en-US" sz="2800" i="1">
                                      <a:latin typeface="Cambria Math" charset="0"/>
                                    </a:rPr>
                                    <m:t>𝑥</m:t>
                                  </m:r>
                                </m:e>
                                <m:sub>
                                  <m:r>
                                    <a:rPr lang="en-US" sz="2800" i="1">
                                      <a:latin typeface="Cambria Math" charset="0"/>
                                    </a:rPr>
                                    <m:t>𝑘</m:t>
                                  </m:r>
                                </m:sub>
                              </m:sSub>
                              <m:r>
                                <a:rPr lang="en-US" sz="2800" i="1">
                                  <a:latin typeface="Cambria Math" charset="0"/>
                                </a:rPr>
                                <m:t>−1,</m:t>
                              </m:r>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r>
                                <a:rPr lang="en-US" sz="2800" i="1">
                                  <a:latin typeface="Cambria Math" charset="0"/>
                                </a:rPr>
                                <m:t>,</m:t>
                              </m:r>
                              <m:sSub>
                                <m:sSubPr>
                                  <m:ctrlPr>
                                    <a:rPr lang="en-US" sz="2800" i="1">
                                      <a:latin typeface="Cambria Math" charset="0"/>
                                    </a:rPr>
                                  </m:ctrlPr>
                                </m:sSubPr>
                                <m:e>
                                  <m:r>
                                    <a:rPr lang="en-US" sz="2800" i="1">
                                      <a:latin typeface="Cambria Math" charset="0"/>
                                    </a:rPr>
                                    <m:t>𝑝</m:t>
                                  </m:r>
                                </m:e>
                                <m:sub>
                                  <m:r>
                                    <a:rPr lang="en-US" sz="2800" i="1">
                                      <a:latin typeface="Cambria Math" charset="0"/>
                                    </a:rPr>
                                    <m:t>0</m:t>
                                  </m:r>
                                </m:sub>
                              </m:sSub>
                              <m:r>
                                <a:rPr lang="en-US" sz="2800" i="1">
                                  <a:latin typeface="Cambria Math" charset="0"/>
                                </a:rPr>
                                <m:t>)}</m:t>
                              </m:r>
                            </m:e>
                            <m:sup>
                              <m:r>
                                <a:rPr lang="en-US" sz="2800" i="1">
                                  <a:latin typeface="Cambria Math" charset="0"/>
                                </a:rPr>
                                <m:t>𝐸𝑀</m:t>
                              </m:r>
                              <m:r>
                                <a:rPr lang="en-US" sz="2800" i="1">
                                  <a:latin typeface="Cambria Math" charset="0"/>
                                </a:rPr>
                                <m:t>−1−</m:t>
                              </m:r>
                              <m:r>
                                <a:rPr lang="en-US" sz="2800" i="1">
                                  <a:latin typeface="Cambria Math" charset="0"/>
                                </a:rPr>
                                <m:t>𝑗</m:t>
                              </m:r>
                            </m:sup>
                          </m:sSup>
                        </m:e>
                      </m:nary>
                    </m:oMath>
                  </m:oMathPara>
                </a14:m>
                <a:endParaRPr lang="en-US" sz="2800" dirty="0"/>
              </a:p>
              <a:p>
                <a:endParaRPr lang="en-US" sz="2800" i="1" dirty="0" smtClean="0">
                  <a:solidFill>
                    <a:srgbClr val="7030A0"/>
                  </a:solidFill>
                  <a:latin typeface="Cambria Math" charset="0"/>
                </a:endParaRPr>
              </a:p>
              <a:p>
                <a14:m>
                  <m:oMath xmlns:m="http://schemas.openxmlformats.org/officeDocument/2006/math">
                    <m:r>
                      <a:rPr lang="en-US" sz="2800" i="1" smtClean="0">
                        <a:solidFill>
                          <a:srgbClr val="7030A0"/>
                        </a:solidFill>
                        <a:latin typeface="Cambria Math" charset="0"/>
                      </a:rPr>
                      <m:t>𝐼</m:t>
                    </m:r>
                    <m:d>
                      <m:dPr>
                        <m:ctrlPr>
                          <a:rPr lang="en-US" sz="2800" i="1">
                            <a:solidFill>
                              <a:srgbClr val="7030A0"/>
                            </a:solidFill>
                            <a:latin typeface="Cambria Math" charset="0"/>
                          </a:rPr>
                        </m:ctrlPr>
                      </m:dPr>
                      <m:e>
                        <m:sSub>
                          <m:sSubPr>
                            <m:ctrlPr>
                              <a:rPr lang="en-US" sz="2800" i="1">
                                <a:solidFill>
                                  <a:srgbClr val="7030A0"/>
                                </a:solidFill>
                                <a:latin typeface="Cambria Math" charset="0"/>
                              </a:rPr>
                            </m:ctrlPr>
                          </m:sSubPr>
                          <m:e>
                            <m:r>
                              <a:rPr lang="en-US" sz="2800" i="1">
                                <a:solidFill>
                                  <a:srgbClr val="7030A0"/>
                                </a:solidFill>
                                <a:latin typeface="Cambria Math" charset="0"/>
                              </a:rPr>
                              <m:t>𝑇</m:t>
                            </m:r>
                          </m:e>
                          <m:sub>
                            <m:r>
                              <a:rPr lang="en-US" sz="2800" i="1">
                                <a:solidFill>
                                  <a:srgbClr val="7030A0"/>
                                </a:solidFill>
                                <a:latin typeface="Cambria Math" charset="0"/>
                              </a:rPr>
                              <m:t>2</m:t>
                            </m:r>
                          </m:sub>
                        </m:sSub>
                        <m:r>
                          <a:rPr lang="en-US" sz="2800" i="1">
                            <a:solidFill>
                              <a:srgbClr val="7030A0"/>
                            </a:solidFill>
                            <a:latin typeface="Cambria Math" charset="0"/>
                          </a:rPr>
                          <m:t>&gt;</m:t>
                        </m:r>
                        <m:sSub>
                          <m:sSubPr>
                            <m:ctrlPr>
                              <a:rPr lang="en-US" sz="2800" i="1">
                                <a:solidFill>
                                  <a:srgbClr val="7030A0"/>
                                </a:solidFill>
                                <a:latin typeface="Cambria Math" charset="0"/>
                              </a:rPr>
                            </m:ctrlPr>
                          </m:sSubPr>
                          <m:e>
                            <m:r>
                              <a:rPr lang="en-US" sz="2800" i="1">
                                <a:solidFill>
                                  <a:srgbClr val="7030A0"/>
                                </a:solidFill>
                                <a:latin typeface="Cambria Math" charset="0"/>
                              </a:rPr>
                              <m:t>𝑦</m:t>
                            </m:r>
                          </m:e>
                          <m:sub>
                            <m:r>
                              <a:rPr lang="en-US" sz="2800" i="1">
                                <a:solidFill>
                                  <a:srgbClr val="7030A0"/>
                                </a:solidFill>
                                <a:latin typeface="Cambria Math" charset="0"/>
                              </a:rPr>
                              <m:t>2</m:t>
                            </m:r>
                          </m:sub>
                        </m:sSub>
                      </m:e>
                    </m:d>
                  </m:oMath>
                </a14:m>
                <a:r>
                  <a:rPr lang="en-US" sz="2800" dirty="0"/>
                  <a:t>=</a:t>
                </a:r>
                <a14:m>
                  <m:oMath xmlns:m="http://schemas.openxmlformats.org/officeDocument/2006/math">
                    <m:r>
                      <m:rPr>
                        <m:sty m:val="p"/>
                      </m:rPr>
                      <a:rPr lang="en-US" sz="2800">
                        <a:latin typeface="Cambria Math" charset="0"/>
                      </a:rPr>
                      <m:t>I</m:t>
                    </m:r>
                    <m:d>
                      <m:dPr>
                        <m:ctrlPr>
                          <a:rPr lang="en-US" sz="2800" i="1">
                            <a:latin typeface="Cambria Math" charset="0"/>
                          </a:rPr>
                        </m:ctrlPr>
                      </m:dPr>
                      <m:e>
                        <m:r>
                          <a:rPr lang="en-US" sz="2800" i="1">
                            <a:latin typeface="Cambria Math" charset="0"/>
                          </a:rPr>
                          <m:t>𝑎</m:t>
                        </m:r>
                        <m:d>
                          <m:dPr>
                            <m:ctrlPr>
                              <a:rPr lang="en-US" sz="2800" i="1">
                                <a:latin typeface="Cambria Math" charset="0"/>
                              </a:rPr>
                            </m:ctrlPr>
                          </m:dPr>
                          <m:e>
                            <m:f>
                              <m:fPr>
                                <m:ctrlPr>
                                  <a:rPr lang="en-US" sz="2800" i="1">
                                    <a:latin typeface="Cambria Math" charset="0"/>
                                  </a:rPr>
                                </m:ctrlPr>
                              </m:fPr>
                              <m:num>
                                <m:sSub>
                                  <m:sSubPr>
                                    <m:ctrlPr>
                                      <a:rPr lang="en-US" sz="2800" i="1">
                                        <a:latin typeface="Cambria Math" charset="0"/>
                                      </a:rPr>
                                    </m:ctrlPr>
                                  </m:sSubPr>
                                  <m:e>
                                    <m:r>
                                      <a:rPr lang="en-US" sz="2800" i="1">
                                        <a:latin typeface="Cambria Math" charset="0"/>
                                      </a:rPr>
                                      <m:t>𝑥</m:t>
                                    </m:r>
                                  </m:e>
                                  <m:sub>
                                    <m:r>
                                      <a:rPr lang="en-US" sz="2800" i="1">
                                        <a:latin typeface="Cambria Math" charset="0"/>
                                      </a:rPr>
                                      <m:t>𝑘</m:t>
                                    </m:r>
                                  </m:sub>
                                </m:sSub>
                              </m:num>
                              <m:den>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den>
                            </m:f>
                          </m:e>
                        </m:d>
                        <m:r>
                          <a:rPr lang="en-US" sz="2800" i="1">
                            <a:latin typeface="Cambria Math" charset="0"/>
                          </a:rPr>
                          <m:t>−</m:t>
                        </m:r>
                        <m:r>
                          <a:rPr lang="en-US" sz="2800" i="1">
                            <a:latin typeface="Cambria Math" charset="0"/>
                          </a:rPr>
                          <m:t>𝑎</m:t>
                        </m:r>
                        <m:d>
                          <m:dPr>
                            <m:ctrlPr>
                              <a:rPr lang="en-US" sz="2800" i="1">
                                <a:latin typeface="Cambria Math" charset="0"/>
                              </a:rPr>
                            </m:ctrlPr>
                          </m:dPr>
                          <m:e>
                            <m:f>
                              <m:fPr>
                                <m:ctrlPr>
                                  <a:rPr lang="en-US" sz="2800" i="1">
                                    <a:latin typeface="Cambria Math" charset="0"/>
                                  </a:rPr>
                                </m:ctrlPr>
                              </m:fPr>
                              <m:num>
                                <m:sSub>
                                  <m:sSubPr>
                                    <m:ctrlPr>
                                      <a:rPr lang="en-US" sz="2800" i="1">
                                        <a:latin typeface="Cambria Math" charset="0"/>
                                      </a:rPr>
                                    </m:ctrlPr>
                                  </m:sSubPr>
                                  <m:e>
                                    <m:r>
                                      <a:rPr lang="en-US" sz="2800" i="1">
                                        <a:latin typeface="Cambria Math" charset="0"/>
                                      </a:rPr>
                                      <m:t>𝑥</m:t>
                                    </m:r>
                                  </m:e>
                                  <m:sub>
                                    <m:r>
                                      <a:rPr lang="en-US" sz="2800" i="1">
                                        <a:latin typeface="Cambria Math" charset="0"/>
                                      </a:rPr>
                                      <m:t>0</m:t>
                                    </m:r>
                                  </m:sub>
                                </m:sSub>
                              </m:num>
                              <m:den>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den>
                            </m:f>
                          </m:e>
                        </m:d>
                        <m:r>
                          <a:rPr lang="en-US" sz="2800">
                            <a:latin typeface="Cambria Math" charset="0"/>
                          </a:rPr>
                          <m:t>&gt;</m:t>
                        </m:r>
                        <m:f>
                          <m:fPr>
                            <m:ctrlPr>
                              <a:rPr lang="en-US" sz="2800" i="1">
                                <a:latin typeface="Cambria Math" charset="0"/>
                              </a:rPr>
                            </m:ctrlPr>
                          </m:fPr>
                          <m:num>
                            <m:sSub>
                              <m:sSubPr>
                                <m:ctrlPr>
                                  <a:rPr lang="en-US" sz="2800" i="1">
                                    <a:latin typeface="Cambria Math" charset="0"/>
                                  </a:rPr>
                                </m:ctrlPr>
                              </m:sSubPr>
                              <m:e>
                                <m:r>
                                  <a:rPr lang="en-US" sz="2800" i="1">
                                    <a:latin typeface="Cambria Math" charset="0"/>
                                  </a:rPr>
                                  <m:t>𝑦</m:t>
                                </m:r>
                              </m:e>
                              <m:sub>
                                <m:r>
                                  <a:rPr lang="en-US" sz="2800" i="1">
                                    <a:latin typeface="Cambria Math" charset="0"/>
                                  </a:rPr>
                                  <m:t>2</m:t>
                                </m:r>
                              </m:sub>
                            </m:sSub>
                          </m:num>
                          <m:den>
                            <m:rad>
                              <m:radPr>
                                <m:degHide m:val="on"/>
                                <m:ctrlPr>
                                  <a:rPr lang="en-US" sz="2800" i="1">
                                    <a:latin typeface="Cambria Math" charset="0"/>
                                  </a:rPr>
                                </m:ctrlPr>
                              </m:radPr>
                              <m:deg/>
                              <m:e>
                                <m:r>
                                  <a:rPr lang="en-US" sz="2800" i="1">
                                    <a:latin typeface="Cambria Math" charset="0"/>
                                  </a:rPr>
                                  <m:t>2</m:t>
                                </m:r>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e>
                            </m:rad>
                          </m:den>
                        </m:f>
                      </m:e>
                    </m:d>
                  </m:oMath>
                </a14:m>
                <a:endParaRPr lang="en-US" sz="2800" dirty="0" smtClean="0"/>
              </a:p>
              <a:p>
                <a:endParaRPr lang="en-US" sz="2800" dirty="0"/>
              </a:p>
              <a:p>
                <a14:m>
                  <m:oMath xmlns:m="http://schemas.openxmlformats.org/officeDocument/2006/math">
                    <m:sSub>
                      <m:sSubPr>
                        <m:ctrlPr>
                          <a:rPr lang="en-US" sz="2800" i="1" smtClean="0">
                            <a:solidFill>
                              <a:schemeClr val="accent6">
                                <a:lumMod val="75000"/>
                              </a:schemeClr>
                            </a:solidFill>
                            <a:latin typeface="Cambria Math" charset="0"/>
                          </a:rPr>
                        </m:ctrlPr>
                      </m:sSubPr>
                      <m:e>
                        <m:r>
                          <a:rPr lang="en-US" sz="2800" i="1">
                            <a:solidFill>
                              <a:schemeClr val="accent6">
                                <a:lumMod val="75000"/>
                              </a:schemeClr>
                            </a:solidFill>
                            <a:latin typeface="Cambria Math" charset="0"/>
                          </a:rPr>
                          <m:t>𝑃</m:t>
                        </m:r>
                      </m:e>
                      <m:sub>
                        <m:sSub>
                          <m:sSubPr>
                            <m:ctrlPr>
                              <a:rPr lang="en-US" sz="2800" i="1">
                                <a:solidFill>
                                  <a:schemeClr val="accent6">
                                    <a:lumMod val="75000"/>
                                  </a:schemeClr>
                                </a:solidFill>
                                <a:latin typeface="Cambria Math" charset="0"/>
                              </a:rPr>
                            </m:ctrlPr>
                          </m:sSubPr>
                          <m:e>
                            <m:r>
                              <a:rPr lang="en-US" sz="2800" i="1">
                                <a:solidFill>
                                  <a:schemeClr val="accent6">
                                    <a:lumMod val="75000"/>
                                  </a:schemeClr>
                                </a:solidFill>
                                <a:latin typeface="Cambria Math" charset="0"/>
                              </a:rPr>
                              <m:t>𝐻</m:t>
                            </m:r>
                          </m:e>
                          <m:sub>
                            <m:r>
                              <a:rPr lang="en-US" sz="2800" i="1">
                                <a:solidFill>
                                  <a:schemeClr val="accent6">
                                    <a:lumMod val="75000"/>
                                  </a:schemeClr>
                                </a:solidFill>
                                <a:latin typeface="Cambria Math" charset="0"/>
                              </a:rPr>
                              <m:t>0</m:t>
                            </m:r>
                          </m:sub>
                        </m:sSub>
                      </m:sub>
                    </m:sSub>
                    <m:d>
                      <m:dPr>
                        <m:endChr m:val="|"/>
                        <m:ctrlPr>
                          <a:rPr lang="en-US" sz="2800" i="1">
                            <a:solidFill>
                              <a:schemeClr val="accent6">
                                <a:lumMod val="75000"/>
                              </a:schemeClr>
                            </a:solidFill>
                            <a:latin typeface="Cambria Math" charset="0"/>
                          </a:rPr>
                        </m:ctrlPr>
                      </m:dPr>
                      <m:e>
                        <m:sSub>
                          <m:sSubPr>
                            <m:ctrlPr>
                              <a:rPr lang="en-US" sz="2800" i="1">
                                <a:solidFill>
                                  <a:schemeClr val="accent6">
                                    <a:lumMod val="75000"/>
                                  </a:schemeClr>
                                </a:solidFill>
                                <a:latin typeface="Cambria Math" charset="0"/>
                              </a:rPr>
                            </m:ctrlPr>
                          </m:sSubPr>
                          <m:e>
                            <m:r>
                              <a:rPr lang="en-US" sz="2800" i="1">
                                <a:solidFill>
                                  <a:schemeClr val="accent6">
                                    <a:lumMod val="75000"/>
                                  </a:schemeClr>
                                </a:solidFill>
                                <a:latin typeface="Cambria Math" charset="0"/>
                              </a:rPr>
                              <m:t>𝑋</m:t>
                            </m:r>
                          </m:e>
                          <m:sub>
                            <m:r>
                              <a:rPr lang="en-US" sz="2800" i="1">
                                <a:solidFill>
                                  <a:schemeClr val="accent6">
                                    <a:lumMod val="75000"/>
                                  </a:schemeClr>
                                </a:solidFill>
                                <a:latin typeface="Cambria Math" charset="0"/>
                              </a:rPr>
                              <m:t>02</m:t>
                            </m:r>
                          </m:sub>
                        </m:sSub>
                        <m:r>
                          <a:rPr lang="en-US" sz="2800" i="1">
                            <a:solidFill>
                              <a:schemeClr val="accent6">
                                <a:lumMod val="75000"/>
                              </a:schemeClr>
                            </a:solidFill>
                            <a:latin typeface="Cambria Math" charset="0"/>
                          </a:rPr>
                          <m:t>=</m:t>
                        </m:r>
                        <m:sSub>
                          <m:sSubPr>
                            <m:ctrlPr>
                              <a:rPr lang="en-US" sz="2800" i="1">
                                <a:solidFill>
                                  <a:schemeClr val="accent6">
                                    <a:lumMod val="75000"/>
                                  </a:schemeClr>
                                </a:solidFill>
                                <a:latin typeface="Cambria Math" charset="0"/>
                              </a:rPr>
                            </m:ctrlPr>
                          </m:sSubPr>
                          <m:e>
                            <m:r>
                              <a:rPr lang="en-US" sz="2800" i="1">
                                <a:solidFill>
                                  <a:schemeClr val="accent6">
                                    <a:lumMod val="75000"/>
                                  </a:schemeClr>
                                </a:solidFill>
                                <a:latin typeface="Cambria Math" charset="0"/>
                              </a:rPr>
                              <m:t>𝑥</m:t>
                            </m:r>
                          </m:e>
                          <m:sub>
                            <m:r>
                              <a:rPr lang="en-US" sz="2800" i="1">
                                <a:solidFill>
                                  <a:schemeClr val="accent6">
                                    <a:lumMod val="75000"/>
                                  </a:schemeClr>
                                </a:solidFill>
                                <a:latin typeface="Cambria Math" charset="0"/>
                              </a:rPr>
                              <m:t>0</m:t>
                            </m:r>
                          </m:sub>
                        </m:sSub>
                        <m:r>
                          <a:rPr lang="en-US" sz="2800" i="1">
                            <a:solidFill>
                              <a:schemeClr val="accent6">
                                <a:lumMod val="75000"/>
                              </a:schemeClr>
                            </a:solidFill>
                            <a:latin typeface="Cambria Math" charset="0"/>
                          </a:rPr>
                          <m:t>,</m:t>
                        </m:r>
                        <m:sSub>
                          <m:sSubPr>
                            <m:ctrlPr>
                              <a:rPr lang="en-US" sz="2800" i="1">
                                <a:solidFill>
                                  <a:schemeClr val="accent6">
                                    <a:lumMod val="75000"/>
                                  </a:schemeClr>
                                </a:solidFill>
                                <a:latin typeface="Cambria Math" charset="0"/>
                              </a:rPr>
                            </m:ctrlPr>
                          </m:sSubPr>
                          <m:e>
                            <m:r>
                              <a:rPr lang="en-US" sz="2800" i="1">
                                <a:solidFill>
                                  <a:schemeClr val="accent6">
                                    <a:lumMod val="75000"/>
                                  </a:schemeClr>
                                </a:solidFill>
                                <a:latin typeface="Cambria Math" charset="0"/>
                              </a:rPr>
                              <m:t>𝑋</m:t>
                            </m:r>
                          </m:e>
                          <m:sub>
                            <m:r>
                              <a:rPr lang="en-US" sz="2800" i="1">
                                <a:solidFill>
                                  <a:schemeClr val="accent6">
                                    <a:lumMod val="75000"/>
                                  </a:schemeClr>
                                </a:solidFill>
                                <a:latin typeface="Cambria Math" charset="0"/>
                              </a:rPr>
                              <m:t>𝑣</m:t>
                            </m:r>
                            <m:r>
                              <a:rPr lang="en-US" sz="2800" i="1">
                                <a:solidFill>
                                  <a:schemeClr val="accent6">
                                    <a:lumMod val="75000"/>
                                  </a:schemeClr>
                                </a:solidFill>
                                <a:latin typeface="Cambria Math" charset="0"/>
                              </a:rPr>
                              <m:t>2</m:t>
                            </m:r>
                          </m:sub>
                        </m:sSub>
                        <m:r>
                          <a:rPr lang="en-US" sz="2800" i="1">
                            <a:solidFill>
                              <a:schemeClr val="accent6">
                                <a:lumMod val="75000"/>
                              </a:schemeClr>
                            </a:solidFill>
                            <a:latin typeface="Cambria Math" charset="0"/>
                          </a:rPr>
                          <m:t>=</m:t>
                        </m:r>
                        <m:sSub>
                          <m:sSubPr>
                            <m:ctrlPr>
                              <a:rPr lang="en-US" sz="2800" i="1">
                                <a:solidFill>
                                  <a:schemeClr val="accent6">
                                    <a:lumMod val="75000"/>
                                  </a:schemeClr>
                                </a:solidFill>
                                <a:latin typeface="Cambria Math" charset="0"/>
                              </a:rPr>
                            </m:ctrlPr>
                          </m:sSubPr>
                          <m:e>
                            <m:r>
                              <a:rPr lang="en-US" sz="2800" i="1">
                                <a:solidFill>
                                  <a:schemeClr val="accent6">
                                    <a:lumMod val="75000"/>
                                  </a:schemeClr>
                                </a:solidFill>
                                <a:latin typeface="Cambria Math" charset="0"/>
                              </a:rPr>
                              <m:t>𝑥</m:t>
                            </m:r>
                          </m:e>
                          <m:sub>
                            <m:r>
                              <a:rPr lang="en-US" sz="2800" i="1">
                                <a:solidFill>
                                  <a:schemeClr val="accent6">
                                    <a:lumMod val="75000"/>
                                  </a:schemeClr>
                                </a:solidFill>
                                <a:latin typeface="Cambria Math" charset="0"/>
                              </a:rPr>
                              <m:t>𝑘</m:t>
                            </m:r>
                          </m:sub>
                        </m:sSub>
                      </m:e>
                    </m:d>
                    <m:r>
                      <a:rPr lang="en-US" sz="2800" i="1">
                        <a:solidFill>
                          <a:schemeClr val="accent6">
                            <a:lumMod val="75000"/>
                          </a:schemeClr>
                        </a:solidFill>
                        <a:latin typeface="Cambria Math" charset="0"/>
                      </a:rPr>
                      <m:t>∗</m:t>
                    </m:r>
                    <m:r>
                      <a:rPr lang="en-US" sz="2800">
                        <a:solidFill>
                          <a:schemeClr val="accent6">
                            <a:lumMod val="75000"/>
                          </a:schemeClr>
                        </a:solidFill>
                        <a:latin typeface="Cambria Math" charset="0"/>
                      </a:rPr>
                      <m:t>)</m:t>
                    </m:r>
                  </m:oMath>
                </a14:m>
                <a:r>
                  <a:rPr lang="en-US" sz="2800" dirty="0">
                    <a:solidFill>
                      <a:schemeClr val="accent6">
                        <a:lumMod val="75000"/>
                      </a:schemeClr>
                    </a:solidFill>
                  </a:rPr>
                  <a:t>=</a:t>
                </a:r>
                <a14:m>
                  <m:oMath xmlns:m="http://schemas.openxmlformats.org/officeDocument/2006/math">
                    <m:r>
                      <m:rPr>
                        <m:sty m:val="p"/>
                      </m:rPr>
                      <a:rPr lang="en-US" sz="2800">
                        <a:latin typeface="Cambria Math" charset="0"/>
                      </a:rPr>
                      <m:t>b</m:t>
                    </m:r>
                    <m:d>
                      <m:dPr>
                        <m:begChr m:val="{"/>
                        <m:endChr m:val="}"/>
                        <m:ctrlPr>
                          <a:rPr lang="en-US" sz="2800" i="1">
                            <a:latin typeface="Cambria Math" charset="0"/>
                          </a:rPr>
                        </m:ctrlPr>
                      </m:dPr>
                      <m:e>
                        <m:sSub>
                          <m:sSubPr>
                            <m:ctrlPr>
                              <a:rPr lang="en-US" sz="2800" i="1">
                                <a:latin typeface="Cambria Math" charset="0"/>
                              </a:rPr>
                            </m:ctrlPr>
                          </m:sSubPr>
                          <m:e>
                            <m:r>
                              <a:rPr lang="en-US" sz="2800" i="1">
                                <a:latin typeface="Cambria Math" charset="0"/>
                              </a:rPr>
                              <m:t>𝑥</m:t>
                            </m:r>
                          </m:e>
                          <m:sub>
                            <m:r>
                              <a:rPr lang="en-US" sz="2800" i="1">
                                <a:latin typeface="Cambria Math" charset="0"/>
                              </a:rPr>
                              <m:t>𝑘</m:t>
                            </m:r>
                          </m:sub>
                        </m:sSub>
                        <m:r>
                          <a:rPr lang="en-US" sz="2800">
                            <a:latin typeface="Cambria Math" charset="0"/>
                          </a:rPr>
                          <m:t>,</m:t>
                        </m:r>
                        <m:sSub>
                          <m:sSubPr>
                            <m:ctrlPr>
                              <a:rPr lang="en-US" sz="2800" i="1">
                                <a:latin typeface="Cambria Math" charset="0"/>
                              </a:rPr>
                            </m:ctrlPr>
                          </m:sSubPr>
                          <m:e>
                            <m:r>
                              <a:rPr lang="en-US" sz="2800" i="1">
                                <a:latin typeface="Cambria Math" charset="0"/>
                              </a:rPr>
                              <m:t>𝑝</m:t>
                            </m:r>
                          </m:e>
                          <m:sub>
                            <m:r>
                              <a:rPr lang="en-US" sz="2800" i="1">
                                <a:latin typeface="Cambria Math" charset="0"/>
                              </a:rPr>
                              <m:t>0</m:t>
                            </m:r>
                          </m:sub>
                        </m:sSub>
                        <m:r>
                          <a:rPr lang="en-US" sz="2800">
                            <a:latin typeface="Cambria Math" charset="0"/>
                          </a:rPr>
                          <m:t>,</m:t>
                        </m:r>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e>
                    </m:d>
                    <m:r>
                      <m:rPr>
                        <m:sty m:val="p"/>
                      </m:rPr>
                      <a:rPr lang="en-US" sz="2800">
                        <a:latin typeface="Cambria Math" charset="0"/>
                      </a:rPr>
                      <m:t>b</m:t>
                    </m:r>
                    <m:r>
                      <a:rPr lang="en-US" sz="2800">
                        <a:latin typeface="Cambria Math" charset="0"/>
                      </a:rPr>
                      <m:t>{</m:t>
                    </m:r>
                    <m:sSub>
                      <m:sSubPr>
                        <m:ctrlPr>
                          <a:rPr lang="en-US" sz="2800" i="1">
                            <a:latin typeface="Cambria Math" charset="0"/>
                          </a:rPr>
                        </m:ctrlPr>
                      </m:sSubPr>
                      <m:e>
                        <m:r>
                          <a:rPr lang="en-US" sz="2800" i="1">
                            <a:latin typeface="Cambria Math" charset="0"/>
                          </a:rPr>
                          <m:t>𝑥</m:t>
                        </m:r>
                      </m:e>
                      <m:sub>
                        <m:r>
                          <a:rPr lang="en-US" sz="2800" i="1">
                            <a:latin typeface="Cambria Math" charset="0"/>
                          </a:rPr>
                          <m:t>0</m:t>
                        </m:r>
                      </m:sub>
                    </m:sSub>
                    <m:r>
                      <a:rPr lang="en-US" sz="2800">
                        <a:latin typeface="Cambria Math" charset="0"/>
                      </a:rPr>
                      <m:t>,</m:t>
                    </m:r>
                    <m:sSub>
                      <m:sSubPr>
                        <m:ctrlPr>
                          <a:rPr lang="en-US" sz="2800" i="1">
                            <a:latin typeface="Cambria Math" charset="0"/>
                          </a:rPr>
                        </m:ctrlPr>
                      </m:sSubPr>
                      <m:e>
                        <m:r>
                          <a:rPr lang="en-US" sz="2800" i="1">
                            <a:latin typeface="Cambria Math" charset="0"/>
                          </a:rPr>
                          <m:t>𝑝</m:t>
                        </m:r>
                      </m:e>
                      <m:sub>
                        <m:r>
                          <a:rPr lang="en-US" sz="2800" i="1">
                            <a:latin typeface="Cambria Math" charset="0"/>
                          </a:rPr>
                          <m:t>0</m:t>
                        </m:r>
                      </m:sub>
                    </m:sSub>
                    <m:r>
                      <a:rPr lang="en-US" sz="2800">
                        <a:latin typeface="Cambria Math" charset="0"/>
                      </a:rPr>
                      <m:t>,</m:t>
                    </m:r>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r>
                      <a:rPr lang="en-US" sz="2800">
                        <a:latin typeface="Cambria Math" charset="0"/>
                      </a:rPr>
                      <m:t>}</m:t>
                    </m:r>
                  </m:oMath>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1106465" y="920057"/>
                <a:ext cx="10179485" cy="3939796"/>
              </a:xfrm>
              <a:prstGeom prst="rect">
                <a:avLst/>
              </a:prstGeom>
              <a:blipFill rotWithShape="0">
                <a:blip r:embed="rId2"/>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6305735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315233" y="1027134"/>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Cambria Math" charset="0"/>
                    <a:ea typeface="Times New Roman" charset="0"/>
                    <a:cs typeface="Times New Roman" charset="0"/>
                  </a:rPr>
                  <a:t/>
                </a:r>
                <a:br>
                  <a:rPr lang="en-US" sz="3200" dirty="0" smtClean="0">
                    <a:latin typeface="Cambria Math"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315233" y="1027134"/>
                <a:ext cx="9144000" cy="3102628"/>
              </a:xfrm>
              <a:blipFill rotWithShape="0">
                <a:blip r:embed="rId2"/>
                <a:stretch>
                  <a:fillRect l="-1733" t="-6287" b="-6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87245" y="935868"/>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87245" y="935868"/>
                <a:ext cx="5260931" cy="698396"/>
              </a:xfrm>
              <a:prstGeom prst="rect">
                <a:avLst/>
              </a:prstGeom>
              <a:blipFill rotWithShape="0">
                <a:blip r:embed="rId3"/>
                <a:stretch>
                  <a:fillRect t="-7018" b="-6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93096" y="1997519"/>
                <a:ext cx="8367387" cy="1173655"/>
              </a:xfrm>
              <a:prstGeom prst="rect">
                <a:avLst/>
              </a:prstGeom>
              <a:solidFill>
                <a:schemeClr val="bg2">
                  <a:lumMod val="90000"/>
                </a:schemeClr>
              </a:solidFill>
              <a:ln>
                <a:noFill/>
              </a:ln>
            </p:spPr>
            <p:txBody>
              <a:bodyPr wrap="square" rtlCol="0">
                <a:spAutoFit/>
              </a:bodyPr>
              <a:lstStyle/>
              <a:p>
                <a:pPr algn="ctr"/>
                <a:endParaRPr lang="en-US" sz="1200" i="1" dirty="0" smtClean="0">
                  <a:latin typeface="Cambria Math" charset="0"/>
                </a:endParaRPr>
              </a:p>
              <a:p>
                <a:pPr algn="ctr"/>
                <a14:m>
                  <m:oMathPara xmlns:m="http://schemas.openxmlformats.org/officeDocument/2006/math">
                    <m:oMathParaPr>
                      <m:jc m:val="left"/>
                    </m:oMathParaPr>
                    <m:oMath xmlns:m="http://schemas.openxmlformats.org/officeDocument/2006/math">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r>
                                <a:rPr lang="en-US" sz="1200">
                                  <a:latin typeface="Cambria Math" charset="0"/>
                                </a:rPr>
                                <m:t>{1</m:t>
                              </m:r>
                              <m:r>
                                <a:rPr lang="en-US" sz="1200" i="1">
                                  <a:latin typeface="Cambria Math" charset="0"/>
                                </a:rPr>
                                <m:t>−</m:t>
                              </m:r>
                              <m:r>
                                <m:rPr>
                                  <m:sty m:val="p"/>
                                </m:rPr>
                                <a:rPr lang="en-US" sz="1200">
                                  <a:latin typeface="Cambria Math" charset="0"/>
                                </a:rPr>
                                <m:t>Φ</m:t>
                              </m:r>
                              <m:r>
                                <a:rPr lang="en-US" sz="1200">
                                  <a:latin typeface="Cambria Math" charset="0"/>
                                </a:rPr>
                                <m:t>(</m:t>
                              </m:r>
                              <m:sSub>
                                <m:sSubPr>
                                  <m:ctrlPr>
                                    <a:rPr lang="en-US" sz="1200" i="1">
                                      <a:latin typeface="Cambria Math" charset="0"/>
                                    </a:rPr>
                                  </m:ctrlPr>
                                </m:sSubPr>
                                <m:e>
                                  <m:r>
                                    <a:rPr lang="en-US" sz="1200" i="1">
                                      <a:latin typeface="Cambria Math" charset="0"/>
                                    </a:rPr>
                                    <m:t>𝑦</m:t>
                                  </m:r>
                                </m:e>
                                <m:sub>
                                  <m:r>
                                    <a:rPr lang="en-US" sz="1200" i="1">
                                      <a:latin typeface="Cambria Math" charset="0"/>
                                    </a:rPr>
                                    <m:t>3</m:t>
                                  </m:r>
                                </m:sub>
                              </m:sSub>
                              <m:rad>
                                <m:radPr>
                                  <m:degHide m:val="on"/>
                                  <m:ctrlPr>
                                    <a:rPr lang="en-US" sz="1200" i="1">
                                      <a:latin typeface="Cambria Math" charset="0"/>
                                    </a:rPr>
                                  </m:ctrlPr>
                                </m:radPr>
                                <m:deg/>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den>
                                  </m:f>
                                </m:e>
                              </m:rad>
                              <m:r>
                                <a:rPr lang="en-US" sz="1200" i="1">
                                  <a:latin typeface="Cambria Math" charset="0"/>
                                </a:rPr>
                                <m:t>−</m:t>
                              </m:r>
                              <m:f>
                                <m:fPr>
                                  <m:ctrlPr>
                                    <a:rPr lang="en-US" sz="1200" i="1">
                                      <a:latin typeface="Cambria Math" charset="0"/>
                                    </a:rPr>
                                  </m:ctrlPr>
                                </m:fPr>
                                <m:num>
                                  <m:sSub>
                                    <m:sSubPr>
                                      <m:ctrlPr>
                                        <a:rPr lang="en-US" sz="1200" i="1">
                                          <a:latin typeface="Cambria Math" charset="0"/>
                                        </a:rPr>
                                      </m:ctrlPr>
                                    </m:sSubPr>
                                    <m:e>
                                      <m:rad>
                                        <m:radPr>
                                          <m:degHide m:val="on"/>
                                          <m:ctrlPr>
                                            <a:rPr lang="en-US" sz="1200" i="1">
                                              <a:latin typeface="Cambria Math" charset="0"/>
                                            </a:rPr>
                                          </m:ctrlPr>
                                        </m:radPr>
                                        <m:deg/>
                                        <m:e>
                                          <m:r>
                                            <a:rPr lang="en-US" sz="1200" i="1">
                                              <a:latin typeface="Cambria Math" charset="0"/>
                                            </a:rPr>
                                            <m:t>2</m:t>
                                          </m:r>
                                        </m:e>
                                      </m:rad>
                                      <m:r>
                                        <a:rPr lang="en-US" sz="1200" i="1">
                                          <a:latin typeface="Cambria Math" charset="0"/>
                                        </a:rPr>
                                        <m:t>𝑛</m:t>
                                      </m:r>
                                    </m:e>
                                    <m:sub>
                                      <m:r>
                                        <a:rPr lang="en-US" sz="1200" i="1">
                                          <a:latin typeface="Cambria Math" charset="0"/>
                                        </a:rPr>
                                        <m:t>2</m:t>
                                      </m:r>
                                    </m:sub>
                                  </m:sSub>
                                </m:num>
                                <m:den>
                                  <m:rad>
                                    <m:radPr>
                                      <m:degHide m:val="on"/>
                                      <m:ctrlPr>
                                        <a:rPr lang="en-US" sz="1200" i="1">
                                          <a:latin typeface="Cambria Math" charset="0"/>
                                        </a:rPr>
                                      </m:ctrlPr>
                                    </m:radPr>
                                    <m:deg/>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rad>
                                </m:den>
                              </m:f>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e>
                              </m:d>
                              <m:r>
                                <a:rPr lang="en-US" sz="1200" i="1">
                                  <a:latin typeface="Cambria Math" charset="0"/>
                                </a:rPr>
                                <m:t>−</m:t>
                              </m:r>
                              <m:rad>
                                <m:radPr>
                                  <m:degHide m:val="on"/>
                                  <m:ctrlPr>
                                    <a:rPr lang="en-US" sz="1200" i="1">
                                      <a:latin typeface="Cambria Math" charset="0"/>
                                    </a:rPr>
                                  </m:ctrlPr>
                                </m:radPr>
                                <m:deg/>
                                <m:e>
                                  <m:r>
                                    <a:rPr lang="en-US" sz="1200" i="1">
                                      <a:latin typeface="Cambria Math" charset="0"/>
                                    </a:rPr>
                                    <m:t>2</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d>
                                </m:e>
                              </m:rad>
                              <m:sSub>
                                <m:sSubPr>
                                  <m:ctrlPr>
                                    <a:rPr lang="en-US" sz="1200" i="1">
                                      <a:latin typeface="Cambria Math" charset="0"/>
                                    </a:rPr>
                                  </m:ctrlPr>
                                </m:sSubPr>
                                <m:e>
                                  <m:r>
                                    <a:rPr lang="en-US" sz="1200" i="1">
                                      <a:latin typeface="Cambria Math" charset="0"/>
                                    </a:rPr>
                                    <m:t>∆</m:t>
                                  </m:r>
                                </m:e>
                                <m:sub>
                                  <m:r>
                                    <a:rPr lang="en-US" sz="1200" i="1">
                                      <a:latin typeface="Cambria Math" charset="0"/>
                                    </a:rPr>
                                    <m:t>2</m:t>
                                  </m:r>
                                </m:sub>
                              </m:sSub>
                              <m:r>
                                <a:rPr lang="en-US" sz="1200" i="1">
                                  <a:latin typeface="Cambria Math" charset="0"/>
                                </a:rPr>
                                <m:t>)</m:t>
                              </m:r>
                              <m:r>
                                <a:rPr lang="en-US" sz="1200">
                                  <a:latin typeface="Cambria Math" charset="0"/>
                                </a:rPr>
                                <m:t>} </m:t>
                              </m:r>
                            </m:e>
                          </m:nary>
                        </m:e>
                      </m:nary>
                    </m:oMath>
                  </m:oMathPara>
                </a14:m>
                <a:endParaRPr lang="en-US" sz="1200" dirty="0" smtClean="0"/>
              </a:p>
              <a:p>
                <a:r>
                  <a:rPr lang="en-US" sz="1200" dirty="0" smtClean="0"/>
                  <a:t>{</a:t>
                </a:r>
                <a14:m>
                  <m:oMath xmlns:m="http://schemas.openxmlformats.org/officeDocument/2006/math">
                    <m:nary>
                      <m:naryPr>
                        <m:chr m:val="∑"/>
                        <m:limLoc m:val="undOvr"/>
                        <m:ctrlPr>
                          <a:rPr lang="en-US" sz="1200" i="1">
                            <a:latin typeface="Cambria Math" charset="0"/>
                          </a:rPr>
                        </m:ctrlPr>
                      </m:naryPr>
                      <m:sub>
                        <m:r>
                          <a:rPr lang="en-US" sz="1200" i="1">
                            <a:latin typeface="Cambria Math" charset="0"/>
                          </a:rPr>
                          <m:t>𝑗</m:t>
                        </m:r>
                        <m:r>
                          <a:rPr lang="en-US" sz="1200" i="1">
                            <a:latin typeface="Cambria Math" charset="0"/>
                          </a:rPr>
                          <m:t>=0</m:t>
                        </m:r>
                      </m:sub>
                      <m:sup>
                        <m:r>
                          <a:rPr lang="en-US" sz="1200" i="1">
                            <a:latin typeface="Cambria Math" charset="0"/>
                          </a:rPr>
                          <m:t>𝐸𝑀</m:t>
                        </m:r>
                        <m:r>
                          <a:rPr lang="en-US" sz="1200" i="1">
                            <a:latin typeface="Cambria Math" charset="0"/>
                          </a:rPr>
                          <m:t>−1</m:t>
                        </m:r>
                      </m:sup>
                      <m:e>
                        <m:f>
                          <m:fPr>
                            <m:ctrlPr>
                              <a:rPr lang="en-US" sz="1200" i="1">
                                <a:latin typeface="Cambria Math" charset="0"/>
                              </a:rPr>
                            </m:ctrlPr>
                          </m:fPr>
                          <m:num>
                            <m:r>
                              <a:rPr lang="en-US" sz="1200" i="1">
                                <a:latin typeface="Cambria Math" charset="0"/>
                              </a:rPr>
                              <m:t>1</m:t>
                            </m:r>
                          </m:num>
                          <m:den>
                            <m:r>
                              <a:rPr lang="en-US" sz="1200" i="1">
                                <a:latin typeface="Cambria Math" charset="0"/>
                              </a:rPr>
                              <m:t>𝑗</m:t>
                            </m:r>
                            <m:r>
                              <a:rPr lang="en-US" sz="1200" i="1">
                                <a:latin typeface="Cambria Math" charset="0"/>
                              </a:rPr>
                              <m:t>+1</m:t>
                            </m:r>
                          </m:den>
                        </m:f>
                        <m:d>
                          <m:dPr>
                            <m:ctrlPr>
                              <a:rPr lang="en-US" sz="1200" i="1">
                                <a:latin typeface="Cambria Math" charset="0"/>
                              </a:rPr>
                            </m:ctrlPr>
                          </m:dPr>
                          <m:e>
                            <m:m>
                              <m:mPr>
                                <m:mcs>
                                  <m:mc>
                                    <m:mcPr>
                                      <m:count m:val="1"/>
                                      <m:mcJc m:val="center"/>
                                    </m:mcPr>
                                  </m:mc>
                                </m:mcs>
                                <m:ctrlPr>
                                  <a:rPr lang="en-US" sz="1200" i="1">
                                    <a:latin typeface="Cambria Math" charset="0"/>
                                  </a:rPr>
                                </m:ctrlPr>
                              </m:mPr>
                              <m:mr>
                                <m:e>
                                  <m:r>
                                    <a:rPr lang="en-US" sz="1200" i="1">
                                      <a:latin typeface="Cambria Math" charset="0"/>
                                    </a:rPr>
                                    <m:t>𝐸𝑀</m:t>
                                  </m:r>
                                  <m:r>
                                    <a:rPr lang="en-US" sz="1200" i="1">
                                      <a:latin typeface="Cambria Math" charset="0"/>
                                    </a:rPr>
                                    <m:t>−1</m:t>
                                  </m:r>
                                </m:e>
                              </m:mr>
                              <m:mr>
                                <m:e>
                                  <m:r>
                                    <a:rPr lang="en-US" sz="1200" i="1">
                                      <a:latin typeface="Cambria Math" charset="0"/>
                                    </a:rPr>
                                    <m:t>𝑗</m:t>
                                  </m:r>
                                </m:e>
                              </m:mr>
                            </m:m>
                          </m:e>
                        </m:d>
                        <m:sSup>
                          <m:sSupPr>
                            <m:ctrlPr>
                              <a:rPr lang="en-US" sz="1200" i="1">
                                <a:latin typeface="Cambria Math" charset="0"/>
                              </a:rPr>
                            </m:ctrlPr>
                          </m:sSupPr>
                          <m:e>
                            <m:r>
                              <a:rPr lang="en-US" sz="1200" i="1">
                                <a:latin typeface="Cambria Math" charset="0"/>
                              </a:rPr>
                              <m:t>{</m:t>
                            </m:r>
                            <m:r>
                              <a:rPr lang="en-US" sz="1200" i="1">
                                <a:latin typeface="Cambria Math" charset="0"/>
                              </a:rPr>
                              <m:t>𝑏</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e>
                            </m:d>
                            <m:r>
                              <a:rPr lang="en-US" sz="1200" i="1">
                                <a:latin typeface="Cambria Math" charset="0"/>
                              </a:rPr>
                              <m:t>}</m:t>
                            </m:r>
                          </m:e>
                          <m:sup>
                            <m:r>
                              <a:rPr lang="en-US" sz="1200" i="1">
                                <a:latin typeface="Cambria Math" charset="0"/>
                              </a:rPr>
                              <m:t>𝑗</m:t>
                            </m:r>
                          </m:sup>
                        </m:sSup>
                        <m:sSup>
                          <m:sSupPr>
                            <m:ctrlPr>
                              <a:rPr lang="en-US" sz="1200" i="1">
                                <a:latin typeface="Cambria Math" charset="0"/>
                              </a:rPr>
                            </m:ctrlPr>
                          </m:sSupPr>
                          <m:e>
                            <m:r>
                              <a:rPr lang="en-US" sz="1200" i="1">
                                <a:latin typeface="Cambria Math" charset="0"/>
                              </a:rPr>
                              <m:t>{</m:t>
                            </m:r>
                            <m:r>
                              <a:rPr lang="en-US" sz="1200" i="1">
                                <a:latin typeface="Cambria Math" charset="0"/>
                              </a:rPr>
                              <m:t>𝐵</m:t>
                            </m:r>
                            <m:r>
                              <a:rPr lang="en-US" sz="1200" i="1">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−1,</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r>
                              <a:rPr lang="en-US" sz="1200" i="1">
                                <a:latin typeface="Cambria Math" charset="0"/>
                              </a:rPr>
                              <m:t>)}</m:t>
                            </m:r>
                          </m:e>
                          <m:sup>
                            <m:r>
                              <a:rPr lang="en-US" sz="1200" i="1">
                                <a:latin typeface="Cambria Math" charset="0"/>
                              </a:rPr>
                              <m:t>𝐸𝑀</m:t>
                            </m:r>
                            <m:r>
                              <a:rPr lang="en-US" sz="1200" i="1">
                                <a:latin typeface="Cambria Math" charset="0"/>
                              </a:rPr>
                              <m:t>−1−</m:t>
                            </m:r>
                            <m:r>
                              <a:rPr lang="en-US" sz="1200" i="1">
                                <a:latin typeface="Cambria Math" charset="0"/>
                              </a:rPr>
                              <m:t>𝑗</m:t>
                            </m:r>
                          </m:sup>
                        </m:sSup>
                      </m:e>
                    </m:nary>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I</m:t>
                    </m:r>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a:latin typeface="Cambria Math" charset="0"/>
                          </a:rPr>
                          <m:t>&gt;</m:t>
                        </m:r>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𝑦</m:t>
                                </m:r>
                              </m:e>
                              <m:sub>
                                <m:r>
                                  <a:rPr lang="en-US" sz="1200" i="1">
                                    <a:latin typeface="Cambria Math" charset="0"/>
                                  </a:rPr>
                                  <m:t>2</m:t>
                                </m:r>
                              </m:sub>
                            </m:sSub>
                          </m:num>
                          <m:den>
                            <m:rad>
                              <m:radPr>
                                <m:degHide m:val="on"/>
                                <m:ctrlPr>
                                  <a:rPr lang="en-US" sz="1200" i="1">
                                    <a:latin typeface="Cambria Math" charset="0"/>
                                  </a:rPr>
                                </m:ctrlPr>
                              </m:radPr>
                              <m:deg/>
                              <m:e>
                                <m:r>
                                  <a:rPr lang="en-US" sz="1200" i="1">
                                    <a:latin typeface="Cambria Math" charset="0"/>
                                  </a:rPr>
                                  <m:t>2</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rad>
                          </m:den>
                        </m:f>
                      </m:e>
                    </m:d>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b</m:t>
                    </m:r>
                    <m:d>
                      <m:dPr>
                        <m:begChr m:val="{"/>
                        <m:endChr m:val="}"/>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a:latin typeface="Cambria Math" charset="0"/>
                          </a:rPr>
                          <m:t>,</m:t>
                        </m:r>
                        <m:r>
                          <m:rPr>
                            <m:sty m:val="p"/>
                          </m:rPr>
                          <a:rPr lang="en-US" sz="1200">
                            <a:latin typeface="Cambria Math" charset="0"/>
                          </a:rPr>
                          <m:t>p</m:t>
                        </m:r>
                        <m:r>
                          <a:rPr lang="en-US" sz="1200">
                            <a:latin typeface="Cambria Math" charset="0"/>
                          </a:rPr>
                          <m:t>+</m:t>
                        </m:r>
                        <m:r>
                          <m:rPr>
                            <m:sty m:val="p"/>
                          </m:rPr>
                          <a:rPr lang="en-US" sz="1200">
                            <a:latin typeface="Cambria Math" charset="0"/>
                          </a:rPr>
                          <m:t>δ</m:t>
                        </m:r>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d>
                    <m:r>
                      <m:rPr>
                        <m:sty m:val="p"/>
                      </m:rPr>
                      <a:rPr lang="en-US" sz="1200">
                        <a:latin typeface="Cambria Math" charset="0"/>
                      </a:rPr>
                      <m:t>b</m:t>
                    </m:r>
                    <m:r>
                      <a:rPr lang="en-US" sz="1200">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𝑝</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oMath>
                </a14:m>
                <a:r>
                  <a:rPr lang="en-US" sz="1200" dirty="0"/>
                  <a:t>} </a:t>
                </a:r>
                <a:r>
                  <a:rPr lang="en-US" sz="1200" b="1" i="1" dirty="0"/>
                  <a:t> P(*</a:t>
                </a:r>
                <a:r>
                  <a:rPr lang="en-US" sz="1200" i="1" dirty="0"/>
                  <a:t>)</a:t>
                </a:r>
                <a:r>
                  <a:rPr lang="en-US" sz="12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693096" y="1997519"/>
                <a:ext cx="8367387" cy="1173655"/>
              </a:xfrm>
              <a:prstGeom prst="rect">
                <a:avLst/>
              </a:prstGeom>
              <a:blipFill rotWithShape="0">
                <a:blip r:embed="rId4"/>
                <a:stretch>
                  <a:fillRect l="-1749" b="-307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096022" y="3375381"/>
                <a:ext cx="7348602" cy="1988686"/>
              </a:xfrm>
              <a:prstGeom prst="rect">
                <a:avLst/>
              </a:prstGeom>
              <a:solidFill>
                <a:schemeClr val="bg2">
                  <a:lumMod val="90000"/>
                </a:schemeClr>
              </a:solidFill>
              <a:ln>
                <a:noFill/>
              </a:ln>
            </p:spPr>
            <p:txBody>
              <a:bodyPr wrap="square">
                <a:spAutoFit/>
              </a:bodyPr>
              <a:lstStyle/>
              <a:p>
                <a:r>
                  <a:rPr lang="en-US" dirty="0" smtClean="0">
                    <a:effectLst/>
                    <a:latin typeface="Times New Roman" charset="0"/>
                    <a:ea typeface="DengXian" charset="-122"/>
                    <a:cs typeface="Times New Roman" charset="0"/>
                  </a:rPr>
                  <a:t>size </a:t>
                </a:r>
                <a14:m>
                  <m:oMath xmlns:m="http://schemas.openxmlformats.org/officeDocument/2006/math">
                    <m:r>
                      <m:rPr>
                        <m:sty m:val="p"/>
                      </m:rPr>
                      <a:rPr lang="en-US">
                        <a:effectLst/>
                        <a:latin typeface="Cambria Math" charset="0"/>
                        <a:ea typeface="DengXian" charset="-122"/>
                        <a:cs typeface="Times New Roman" charset="0"/>
                      </a:rPr>
                      <m:t>α</m:t>
                    </m:r>
                    <m:r>
                      <a:rPr lang="en-US">
                        <a:effectLst/>
                        <a:latin typeface="Cambria Math" charset="0"/>
                        <a:ea typeface="DengXian" charset="-122"/>
                        <a:cs typeface="Times New Roman" charset="0"/>
                      </a:rPr>
                      <m:t>= </m:t>
                    </m:r>
                    <m:r>
                      <m:rPr>
                        <m:sty m:val="p"/>
                      </m:rPr>
                      <a:rPr lang="en-US">
                        <a:effectLst/>
                        <a:latin typeface="Cambria Math" charset="0"/>
                        <a:ea typeface="DengXian" charset="-122"/>
                        <a:cs typeface="Times New Roman" charset="0"/>
                      </a:rPr>
                      <m:t>K</m:t>
                    </m:r>
                    <m:nary>
                      <m:naryPr>
                        <m:chr m:val="∑"/>
                        <m:limLoc m:val="undOvr"/>
                        <m:ctrlPr>
                          <a:rPr lang="en-US" i="1">
                            <a:effectLst/>
                            <a:latin typeface="Cambria Math" charset="0"/>
                            <a:ea typeface="DengXian" charset="-122"/>
                            <a:cs typeface="Times New Roman" charset="0"/>
                          </a:rPr>
                        </m:ctrlPr>
                      </m:naryPr>
                      <m:sub>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0</m:t>
                            </m:r>
                          </m:sub>
                        </m:sSub>
                        <m:r>
                          <a:rPr lang="en-US" i="1">
                            <a:effectLst/>
                            <a:latin typeface="Cambria Math" charset="0"/>
                            <a:ea typeface="DengXian" charset="-122"/>
                            <a:cs typeface="Times New Roman" charset="0"/>
                          </a:rPr>
                          <m:t>=0</m:t>
                        </m:r>
                      </m:sub>
                      <m:sup>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sup>
                      <m:e>
                        <m:nary>
                          <m:naryPr>
                            <m:chr m:val="∑"/>
                            <m:limLoc m:val="undOvr"/>
                            <m:ctrlPr>
                              <a:rPr lang="en-US" i="1">
                                <a:effectLst/>
                                <a:latin typeface="Cambria Math" charset="0"/>
                                <a:ea typeface="DengXian" charset="-122"/>
                                <a:cs typeface="Times New Roman" charset="0"/>
                              </a:rPr>
                            </m:ctrlPr>
                          </m:naryPr>
                          <m:sub>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=0</m:t>
                            </m:r>
                          </m:sub>
                          <m:sup>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sup>
                          <m:e>
                            <m:d>
                              <m:dPr>
                                <m:begChr m:val="{"/>
                                <m:endChr m:val="}"/>
                                <m:ctrlPr>
                                  <a:rPr lang="en-US" i="1">
                                    <a:effectLst/>
                                    <a:latin typeface="Cambria Math" charset="0"/>
                                    <a:ea typeface="DengXian" charset="-122"/>
                                    <a:cs typeface="Times New Roman" charset="0"/>
                                  </a:rPr>
                                </m:ctrlPr>
                              </m:dPr>
                              <m:e>
                                <m:r>
                                  <a:rPr lang="en-US" smtClean="0">
                                    <a:solidFill>
                                      <a:schemeClr val="accent5"/>
                                    </a:solidFill>
                                    <a:effectLst/>
                                    <a:latin typeface="Cambria Math" charset="0"/>
                                    <a:ea typeface="DengXian" charset="-122"/>
                                    <a:cs typeface="Times New Roman" charset="0"/>
                                  </a:rPr>
                                  <m:t>1</m:t>
                                </m:r>
                                <m:r>
                                  <a:rPr lang="en-US" i="1">
                                    <a:solidFill>
                                      <a:schemeClr val="accent5"/>
                                    </a:solidFill>
                                    <a:effectLst/>
                                    <a:latin typeface="Cambria Math" charset="0"/>
                                    <a:ea typeface="DengXian" charset="-122"/>
                                    <a:cs typeface="Times New Roman" charset="0"/>
                                  </a:rPr>
                                  <m:t>−</m:t>
                                </m:r>
                                <m:r>
                                  <m:rPr>
                                    <m:sty m:val="p"/>
                                  </m:rPr>
                                  <a:rPr lang="en-US">
                                    <a:solidFill>
                                      <a:schemeClr val="accent5"/>
                                    </a:solidFill>
                                    <a:effectLst/>
                                    <a:latin typeface="Cambria Math" charset="0"/>
                                    <a:ea typeface="DengXian" charset="-122"/>
                                    <a:cs typeface="Times New Roman" charset="0"/>
                                  </a:rPr>
                                  <m:t>Φ</m:t>
                                </m:r>
                                <m:d>
                                  <m:dPr>
                                    <m:begChr m:val="{"/>
                                    <m:endChr m:val="}"/>
                                    <m:ctrlPr>
                                      <a:rPr lang="en-US" i="1">
                                        <a:solidFill>
                                          <a:schemeClr val="accent5"/>
                                        </a:solidFill>
                                        <a:effectLst/>
                                        <a:latin typeface="Cambria Math" charset="0"/>
                                        <a:ea typeface="DengXian" charset="-122"/>
                                        <a:cs typeface="Times New Roman" charset="0"/>
                                      </a:rPr>
                                    </m:ctrlPr>
                                  </m:dPr>
                                  <m:e>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𝑦</m:t>
                                        </m:r>
                                      </m:e>
                                      <m:sub>
                                        <m:r>
                                          <a:rPr lang="en-US" i="1">
                                            <a:solidFill>
                                              <a:schemeClr val="accent5"/>
                                            </a:solidFill>
                                            <a:effectLst/>
                                            <a:latin typeface="Cambria Math" charset="0"/>
                                            <a:ea typeface="DengXian" charset="-122"/>
                                            <a:cs typeface="Times New Roman" charset="0"/>
                                          </a:rPr>
                                          <m:t>3</m:t>
                                        </m:r>
                                      </m:sub>
                                    </m:sSub>
                                    <m:rad>
                                      <m:radPr>
                                        <m:degHide m:val="on"/>
                                        <m:ctrlPr>
                                          <a:rPr lang="en-US" i="1">
                                            <a:solidFill>
                                              <a:schemeClr val="accent5"/>
                                            </a:solidFill>
                                            <a:effectLst/>
                                            <a:latin typeface="Cambria Math" charset="0"/>
                                            <a:ea typeface="DengXian" charset="-122"/>
                                            <a:cs typeface="Times New Roman" charset="0"/>
                                          </a:rPr>
                                        </m:ctrlPr>
                                      </m:radPr>
                                      <m:deg/>
                                      <m:e>
                                        <m:f>
                                          <m:fPr>
                                            <m:ctrlPr>
                                              <a:rPr lang="en-US" i="1">
                                                <a:solidFill>
                                                  <a:schemeClr val="accent5"/>
                                                </a:solidFill>
                                                <a:effectLst/>
                                                <a:latin typeface="Cambria Math" charset="0"/>
                                                <a:ea typeface="DengXian" charset="-122"/>
                                                <a:cs typeface="Times New Roman" charset="0"/>
                                              </a:rPr>
                                            </m:ctrlPr>
                                          </m:fPr>
                                          <m:num>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1</m:t>
                                                </m:r>
                                              </m:sub>
                                            </m:sSub>
                                            <m:r>
                                              <a:rPr lang="en-US" i="1">
                                                <a:solidFill>
                                                  <a:schemeClr val="accent5"/>
                                                </a:solidFill>
                                                <a:effectLst/>
                                                <a:latin typeface="Cambria Math" charset="0"/>
                                                <a:ea typeface="DengXian" charset="-122"/>
                                                <a:cs typeface="Times New Roman" charset="0"/>
                                              </a:rPr>
                                              <m:t>+</m:t>
                                            </m:r>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2</m:t>
                                                </m:r>
                                              </m:sub>
                                            </m:sSub>
                                            <m:r>
                                              <a:rPr lang="en-US" i="1">
                                                <a:solidFill>
                                                  <a:schemeClr val="accent5"/>
                                                </a:solidFill>
                                                <a:effectLst/>
                                                <a:latin typeface="Cambria Math" charset="0"/>
                                                <a:ea typeface="DengXian" charset="-122"/>
                                                <a:cs typeface="Times New Roman" charset="0"/>
                                              </a:rPr>
                                              <m:t>+</m:t>
                                            </m:r>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3</m:t>
                                                </m:r>
                                              </m:sub>
                                            </m:sSub>
                                          </m:num>
                                          <m:den>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1</m:t>
                                                </m:r>
                                              </m:sub>
                                            </m:sSub>
                                            <m:r>
                                              <a:rPr lang="en-US" i="1">
                                                <a:solidFill>
                                                  <a:schemeClr val="accent5"/>
                                                </a:solidFill>
                                                <a:effectLst/>
                                                <a:latin typeface="Cambria Math" charset="0"/>
                                                <a:ea typeface="DengXian" charset="-122"/>
                                                <a:cs typeface="Times New Roman" charset="0"/>
                                              </a:rPr>
                                              <m:t>+</m:t>
                                            </m:r>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3</m:t>
                                                </m:r>
                                              </m:sub>
                                            </m:sSub>
                                          </m:den>
                                        </m:f>
                                      </m:e>
                                    </m:rad>
                                    <m:r>
                                      <a:rPr lang="en-US" i="1">
                                        <a:solidFill>
                                          <a:schemeClr val="accent5"/>
                                        </a:solidFill>
                                        <a:effectLst/>
                                        <a:latin typeface="Cambria Math" charset="0"/>
                                        <a:ea typeface="DengXian" charset="-122"/>
                                        <a:cs typeface="Times New Roman" charset="0"/>
                                      </a:rPr>
                                      <m:t>−</m:t>
                                    </m:r>
                                    <m:f>
                                      <m:fPr>
                                        <m:ctrlPr>
                                          <a:rPr lang="en-US" i="1">
                                            <a:solidFill>
                                              <a:schemeClr val="accent5"/>
                                            </a:solidFill>
                                            <a:effectLst/>
                                            <a:latin typeface="Cambria Math" charset="0"/>
                                            <a:ea typeface="DengXian" charset="-122"/>
                                            <a:cs typeface="Times New Roman" charset="0"/>
                                          </a:rPr>
                                        </m:ctrlPr>
                                      </m:fPr>
                                      <m:num>
                                        <m:rad>
                                          <m:radPr>
                                            <m:degHide m:val="on"/>
                                            <m:ctrlPr>
                                              <a:rPr lang="en-US" i="1">
                                                <a:solidFill>
                                                  <a:schemeClr val="accent5"/>
                                                </a:solidFill>
                                                <a:effectLst/>
                                                <a:latin typeface="Cambria Math" charset="0"/>
                                                <a:ea typeface="DengXian" charset="-122"/>
                                                <a:cs typeface="Times New Roman" charset="0"/>
                                              </a:rPr>
                                            </m:ctrlPr>
                                          </m:radPr>
                                          <m:deg/>
                                          <m:e>
                                            <m:r>
                                              <a:rPr lang="en-US" i="1">
                                                <a:solidFill>
                                                  <a:schemeClr val="accent5"/>
                                                </a:solidFill>
                                                <a:effectLst/>
                                                <a:latin typeface="Cambria Math" charset="0"/>
                                                <a:ea typeface="DengXian" charset="-122"/>
                                                <a:cs typeface="Times New Roman" charset="0"/>
                                              </a:rPr>
                                              <m:t>2</m:t>
                                            </m:r>
                                          </m:e>
                                        </m:rad>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2</m:t>
                                            </m:r>
                                          </m:sub>
                                        </m:sSub>
                                      </m:num>
                                      <m:den>
                                        <m:rad>
                                          <m:radPr>
                                            <m:degHide m:val="on"/>
                                            <m:ctrlPr>
                                              <a:rPr lang="en-US" i="1">
                                                <a:solidFill>
                                                  <a:schemeClr val="accent5"/>
                                                </a:solidFill>
                                                <a:effectLst/>
                                                <a:latin typeface="Cambria Math" charset="0"/>
                                                <a:ea typeface="DengXian" charset="-122"/>
                                                <a:cs typeface="Times New Roman" charset="0"/>
                                              </a:rPr>
                                            </m:ctrlPr>
                                          </m:radPr>
                                          <m:deg/>
                                          <m:e>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1</m:t>
                                                </m:r>
                                              </m:sub>
                                            </m:sSub>
                                            <m:r>
                                              <a:rPr lang="en-US" i="1">
                                                <a:solidFill>
                                                  <a:schemeClr val="accent5"/>
                                                </a:solidFill>
                                                <a:effectLst/>
                                                <a:latin typeface="Cambria Math" charset="0"/>
                                                <a:ea typeface="DengXian" charset="-122"/>
                                                <a:cs typeface="Times New Roman" charset="0"/>
                                              </a:rPr>
                                              <m:t>+</m:t>
                                            </m:r>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3</m:t>
                                                </m:r>
                                              </m:sub>
                                            </m:sSub>
                                          </m:e>
                                        </m:rad>
                                      </m:den>
                                    </m:f>
                                    <m:d>
                                      <m:dPr>
                                        <m:ctrlPr>
                                          <a:rPr lang="en-US" i="1">
                                            <a:solidFill>
                                              <a:schemeClr val="accent5"/>
                                            </a:solidFill>
                                            <a:effectLst/>
                                            <a:latin typeface="Cambria Math" charset="0"/>
                                            <a:ea typeface="DengXian" charset="-122"/>
                                            <a:cs typeface="Times New Roman" charset="0"/>
                                          </a:rPr>
                                        </m:ctrlPr>
                                      </m:dPr>
                                      <m:e>
                                        <m:r>
                                          <a:rPr lang="en-US" i="1">
                                            <a:solidFill>
                                              <a:schemeClr val="accent5"/>
                                            </a:solidFill>
                                            <a:effectLst/>
                                            <a:latin typeface="Cambria Math" charset="0"/>
                                            <a:ea typeface="DengXian" charset="-122"/>
                                            <a:cs typeface="Times New Roman" charset="0"/>
                                          </a:rPr>
                                          <m:t>𝑎</m:t>
                                        </m:r>
                                        <m:d>
                                          <m:dPr>
                                            <m:ctrlPr>
                                              <a:rPr lang="en-US" i="1">
                                                <a:solidFill>
                                                  <a:schemeClr val="accent5"/>
                                                </a:solidFill>
                                                <a:effectLst/>
                                                <a:latin typeface="Cambria Math" charset="0"/>
                                                <a:ea typeface="DengXian" charset="-122"/>
                                                <a:cs typeface="Times New Roman" charset="0"/>
                                              </a:rPr>
                                            </m:ctrlPr>
                                          </m:dPr>
                                          <m:e>
                                            <m:f>
                                              <m:fPr>
                                                <m:ctrlPr>
                                                  <a:rPr lang="en-US" i="1">
                                                    <a:solidFill>
                                                      <a:schemeClr val="accent5"/>
                                                    </a:solidFill>
                                                    <a:effectLst/>
                                                    <a:latin typeface="Cambria Math" charset="0"/>
                                                    <a:ea typeface="DengXian" charset="-122"/>
                                                    <a:cs typeface="Times New Roman" charset="0"/>
                                                  </a:rPr>
                                                </m:ctrlPr>
                                              </m:fPr>
                                              <m:num>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𝑥</m:t>
                                                    </m:r>
                                                  </m:e>
                                                  <m:sub>
                                                    <m:r>
                                                      <a:rPr lang="en-US" i="1">
                                                        <a:solidFill>
                                                          <a:schemeClr val="accent5"/>
                                                        </a:solidFill>
                                                        <a:effectLst/>
                                                        <a:latin typeface="Cambria Math" charset="0"/>
                                                        <a:ea typeface="DengXian" charset="-122"/>
                                                        <a:cs typeface="Times New Roman" charset="0"/>
                                                      </a:rPr>
                                                      <m:t>𝑘</m:t>
                                                    </m:r>
                                                  </m:sub>
                                                </m:sSub>
                                              </m:num>
                                              <m:den>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2</m:t>
                                                    </m:r>
                                                  </m:sub>
                                                </m:sSub>
                                              </m:den>
                                            </m:f>
                                          </m:e>
                                        </m:d>
                                        <m:r>
                                          <a:rPr lang="en-US" i="1">
                                            <a:solidFill>
                                              <a:schemeClr val="accent5"/>
                                            </a:solidFill>
                                            <a:effectLst/>
                                            <a:latin typeface="Cambria Math" charset="0"/>
                                            <a:ea typeface="DengXian" charset="-122"/>
                                            <a:cs typeface="Times New Roman" charset="0"/>
                                          </a:rPr>
                                          <m:t>−</m:t>
                                        </m:r>
                                        <m:r>
                                          <a:rPr lang="en-US" i="1">
                                            <a:solidFill>
                                              <a:schemeClr val="accent5"/>
                                            </a:solidFill>
                                            <a:effectLst/>
                                            <a:latin typeface="Cambria Math" charset="0"/>
                                            <a:ea typeface="DengXian" charset="-122"/>
                                            <a:cs typeface="Times New Roman" charset="0"/>
                                          </a:rPr>
                                          <m:t>𝑎</m:t>
                                        </m:r>
                                        <m:d>
                                          <m:dPr>
                                            <m:ctrlPr>
                                              <a:rPr lang="en-US" i="1">
                                                <a:solidFill>
                                                  <a:schemeClr val="accent5"/>
                                                </a:solidFill>
                                                <a:effectLst/>
                                                <a:latin typeface="Cambria Math" charset="0"/>
                                                <a:ea typeface="DengXian" charset="-122"/>
                                                <a:cs typeface="Times New Roman" charset="0"/>
                                              </a:rPr>
                                            </m:ctrlPr>
                                          </m:dPr>
                                          <m:e>
                                            <m:f>
                                              <m:fPr>
                                                <m:ctrlPr>
                                                  <a:rPr lang="en-US" i="1">
                                                    <a:solidFill>
                                                      <a:schemeClr val="accent5"/>
                                                    </a:solidFill>
                                                    <a:effectLst/>
                                                    <a:latin typeface="Cambria Math" charset="0"/>
                                                    <a:ea typeface="DengXian" charset="-122"/>
                                                    <a:cs typeface="Times New Roman" charset="0"/>
                                                  </a:rPr>
                                                </m:ctrlPr>
                                              </m:fPr>
                                              <m:num>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highlight>
                                                          <a:srgbClr val="D3D3D3"/>
                                                        </a:highlight>
                                                        <a:latin typeface="Cambria Math" charset="0"/>
                                                        <a:ea typeface="DengXian" charset="-122"/>
                                                        <a:cs typeface="Times New Roman" charset="0"/>
                                                      </a:rPr>
                                                      <m:t>𝑥</m:t>
                                                    </m:r>
                                                  </m:e>
                                                  <m:sub>
                                                    <m:r>
                                                      <a:rPr lang="en-US" i="1">
                                                        <a:solidFill>
                                                          <a:schemeClr val="accent5"/>
                                                        </a:solidFill>
                                                        <a:effectLst/>
                                                        <a:latin typeface="Cambria Math" charset="0"/>
                                                        <a:ea typeface="DengXian" charset="-122"/>
                                                        <a:cs typeface="Times New Roman" charset="0"/>
                                                      </a:rPr>
                                                      <m:t>0</m:t>
                                                    </m:r>
                                                  </m:sub>
                                                </m:sSub>
                                              </m:num>
                                              <m:den>
                                                <m:sSub>
                                                  <m:sSubPr>
                                                    <m:ctrlPr>
                                                      <a:rPr lang="en-US" i="1">
                                                        <a:solidFill>
                                                          <a:schemeClr val="accent5"/>
                                                        </a:solidFill>
                                                        <a:effectLst/>
                                                        <a:latin typeface="Cambria Math" charset="0"/>
                                                        <a:ea typeface="DengXian" charset="-122"/>
                                                        <a:cs typeface="Times New Roman" charset="0"/>
                                                      </a:rPr>
                                                    </m:ctrlPr>
                                                  </m:sSubPr>
                                                  <m:e>
                                                    <m:r>
                                                      <a:rPr lang="en-US" i="1">
                                                        <a:solidFill>
                                                          <a:schemeClr val="accent5"/>
                                                        </a:solidFill>
                                                        <a:effectLst/>
                                                        <a:latin typeface="Cambria Math" charset="0"/>
                                                        <a:ea typeface="DengXian" charset="-122"/>
                                                        <a:cs typeface="Times New Roman" charset="0"/>
                                                      </a:rPr>
                                                      <m:t>𝑛</m:t>
                                                    </m:r>
                                                  </m:e>
                                                  <m:sub>
                                                    <m:r>
                                                      <a:rPr lang="en-US" i="1">
                                                        <a:solidFill>
                                                          <a:schemeClr val="accent5"/>
                                                        </a:solidFill>
                                                        <a:effectLst/>
                                                        <a:latin typeface="Cambria Math" charset="0"/>
                                                        <a:ea typeface="DengXian" charset="-122"/>
                                                        <a:cs typeface="Times New Roman" charset="0"/>
                                                      </a:rPr>
                                                      <m:t>2</m:t>
                                                    </m:r>
                                                  </m:sub>
                                                </m:sSub>
                                              </m:den>
                                            </m:f>
                                          </m:e>
                                        </m:d>
                                      </m:e>
                                    </m:d>
                                  </m:e>
                                </m:d>
                              </m:e>
                            </m:d>
                          </m:e>
                        </m:nary>
                        <m:r>
                          <a:rPr lang="en-US" i="1">
                            <a:effectLst/>
                            <a:latin typeface="Cambria Math" charset="0"/>
                            <a:ea typeface="DengXian" charset="-122"/>
                            <a:cs typeface="Times New Roman" charset="0"/>
                          </a:rPr>
                          <m:t> </m:t>
                        </m:r>
                      </m:e>
                    </m:nary>
                    <m:d>
                      <m:dPr>
                        <m:begChr m:val="{"/>
                        <m:endChr m:val="}"/>
                        <m:ctrlPr>
                          <a:rPr lang="en-US" i="1">
                            <a:effectLst/>
                            <a:latin typeface="Cambria Math" charset="0"/>
                            <a:ea typeface="DengXian" charset="-122"/>
                            <a:cs typeface="Times New Roman" charset="0"/>
                          </a:rPr>
                        </m:ctrlPr>
                      </m:dPr>
                      <m:e>
                        <m:nary>
                          <m:naryPr>
                            <m:chr m:val="∑"/>
                            <m:limLoc m:val="undOvr"/>
                            <m:ctrlPr>
                              <a:rPr lang="en-US" i="1" smtClean="0">
                                <a:solidFill>
                                  <a:schemeClr val="accent2"/>
                                </a:solidFill>
                                <a:effectLst/>
                                <a:latin typeface="Cambria Math" charset="0"/>
                                <a:ea typeface="DengXian" charset="-122"/>
                                <a:cs typeface="Times New Roman" charset="0"/>
                              </a:rPr>
                            </m:ctrlPr>
                          </m:naryPr>
                          <m:sub>
                            <m:r>
                              <a:rPr lang="en-US" i="1">
                                <a:solidFill>
                                  <a:schemeClr val="accent2"/>
                                </a:solidFill>
                                <a:effectLst/>
                                <a:latin typeface="Cambria Math" charset="0"/>
                                <a:ea typeface="DengXian" charset="-122"/>
                                <a:cs typeface="Times New Roman" charset="0"/>
                              </a:rPr>
                              <m:t>𝑗</m:t>
                            </m:r>
                            <m:r>
                              <a:rPr lang="en-US" i="1">
                                <a:solidFill>
                                  <a:schemeClr val="accent2"/>
                                </a:solidFill>
                                <a:effectLst/>
                                <a:latin typeface="Cambria Math" charset="0"/>
                                <a:ea typeface="DengXian" charset="-122"/>
                                <a:cs typeface="Times New Roman" charset="0"/>
                              </a:rPr>
                              <m:t>=0</m:t>
                            </m:r>
                          </m:sub>
                          <m:sup>
                            <m:r>
                              <a:rPr lang="en-US" i="1">
                                <a:solidFill>
                                  <a:schemeClr val="accent2"/>
                                </a:solidFill>
                                <a:effectLst/>
                                <a:latin typeface="Cambria Math" charset="0"/>
                                <a:ea typeface="DengXian" charset="-122"/>
                                <a:cs typeface="Times New Roman" charset="0"/>
                              </a:rPr>
                              <m:t>𝐸𝑀</m:t>
                            </m:r>
                            <m:r>
                              <a:rPr lang="en-US" i="1">
                                <a:solidFill>
                                  <a:schemeClr val="accent2"/>
                                </a:solidFill>
                                <a:effectLst/>
                                <a:latin typeface="Cambria Math" charset="0"/>
                                <a:ea typeface="DengXian" charset="-122"/>
                                <a:cs typeface="Times New Roman" charset="0"/>
                              </a:rPr>
                              <m:t>−1</m:t>
                            </m:r>
                          </m:sup>
                          <m:e>
                            <m:f>
                              <m:fPr>
                                <m:ctrlPr>
                                  <a:rPr lang="en-US" i="1">
                                    <a:solidFill>
                                      <a:schemeClr val="accent2"/>
                                    </a:solidFill>
                                    <a:effectLst/>
                                    <a:latin typeface="Cambria Math" charset="0"/>
                                    <a:ea typeface="DengXian" charset="-122"/>
                                    <a:cs typeface="Times New Roman" charset="0"/>
                                  </a:rPr>
                                </m:ctrlPr>
                              </m:fPr>
                              <m:num>
                                <m:r>
                                  <a:rPr lang="en-US" i="1">
                                    <a:solidFill>
                                      <a:schemeClr val="accent2"/>
                                    </a:solidFill>
                                    <a:effectLst/>
                                    <a:latin typeface="Cambria Math" charset="0"/>
                                    <a:ea typeface="DengXian" charset="-122"/>
                                    <a:cs typeface="Times New Roman" charset="0"/>
                                  </a:rPr>
                                  <m:t>1</m:t>
                                </m:r>
                              </m:num>
                              <m:den>
                                <m:r>
                                  <a:rPr lang="en-US" i="1">
                                    <a:solidFill>
                                      <a:schemeClr val="accent2"/>
                                    </a:solidFill>
                                    <a:effectLst/>
                                    <a:latin typeface="Cambria Math" charset="0"/>
                                    <a:ea typeface="DengXian" charset="-122"/>
                                    <a:cs typeface="Times New Roman" charset="0"/>
                                  </a:rPr>
                                  <m:t>𝑗</m:t>
                                </m:r>
                                <m:r>
                                  <a:rPr lang="en-US" i="1">
                                    <a:solidFill>
                                      <a:schemeClr val="accent2"/>
                                    </a:solidFill>
                                    <a:effectLst/>
                                    <a:latin typeface="Cambria Math" charset="0"/>
                                    <a:ea typeface="DengXian" charset="-122"/>
                                    <a:cs typeface="Times New Roman" charset="0"/>
                                  </a:rPr>
                                  <m:t>+1</m:t>
                                </m:r>
                              </m:den>
                            </m:f>
                            <m:d>
                              <m:dPr>
                                <m:ctrlPr>
                                  <a:rPr lang="en-US" i="1">
                                    <a:solidFill>
                                      <a:schemeClr val="accent2"/>
                                    </a:solidFill>
                                    <a:effectLst/>
                                    <a:latin typeface="Cambria Math" charset="0"/>
                                    <a:ea typeface="DengXian" charset="-122"/>
                                    <a:cs typeface="Times New Roman" charset="0"/>
                                  </a:rPr>
                                </m:ctrlPr>
                              </m:dPr>
                              <m:e>
                                <m:m>
                                  <m:mPr>
                                    <m:mcs>
                                      <m:mc>
                                        <m:mcPr>
                                          <m:count m:val="1"/>
                                          <m:mcJc m:val="center"/>
                                        </m:mcPr>
                                      </m:mc>
                                    </m:mcs>
                                    <m:ctrlPr>
                                      <a:rPr lang="en-US" i="1">
                                        <a:solidFill>
                                          <a:schemeClr val="accent2"/>
                                        </a:solidFill>
                                        <a:effectLst/>
                                        <a:latin typeface="Cambria Math" charset="0"/>
                                        <a:ea typeface="DengXian" charset="-122"/>
                                        <a:cs typeface="Times New Roman" charset="0"/>
                                      </a:rPr>
                                    </m:ctrlPr>
                                  </m:mPr>
                                  <m:mr>
                                    <m:e>
                                      <m:r>
                                        <a:rPr lang="en-US" i="1">
                                          <a:solidFill>
                                            <a:schemeClr val="accent2"/>
                                          </a:solidFill>
                                          <a:effectLst/>
                                          <a:latin typeface="Cambria Math" charset="0"/>
                                          <a:ea typeface="DengXian" charset="-122"/>
                                          <a:cs typeface="Times New Roman" charset="0"/>
                                        </a:rPr>
                                        <m:t>𝐸𝑀</m:t>
                                      </m:r>
                                      <m:r>
                                        <a:rPr lang="en-US" i="1">
                                          <a:solidFill>
                                            <a:schemeClr val="accent2"/>
                                          </a:solidFill>
                                          <a:effectLst/>
                                          <a:latin typeface="Cambria Math" charset="0"/>
                                          <a:ea typeface="DengXian" charset="-122"/>
                                          <a:cs typeface="Times New Roman" charset="0"/>
                                        </a:rPr>
                                        <m:t>−1</m:t>
                                      </m:r>
                                    </m:e>
                                  </m:mr>
                                  <m:mr>
                                    <m:e>
                                      <m:r>
                                        <a:rPr lang="en-US" i="1">
                                          <a:solidFill>
                                            <a:schemeClr val="accent2"/>
                                          </a:solidFill>
                                          <a:effectLst/>
                                          <a:latin typeface="Cambria Math" charset="0"/>
                                          <a:ea typeface="DengXian" charset="-122"/>
                                          <a:cs typeface="Times New Roman" charset="0"/>
                                        </a:rPr>
                                        <m:t>𝑗</m:t>
                                      </m:r>
                                    </m:e>
                                  </m:mr>
                                </m:m>
                              </m:e>
                            </m:d>
                            <m:sSup>
                              <m:sSupPr>
                                <m:ctrlPr>
                                  <a:rPr lang="en-US" i="1">
                                    <a:solidFill>
                                      <a:schemeClr val="accent2"/>
                                    </a:solidFill>
                                    <a:effectLst/>
                                    <a:latin typeface="Cambria Math" charset="0"/>
                                    <a:ea typeface="DengXian" charset="-122"/>
                                    <a:cs typeface="Times New Roman" charset="0"/>
                                  </a:rPr>
                                </m:ctrlPr>
                              </m:sSupPr>
                              <m:e>
                                <m:d>
                                  <m:dPr>
                                    <m:begChr m:val="{"/>
                                    <m:endChr m:val="}"/>
                                    <m:ctrlPr>
                                      <a:rPr lang="en-US" i="1">
                                        <a:solidFill>
                                          <a:schemeClr val="accent2"/>
                                        </a:solidFill>
                                        <a:effectLst/>
                                        <a:latin typeface="Cambria Math" charset="0"/>
                                        <a:ea typeface="DengXian" charset="-122"/>
                                        <a:cs typeface="Times New Roman" charset="0"/>
                                      </a:rPr>
                                    </m:ctrlPr>
                                  </m:dPr>
                                  <m:e>
                                    <m:r>
                                      <a:rPr lang="en-US" i="1">
                                        <a:solidFill>
                                          <a:schemeClr val="accent2"/>
                                        </a:solidFill>
                                        <a:effectLst/>
                                        <a:latin typeface="Cambria Math" charset="0"/>
                                        <a:ea typeface="DengXian" charset="-122"/>
                                        <a:cs typeface="Times New Roman" charset="0"/>
                                      </a:rPr>
                                      <m:t>𝑏</m:t>
                                    </m:r>
                                    <m:d>
                                      <m:dPr>
                                        <m:ctrlPr>
                                          <a:rPr lang="en-US" i="1">
                                            <a:solidFill>
                                              <a:schemeClr val="accent2"/>
                                            </a:solidFill>
                                            <a:effectLst/>
                                            <a:latin typeface="Cambria Math" charset="0"/>
                                            <a:ea typeface="DengXian" charset="-122"/>
                                            <a:cs typeface="Times New Roman" charset="0"/>
                                          </a:rPr>
                                        </m:ctrlPr>
                                      </m:dPr>
                                      <m:e>
                                        <m:sSub>
                                          <m:sSubPr>
                                            <m:ctrlPr>
                                              <a:rPr lang="en-US" i="1">
                                                <a:solidFill>
                                                  <a:schemeClr val="accent2"/>
                                                </a:solidFill>
                                                <a:effectLst/>
                                                <a:latin typeface="Cambria Math" charset="0"/>
                                                <a:ea typeface="DengXian" charset="-122"/>
                                                <a:cs typeface="Times New Roman" charset="0"/>
                                              </a:rPr>
                                            </m:ctrlPr>
                                          </m:sSubPr>
                                          <m:e>
                                            <m:r>
                                              <a:rPr lang="en-US" i="1">
                                                <a:solidFill>
                                                  <a:schemeClr val="accent2"/>
                                                </a:solidFill>
                                                <a:effectLst/>
                                                <a:latin typeface="Cambria Math" charset="0"/>
                                                <a:ea typeface="DengXian" charset="-122"/>
                                                <a:cs typeface="Times New Roman" charset="0"/>
                                              </a:rPr>
                                              <m:t>𝑥</m:t>
                                            </m:r>
                                          </m:e>
                                          <m:sub>
                                            <m:r>
                                              <a:rPr lang="en-US" i="1">
                                                <a:solidFill>
                                                  <a:schemeClr val="accent2"/>
                                                </a:solidFill>
                                                <a:effectLst/>
                                                <a:latin typeface="Cambria Math" charset="0"/>
                                                <a:ea typeface="DengXian" charset="-122"/>
                                                <a:cs typeface="Times New Roman" charset="0"/>
                                              </a:rPr>
                                              <m:t>𝑘</m:t>
                                            </m:r>
                                          </m:sub>
                                        </m:sSub>
                                        <m:r>
                                          <a:rPr lang="en-US" i="1">
                                            <a:solidFill>
                                              <a:schemeClr val="accent2"/>
                                            </a:solidFill>
                                            <a:effectLst/>
                                            <a:latin typeface="Cambria Math" charset="0"/>
                                            <a:ea typeface="DengXian" charset="-122"/>
                                            <a:cs typeface="Times New Roman" charset="0"/>
                                          </a:rPr>
                                          <m:t>,</m:t>
                                        </m:r>
                                        <m:sSub>
                                          <m:sSubPr>
                                            <m:ctrlPr>
                                              <a:rPr lang="en-US" i="1">
                                                <a:solidFill>
                                                  <a:schemeClr val="accent2"/>
                                                </a:solidFill>
                                                <a:effectLst/>
                                                <a:latin typeface="Cambria Math" charset="0"/>
                                                <a:ea typeface="DengXian" charset="-122"/>
                                                <a:cs typeface="Times New Roman" charset="0"/>
                                              </a:rPr>
                                            </m:ctrlPr>
                                          </m:sSubPr>
                                          <m:e>
                                            <m:r>
                                              <a:rPr lang="en-US" i="1">
                                                <a:solidFill>
                                                  <a:schemeClr val="accent2"/>
                                                </a:solidFill>
                                                <a:effectLst/>
                                                <a:latin typeface="Cambria Math" charset="0"/>
                                                <a:ea typeface="DengXian" charset="-122"/>
                                                <a:cs typeface="Times New Roman" charset="0"/>
                                              </a:rPr>
                                              <m:t>𝑛</m:t>
                                            </m:r>
                                          </m:e>
                                          <m:sub>
                                            <m:r>
                                              <a:rPr lang="en-US" i="1">
                                                <a:solidFill>
                                                  <a:schemeClr val="accent2"/>
                                                </a:solidFill>
                                                <a:effectLst/>
                                                <a:latin typeface="Cambria Math" charset="0"/>
                                                <a:ea typeface="DengXian" charset="-122"/>
                                                <a:cs typeface="Times New Roman" charset="0"/>
                                              </a:rPr>
                                              <m:t>2</m:t>
                                            </m:r>
                                          </m:sub>
                                        </m:sSub>
                                        <m:r>
                                          <a:rPr lang="en-US" i="1">
                                            <a:solidFill>
                                              <a:schemeClr val="accent2"/>
                                            </a:solidFill>
                                            <a:effectLst/>
                                            <a:latin typeface="Cambria Math" charset="0"/>
                                            <a:ea typeface="DengXian" charset="-122"/>
                                            <a:cs typeface="Times New Roman" charset="0"/>
                                          </a:rPr>
                                          <m:t>,</m:t>
                                        </m:r>
                                        <m:sSub>
                                          <m:sSubPr>
                                            <m:ctrlPr>
                                              <a:rPr lang="en-US" i="1">
                                                <a:solidFill>
                                                  <a:schemeClr val="accent2"/>
                                                </a:solidFill>
                                                <a:effectLst/>
                                                <a:latin typeface="Cambria Math" charset="0"/>
                                                <a:ea typeface="DengXian" charset="-122"/>
                                                <a:cs typeface="Times New Roman" charset="0"/>
                                              </a:rPr>
                                            </m:ctrlPr>
                                          </m:sSubPr>
                                          <m:e>
                                            <m:r>
                                              <a:rPr lang="en-US" i="1">
                                                <a:solidFill>
                                                  <a:schemeClr val="accent2"/>
                                                </a:solidFill>
                                                <a:effectLst/>
                                                <a:latin typeface="Cambria Math" charset="0"/>
                                                <a:ea typeface="DengXian" charset="-122"/>
                                                <a:cs typeface="Times New Roman" charset="0"/>
                                              </a:rPr>
                                              <m:t>𝑝</m:t>
                                            </m:r>
                                          </m:e>
                                          <m:sub>
                                            <m:r>
                                              <a:rPr lang="en-US" i="1">
                                                <a:solidFill>
                                                  <a:schemeClr val="accent2"/>
                                                </a:solidFill>
                                                <a:effectLst/>
                                                <a:latin typeface="Cambria Math" charset="0"/>
                                                <a:ea typeface="DengXian" charset="-122"/>
                                                <a:cs typeface="Times New Roman" charset="0"/>
                                              </a:rPr>
                                              <m:t>0</m:t>
                                            </m:r>
                                          </m:sub>
                                        </m:sSub>
                                      </m:e>
                                    </m:d>
                                  </m:e>
                                </m:d>
                              </m:e>
                              <m:sup>
                                <m:r>
                                  <a:rPr lang="en-US" i="1">
                                    <a:solidFill>
                                      <a:schemeClr val="accent2"/>
                                    </a:solidFill>
                                    <a:effectLst/>
                                    <a:latin typeface="Cambria Math" charset="0"/>
                                    <a:ea typeface="DengXian" charset="-122"/>
                                    <a:cs typeface="Times New Roman" charset="0"/>
                                  </a:rPr>
                                  <m:t>𝑗</m:t>
                                </m:r>
                              </m:sup>
                            </m:sSup>
                            <m:sSup>
                              <m:sSupPr>
                                <m:ctrlPr>
                                  <a:rPr lang="en-US" i="1">
                                    <a:solidFill>
                                      <a:schemeClr val="accent2"/>
                                    </a:solidFill>
                                    <a:effectLst/>
                                    <a:latin typeface="Cambria Math" charset="0"/>
                                    <a:ea typeface="DengXian" charset="-122"/>
                                    <a:cs typeface="Times New Roman" charset="0"/>
                                  </a:rPr>
                                </m:ctrlPr>
                              </m:sSupPr>
                              <m:e>
                                <m:d>
                                  <m:dPr>
                                    <m:begChr m:val="{"/>
                                    <m:endChr m:val="}"/>
                                    <m:ctrlPr>
                                      <a:rPr lang="en-US" i="1">
                                        <a:solidFill>
                                          <a:schemeClr val="accent2"/>
                                        </a:solidFill>
                                        <a:effectLst/>
                                        <a:latin typeface="Cambria Math" charset="0"/>
                                        <a:ea typeface="DengXian" charset="-122"/>
                                        <a:cs typeface="Times New Roman" charset="0"/>
                                      </a:rPr>
                                    </m:ctrlPr>
                                  </m:dPr>
                                  <m:e>
                                    <m:r>
                                      <a:rPr lang="en-US" i="1">
                                        <a:solidFill>
                                          <a:schemeClr val="accent2"/>
                                        </a:solidFill>
                                        <a:effectLst/>
                                        <a:latin typeface="Cambria Math" charset="0"/>
                                        <a:ea typeface="DengXian" charset="-122"/>
                                        <a:cs typeface="Times New Roman" charset="0"/>
                                      </a:rPr>
                                      <m:t>𝐵</m:t>
                                    </m:r>
                                    <m:d>
                                      <m:dPr>
                                        <m:ctrlPr>
                                          <a:rPr lang="en-US" i="1">
                                            <a:solidFill>
                                              <a:schemeClr val="accent2"/>
                                            </a:solidFill>
                                            <a:effectLst/>
                                            <a:latin typeface="Cambria Math" charset="0"/>
                                            <a:ea typeface="DengXian" charset="-122"/>
                                            <a:cs typeface="Times New Roman" charset="0"/>
                                          </a:rPr>
                                        </m:ctrlPr>
                                      </m:dPr>
                                      <m:e>
                                        <m:sSub>
                                          <m:sSubPr>
                                            <m:ctrlPr>
                                              <a:rPr lang="en-US" i="1">
                                                <a:solidFill>
                                                  <a:schemeClr val="accent2"/>
                                                </a:solidFill>
                                                <a:effectLst/>
                                                <a:latin typeface="Cambria Math" charset="0"/>
                                                <a:ea typeface="DengXian" charset="-122"/>
                                                <a:cs typeface="Times New Roman" charset="0"/>
                                              </a:rPr>
                                            </m:ctrlPr>
                                          </m:sSubPr>
                                          <m:e>
                                            <m:r>
                                              <a:rPr lang="en-US" i="1">
                                                <a:solidFill>
                                                  <a:schemeClr val="accent2"/>
                                                </a:solidFill>
                                                <a:effectLst/>
                                                <a:latin typeface="Cambria Math" charset="0"/>
                                                <a:ea typeface="DengXian" charset="-122"/>
                                                <a:cs typeface="Times New Roman" charset="0"/>
                                              </a:rPr>
                                              <m:t>𝑥</m:t>
                                            </m:r>
                                          </m:e>
                                          <m:sub>
                                            <m:r>
                                              <a:rPr lang="en-US" i="1">
                                                <a:solidFill>
                                                  <a:schemeClr val="accent2"/>
                                                </a:solidFill>
                                                <a:effectLst/>
                                                <a:latin typeface="Cambria Math" charset="0"/>
                                                <a:ea typeface="DengXian" charset="-122"/>
                                                <a:cs typeface="Times New Roman" charset="0"/>
                                              </a:rPr>
                                              <m:t>𝑘</m:t>
                                            </m:r>
                                          </m:sub>
                                        </m:sSub>
                                        <m:r>
                                          <a:rPr lang="en-US" i="1">
                                            <a:solidFill>
                                              <a:schemeClr val="accent2"/>
                                            </a:solidFill>
                                            <a:effectLst/>
                                            <a:latin typeface="Cambria Math" charset="0"/>
                                            <a:ea typeface="DengXian" charset="-122"/>
                                            <a:cs typeface="Times New Roman" charset="0"/>
                                          </a:rPr>
                                          <m:t>−1,</m:t>
                                        </m:r>
                                        <m:sSub>
                                          <m:sSubPr>
                                            <m:ctrlPr>
                                              <a:rPr lang="en-US" i="1">
                                                <a:solidFill>
                                                  <a:schemeClr val="accent2"/>
                                                </a:solidFill>
                                                <a:effectLst/>
                                                <a:latin typeface="Cambria Math" charset="0"/>
                                                <a:ea typeface="DengXian" charset="-122"/>
                                                <a:cs typeface="Times New Roman" charset="0"/>
                                              </a:rPr>
                                            </m:ctrlPr>
                                          </m:sSubPr>
                                          <m:e>
                                            <m:r>
                                              <a:rPr lang="en-US" i="1">
                                                <a:solidFill>
                                                  <a:schemeClr val="accent2"/>
                                                </a:solidFill>
                                                <a:effectLst/>
                                                <a:latin typeface="Cambria Math" charset="0"/>
                                                <a:ea typeface="DengXian" charset="-122"/>
                                                <a:cs typeface="Times New Roman" charset="0"/>
                                              </a:rPr>
                                              <m:t>𝑛</m:t>
                                            </m:r>
                                          </m:e>
                                          <m:sub>
                                            <m:r>
                                              <a:rPr lang="en-US" i="1">
                                                <a:solidFill>
                                                  <a:schemeClr val="accent2"/>
                                                </a:solidFill>
                                                <a:effectLst/>
                                                <a:latin typeface="Cambria Math" charset="0"/>
                                                <a:ea typeface="DengXian" charset="-122"/>
                                                <a:cs typeface="Times New Roman" charset="0"/>
                                              </a:rPr>
                                              <m:t>2</m:t>
                                            </m:r>
                                          </m:sub>
                                        </m:sSub>
                                        <m:r>
                                          <a:rPr lang="en-US" i="1">
                                            <a:solidFill>
                                              <a:schemeClr val="accent2"/>
                                            </a:solidFill>
                                            <a:effectLst/>
                                            <a:latin typeface="Cambria Math" charset="0"/>
                                            <a:ea typeface="DengXian" charset="-122"/>
                                            <a:cs typeface="Times New Roman" charset="0"/>
                                          </a:rPr>
                                          <m:t>,</m:t>
                                        </m:r>
                                        <m:sSub>
                                          <m:sSubPr>
                                            <m:ctrlPr>
                                              <a:rPr lang="en-US" i="1">
                                                <a:solidFill>
                                                  <a:schemeClr val="accent2"/>
                                                </a:solidFill>
                                                <a:effectLst/>
                                                <a:latin typeface="Cambria Math" charset="0"/>
                                                <a:ea typeface="DengXian" charset="-122"/>
                                                <a:cs typeface="Times New Roman" charset="0"/>
                                              </a:rPr>
                                            </m:ctrlPr>
                                          </m:sSubPr>
                                          <m:e>
                                            <m:r>
                                              <a:rPr lang="en-US" i="1">
                                                <a:solidFill>
                                                  <a:schemeClr val="accent2"/>
                                                </a:solidFill>
                                                <a:effectLst/>
                                                <a:latin typeface="Cambria Math" charset="0"/>
                                                <a:ea typeface="DengXian" charset="-122"/>
                                                <a:cs typeface="Times New Roman" charset="0"/>
                                              </a:rPr>
                                              <m:t>𝑝</m:t>
                                            </m:r>
                                          </m:e>
                                          <m:sub>
                                            <m:r>
                                              <a:rPr lang="en-US" i="1">
                                                <a:solidFill>
                                                  <a:schemeClr val="accent2"/>
                                                </a:solidFill>
                                                <a:effectLst/>
                                                <a:latin typeface="Cambria Math" charset="0"/>
                                                <a:ea typeface="DengXian" charset="-122"/>
                                                <a:cs typeface="Times New Roman" charset="0"/>
                                              </a:rPr>
                                              <m:t>0</m:t>
                                            </m:r>
                                          </m:sub>
                                        </m:sSub>
                                      </m:e>
                                    </m:d>
                                  </m:e>
                                </m:d>
                              </m:e>
                              <m:sup>
                                <m:r>
                                  <a:rPr lang="en-US" i="1">
                                    <a:solidFill>
                                      <a:schemeClr val="accent2"/>
                                    </a:solidFill>
                                    <a:effectLst/>
                                    <a:latin typeface="Cambria Math" charset="0"/>
                                    <a:ea typeface="DengXian" charset="-122"/>
                                    <a:cs typeface="Times New Roman" charset="0"/>
                                  </a:rPr>
                                  <m:t>𝐸𝑀</m:t>
                                </m:r>
                                <m:r>
                                  <a:rPr lang="en-US" i="1">
                                    <a:solidFill>
                                      <a:schemeClr val="accent2"/>
                                    </a:solidFill>
                                    <a:effectLst/>
                                    <a:latin typeface="Cambria Math" charset="0"/>
                                    <a:ea typeface="DengXian" charset="-122"/>
                                    <a:cs typeface="Times New Roman" charset="0"/>
                                  </a:rPr>
                                  <m:t>−1−</m:t>
                                </m:r>
                                <m:r>
                                  <a:rPr lang="en-US" i="1">
                                    <a:solidFill>
                                      <a:schemeClr val="accent2"/>
                                    </a:solidFill>
                                    <a:effectLst/>
                                    <a:latin typeface="Cambria Math" charset="0"/>
                                    <a:ea typeface="DengXian" charset="-122"/>
                                    <a:cs typeface="Times New Roman" charset="0"/>
                                  </a:rPr>
                                  <m:t>𝑗</m:t>
                                </m:r>
                              </m:sup>
                            </m:sSup>
                          </m:e>
                        </m:nary>
                      </m:e>
                    </m:d>
                  </m:oMath>
                </a14:m>
                <a:endParaRPr lang="en-US" sz="2800" dirty="0">
                  <a:effectLst/>
                  <a:latin typeface="Calibri" charset="0"/>
                  <a:ea typeface="DengXian" charset="-122"/>
                  <a:cs typeface="Times New Roman" charset="0"/>
                </a:endParaRPr>
              </a:p>
              <a:p>
                <a:pPr/>
                <a14:m>
                  <m:oMathPara xmlns:m="http://schemas.openxmlformats.org/officeDocument/2006/math">
                    <m:oMathParaPr>
                      <m:jc m:val="centerGroup"/>
                    </m:oMathParaPr>
                    <m:oMath xmlns:m="http://schemas.openxmlformats.org/officeDocument/2006/math">
                      <m:r>
                        <a:rPr lang="en-US" i="1">
                          <a:effectLst/>
                          <a:latin typeface="Cambria Math" charset="0"/>
                          <a:ea typeface="DengXian" charset="-122"/>
                          <a:cs typeface="Times New Roman" charset="0"/>
                        </a:rPr>
                        <m:t> </m:t>
                      </m:r>
                      <m:r>
                        <m:rPr>
                          <m:sty m:val="p"/>
                        </m:rPr>
                        <a:rPr lang="en-US" smtClean="0">
                          <a:solidFill>
                            <a:srgbClr val="7030A0"/>
                          </a:solidFill>
                          <a:effectLst/>
                          <a:latin typeface="Cambria Math" charset="0"/>
                          <a:ea typeface="DengXian" charset="-122"/>
                          <a:cs typeface="Times New Roman" charset="0"/>
                        </a:rPr>
                        <m:t>I</m:t>
                      </m:r>
                      <m:d>
                        <m:dPr>
                          <m:ctrlPr>
                            <a:rPr lang="en-US" i="1">
                              <a:solidFill>
                                <a:srgbClr val="7030A0"/>
                              </a:solidFill>
                              <a:effectLst/>
                              <a:latin typeface="Cambria Math" charset="0"/>
                              <a:cs typeface="Times New Roman" charset="0"/>
                            </a:rPr>
                          </m:ctrlPr>
                        </m:dPr>
                        <m:e>
                          <m:r>
                            <a:rPr lang="en-US" i="1">
                              <a:solidFill>
                                <a:srgbClr val="7030A0"/>
                              </a:solidFill>
                              <a:effectLst/>
                              <a:latin typeface="Cambria Math" charset="0"/>
                              <a:ea typeface="DengXian" charset="-122"/>
                              <a:cs typeface="Times New Roman" charset="0"/>
                            </a:rPr>
                            <m:t>𝑎</m:t>
                          </m:r>
                          <m:d>
                            <m:dPr>
                              <m:ctrlPr>
                                <a:rPr lang="en-US" i="1">
                                  <a:solidFill>
                                    <a:srgbClr val="7030A0"/>
                                  </a:solidFill>
                                  <a:effectLst/>
                                  <a:latin typeface="Cambria Math" charset="0"/>
                                  <a:cs typeface="Times New Roman" charset="0"/>
                                </a:rPr>
                              </m:ctrlPr>
                            </m:dPr>
                            <m:e>
                              <m:f>
                                <m:fPr>
                                  <m:ctrlPr>
                                    <a:rPr lang="en-US" i="1">
                                      <a:solidFill>
                                        <a:srgbClr val="7030A0"/>
                                      </a:solidFill>
                                      <a:effectLst/>
                                      <a:latin typeface="Cambria Math" charset="0"/>
                                      <a:cs typeface="Times New Roman" charset="0"/>
                                    </a:rPr>
                                  </m:ctrlPr>
                                </m:fPr>
                                <m:num>
                                  <m:sSub>
                                    <m:sSubPr>
                                      <m:ctrlPr>
                                        <a:rPr lang="en-US" i="1">
                                          <a:solidFill>
                                            <a:srgbClr val="7030A0"/>
                                          </a:solidFill>
                                          <a:effectLst/>
                                          <a:latin typeface="Cambria Math" charset="0"/>
                                          <a:cs typeface="Times New Roman" charset="0"/>
                                        </a:rPr>
                                      </m:ctrlPr>
                                    </m:sSubPr>
                                    <m:e>
                                      <m:r>
                                        <a:rPr lang="en-US" i="1">
                                          <a:solidFill>
                                            <a:srgbClr val="7030A0"/>
                                          </a:solidFill>
                                          <a:effectLst/>
                                          <a:latin typeface="Cambria Math" charset="0"/>
                                          <a:ea typeface="DengXian" charset="-122"/>
                                          <a:cs typeface="Times New Roman" charset="0"/>
                                        </a:rPr>
                                        <m:t>𝑥</m:t>
                                      </m:r>
                                    </m:e>
                                    <m:sub>
                                      <m:r>
                                        <a:rPr lang="en-US" i="1">
                                          <a:solidFill>
                                            <a:srgbClr val="7030A0"/>
                                          </a:solidFill>
                                          <a:effectLst/>
                                          <a:latin typeface="Cambria Math" charset="0"/>
                                          <a:ea typeface="DengXian" charset="-122"/>
                                          <a:cs typeface="Times New Roman" charset="0"/>
                                        </a:rPr>
                                        <m:t>𝑘</m:t>
                                      </m:r>
                                    </m:sub>
                                  </m:sSub>
                                </m:num>
                                <m:den>
                                  <m:sSub>
                                    <m:sSubPr>
                                      <m:ctrlPr>
                                        <a:rPr lang="en-US" i="1">
                                          <a:solidFill>
                                            <a:srgbClr val="7030A0"/>
                                          </a:solidFill>
                                          <a:effectLst/>
                                          <a:latin typeface="Cambria Math" charset="0"/>
                                          <a:cs typeface="Times New Roman" charset="0"/>
                                        </a:rPr>
                                      </m:ctrlPr>
                                    </m:sSubPr>
                                    <m:e>
                                      <m:r>
                                        <a:rPr lang="en-US" i="1">
                                          <a:solidFill>
                                            <a:srgbClr val="7030A0"/>
                                          </a:solidFill>
                                          <a:effectLst/>
                                          <a:latin typeface="Cambria Math" charset="0"/>
                                          <a:ea typeface="DengXian" charset="-122"/>
                                          <a:cs typeface="Times New Roman" charset="0"/>
                                        </a:rPr>
                                        <m:t>𝑛</m:t>
                                      </m:r>
                                    </m:e>
                                    <m:sub>
                                      <m:r>
                                        <a:rPr lang="en-US" i="1">
                                          <a:solidFill>
                                            <a:srgbClr val="7030A0"/>
                                          </a:solidFill>
                                          <a:effectLst/>
                                          <a:latin typeface="Cambria Math" charset="0"/>
                                          <a:ea typeface="DengXian" charset="-122"/>
                                          <a:cs typeface="Times New Roman" charset="0"/>
                                        </a:rPr>
                                        <m:t>2</m:t>
                                      </m:r>
                                    </m:sub>
                                  </m:sSub>
                                </m:den>
                              </m:f>
                            </m:e>
                          </m:d>
                          <m:r>
                            <a:rPr lang="en-US" i="1">
                              <a:solidFill>
                                <a:srgbClr val="7030A0"/>
                              </a:solidFill>
                              <a:effectLst/>
                              <a:latin typeface="Cambria Math" charset="0"/>
                              <a:ea typeface="DengXian" charset="-122"/>
                              <a:cs typeface="Times New Roman" charset="0"/>
                            </a:rPr>
                            <m:t>−</m:t>
                          </m:r>
                          <m:r>
                            <a:rPr lang="en-US" i="1">
                              <a:solidFill>
                                <a:srgbClr val="7030A0"/>
                              </a:solidFill>
                              <a:effectLst/>
                              <a:latin typeface="Cambria Math" charset="0"/>
                              <a:ea typeface="DengXian" charset="-122"/>
                              <a:cs typeface="Times New Roman" charset="0"/>
                            </a:rPr>
                            <m:t>𝑎</m:t>
                          </m:r>
                          <m:d>
                            <m:dPr>
                              <m:ctrlPr>
                                <a:rPr lang="en-US" i="1">
                                  <a:solidFill>
                                    <a:srgbClr val="7030A0"/>
                                  </a:solidFill>
                                  <a:effectLst/>
                                  <a:latin typeface="Cambria Math" charset="0"/>
                                  <a:cs typeface="Times New Roman" charset="0"/>
                                </a:rPr>
                              </m:ctrlPr>
                            </m:dPr>
                            <m:e>
                              <m:f>
                                <m:fPr>
                                  <m:ctrlPr>
                                    <a:rPr lang="en-US" i="1">
                                      <a:solidFill>
                                        <a:srgbClr val="7030A0"/>
                                      </a:solidFill>
                                      <a:effectLst/>
                                      <a:latin typeface="Cambria Math" charset="0"/>
                                      <a:cs typeface="Times New Roman" charset="0"/>
                                    </a:rPr>
                                  </m:ctrlPr>
                                </m:fPr>
                                <m:num>
                                  <m:sSub>
                                    <m:sSubPr>
                                      <m:ctrlPr>
                                        <a:rPr lang="en-US" i="1">
                                          <a:solidFill>
                                            <a:srgbClr val="7030A0"/>
                                          </a:solidFill>
                                          <a:effectLst/>
                                          <a:latin typeface="Cambria Math" charset="0"/>
                                          <a:cs typeface="Times New Roman" charset="0"/>
                                        </a:rPr>
                                      </m:ctrlPr>
                                    </m:sSubPr>
                                    <m:e>
                                      <m:r>
                                        <a:rPr lang="en-US" i="1">
                                          <a:solidFill>
                                            <a:srgbClr val="7030A0"/>
                                          </a:solidFill>
                                          <a:effectLst/>
                                          <a:latin typeface="Cambria Math" charset="0"/>
                                          <a:ea typeface="DengXian" charset="-122"/>
                                          <a:cs typeface="Times New Roman" charset="0"/>
                                        </a:rPr>
                                        <m:t>𝑥</m:t>
                                      </m:r>
                                    </m:e>
                                    <m:sub>
                                      <m:r>
                                        <a:rPr lang="en-US" i="1">
                                          <a:solidFill>
                                            <a:srgbClr val="7030A0"/>
                                          </a:solidFill>
                                          <a:effectLst/>
                                          <a:latin typeface="Cambria Math" charset="0"/>
                                          <a:ea typeface="DengXian" charset="-122"/>
                                          <a:cs typeface="Times New Roman" charset="0"/>
                                        </a:rPr>
                                        <m:t>0</m:t>
                                      </m:r>
                                    </m:sub>
                                  </m:sSub>
                                </m:num>
                                <m:den>
                                  <m:sSub>
                                    <m:sSubPr>
                                      <m:ctrlPr>
                                        <a:rPr lang="en-US" i="1">
                                          <a:solidFill>
                                            <a:srgbClr val="7030A0"/>
                                          </a:solidFill>
                                          <a:effectLst/>
                                          <a:latin typeface="Cambria Math" charset="0"/>
                                          <a:cs typeface="Times New Roman" charset="0"/>
                                        </a:rPr>
                                      </m:ctrlPr>
                                    </m:sSubPr>
                                    <m:e>
                                      <m:r>
                                        <a:rPr lang="en-US" i="1">
                                          <a:solidFill>
                                            <a:srgbClr val="7030A0"/>
                                          </a:solidFill>
                                          <a:effectLst/>
                                          <a:latin typeface="Cambria Math" charset="0"/>
                                          <a:ea typeface="DengXian" charset="-122"/>
                                          <a:cs typeface="Times New Roman" charset="0"/>
                                        </a:rPr>
                                        <m:t>𝑛</m:t>
                                      </m:r>
                                    </m:e>
                                    <m:sub>
                                      <m:r>
                                        <a:rPr lang="en-US" i="1">
                                          <a:solidFill>
                                            <a:srgbClr val="7030A0"/>
                                          </a:solidFill>
                                          <a:effectLst/>
                                          <a:latin typeface="Cambria Math" charset="0"/>
                                          <a:ea typeface="DengXian" charset="-122"/>
                                          <a:cs typeface="Times New Roman" charset="0"/>
                                        </a:rPr>
                                        <m:t>2</m:t>
                                      </m:r>
                                    </m:sub>
                                  </m:sSub>
                                </m:den>
                              </m:f>
                            </m:e>
                          </m:d>
                          <m:r>
                            <a:rPr lang="en-US">
                              <a:solidFill>
                                <a:srgbClr val="7030A0"/>
                              </a:solidFill>
                              <a:effectLst/>
                              <a:latin typeface="Cambria Math" charset="0"/>
                              <a:ea typeface="DengXian" charset="-122"/>
                              <a:cs typeface="Times New Roman" charset="0"/>
                            </a:rPr>
                            <m:t>&gt;</m:t>
                          </m:r>
                          <m:f>
                            <m:fPr>
                              <m:ctrlPr>
                                <a:rPr lang="en-US" i="1">
                                  <a:solidFill>
                                    <a:srgbClr val="7030A0"/>
                                  </a:solidFill>
                                  <a:effectLst/>
                                  <a:latin typeface="Cambria Math" charset="0"/>
                                  <a:cs typeface="Times New Roman" charset="0"/>
                                </a:rPr>
                              </m:ctrlPr>
                            </m:fPr>
                            <m:num>
                              <m:sSub>
                                <m:sSubPr>
                                  <m:ctrlPr>
                                    <a:rPr lang="en-US" i="1">
                                      <a:solidFill>
                                        <a:srgbClr val="7030A0"/>
                                      </a:solidFill>
                                      <a:effectLst/>
                                      <a:latin typeface="Cambria Math" charset="0"/>
                                      <a:cs typeface="Times New Roman" charset="0"/>
                                    </a:rPr>
                                  </m:ctrlPr>
                                </m:sSubPr>
                                <m:e>
                                  <m:r>
                                    <a:rPr lang="en-US" i="1">
                                      <a:solidFill>
                                        <a:srgbClr val="7030A0"/>
                                      </a:solidFill>
                                      <a:effectLst/>
                                      <a:latin typeface="Cambria Math" charset="0"/>
                                      <a:ea typeface="DengXian" charset="-122"/>
                                      <a:cs typeface="Times New Roman" charset="0"/>
                                    </a:rPr>
                                    <m:t>𝑦</m:t>
                                  </m:r>
                                </m:e>
                                <m:sub>
                                  <m:r>
                                    <a:rPr lang="en-US" i="1">
                                      <a:solidFill>
                                        <a:srgbClr val="7030A0"/>
                                      </a:solidFill>
                                      <a:effectLst/>
                                      <a:latin typeface="Cambria Math" charset="0"/>
                                      <a:ea typeface="DengXian" charset="-122"/>
                                      <a:cs typeface="Times New Roman" charset="0"/>
                                    </a:rPr>
                                    <m:t>2</m:t>
                                  </m:r>
                                </m:sub>
                              </m:sSub>
                            </m:num>
                            <m:den>
                              <m:rad>
                                <m:radPr>
                                  <m:degHide m:val="on"/>
                                  <m:ctrlPr>
                                    <a:rPr lang="en-US" i="1">
                                      <a:solidFill>
                                        <a:srgbClr val="7030A0"/>
                                      </a:solidFill>
                                      <a:effectLst/>
                                      <a:latin typeface="Cambria Math" charset="0"/>
                                      <a:cs typeface="Times New Roman" charset="0"/>
                                    </a:rPr>
                                  </m:ctrlPr>
                                </m:radPr>
                                <m:deg/>
                                <m:e>
                                  <m:r>
                                    <a:rPr lang="en-US" i="1">
                                      <a:solidFill>
                                        <a:srgbClr val="7030A0"/>
                                      </a:solidFill>
                                      <a:effectLst/>
                                      <a:latin typeface="Cambria Math" charset="0"/>
                                      <a:ea typeface="DengXian" charset="-122"/>
                                      <a:cs typeface="Times New Roman" charset="0"/>
                                    </a:rPr>
                                    <m:t>2</m:t>
                                  </m:r>
                                  <m:sSub>
                                    <m:sSubPr>
                                      <m:ctrlPr>
                                        <a:rPr lang="en-US" i="1">
                                          <a:solidFill>
                                            <a:srgbClr val="7030A0"/>
                                          </a:solidFill>
                                          <a:effectLst/>
                                          <a:latin typeface="Cambria Math" charset="0"/>
                                          <a:cs typeface="Times New Roman" charset="0"/>
                                        </a:rPr>
                                      </m:ctrlPr>
                                    </m:sSubPr>
                                    <m:e>
                                      <m:r>
                                        <a:rPr lang="en-US" i="1">
                                          <a:solidFill>
                                            <a:srgbClr val="7030A0"/>
                                          </a:solidFill>
                                          <a:effectLst/>
                                          <a:latin typeface="Cambria Math" charset="0"/>
                                          <a:ea typeface="DengXian" charset="-122"/>
                                          <a:cs typeface="Times New Roman" charset="0"/>
                                        </a:rPr>
                                        <m:t>𝑛</m:t>
                                      </m:r>
                                    </m:e>
                                    <m:sub>
                                      <m:r>
                                        <a:rPr lang="en-US" i="1">
                                          <a:solidFill>
                                            <a:srgbClr val="7030A0"/>
                                          </a:solidFill>
                                          <a:effectLst/>
                                          <a:latin typeface="Cambria Math" charset="0"/>
                                          <a:ea typeface="DengXian" charset="-122"/>
                                          <a:cs typeface="Times New Roman" charset="0"/>
                                        </a:rPr>
                                        <m:t>2</m:t>
                                      </m:r>
                                    </m:sub>
                                  </m:sSub>
                                </m:e>
                              </m:rad>
                            </m:den>
                          </m:f>
                        </m:e>
                      </m:d>
                      <m:r>
                        <m:rPr>
                          <m:sty m:val="p"/>
                        </m:rPr>
                        <a:rPr lang="en-US" smtClean="0">
                          <a:solidFill>
                            <a:schemeClr val="accent6">
                              <a:lumMod val="75000"/>
                            </a:schemeClr>
                          </a:solidFill>
                          <a:effectLst/>
                          <a:latin typeface="Cambria Math" charset="0"/>
                          <a:ea typeface="DengXian" charset="-122"/>
                          <a:cs typeface="Times New Roman" charset="0"/>
                        </a:rPr>
                        <m:t>b</m:t>
                      </m:r>
                      <m:d>
                        <m:dPr>
                          <m:begChr m:val="{"/>
                          <m:endChr m:val="}"/>
                          <m:ctrlPr>
                            <a:rPr lang="en-US" i="1">
                              <a:solidFill>
                                <a:schemeClr val="accent6">
                                  <a:lumMod val="75000"/>
                                </a:schemeClr>
                              </a:solidFill>
                              <a:effectLst/>
                              <a:latin typeface="Cambria Math" charset="0"/>
                              <a:cs typeface="Times New Roman" charset="0"/>
                            </a:rPr>
                          </m:ctrlPr>
                        </m:dPr>
                        <m:e>
                          <m:sSub>
                            <m:sSubPr>
                              <m:ctrlPr>
                                <a:rPr lang="en-US" i="1">
                                  <a:solidFill>
                                    <a:schemeClr val="accent6">
                                      <a:lumMod val="75000"/>
                                    </a:schemeClr>
                                  </a:solidFill>
                                  <a:effectLst/>
                                  <a:latin typeface="Cambria Math" charset="0"/>
                                  <a:cs typeface="Times New Roman" charset="0"/>
                                </a:rPr>
                              </m:ctrlPr>
                            </m:sSubPr>
                            <m:e>
                              <m:r>
                                <a:rPr lang="en-US" i="1">
                                  <a:solidFill>
                                    <a:schemeClr val="accent6">
                                      <a:lumMod val="75000"/>
                                    </a:schemeClr>
                                  </a:solidFill>
                                  <a:effectLst/>
                                  <a:latin typeface="Cambria Math" charset="0"/>
                                  <a:ea typeface="DengXian" charset="-122"/>
                                  <a:cs typeface="Times New Roman" charset="0"/>
                                </a:rPr>
                                <m:t>𝑥</m:t>
                              </m:r>
                            </m:e>
                            <m:sub>
                              <m:r>
                                <a:rPr lang="en-US" i="1">
                                  <a:solidFill>
                                    <a:schemeClr val="accent6">
                                      <a:lumMod val="75000"/>
                                    </a:schemeClr>
                                  </a:solidFill>
                                  <a:effectLst/>
                                  <a:latin typeface="Cambria Math" charset="0"/>
                                  <a:ea typeface="DengXian" charset="-122"/>
                                  <a:cs typeface="Times New Roman" charset="0"/>
                                </a:rPr>
                                <m:t>𝑘</m:t>
                              </m:r>
                            </m:sub>
                          </m:sSub>
                          <m:r>
                            <a:rPr lang="en-US">
                              <a:solidFill>
                                <a:schemeClr val="accent6">
                                  <a:lumMod val="75000"/>
                                </a:schemeClr>
                              </a:solidFill>
                              <a:effectLst/>
                              <a:latin typeface="Cambria Math" charset="0"/>
                              <a:ea typeface="DengXian" charset="-122"/>
                              <a:cs typeface="Times New Roman" charset="0"/>
                            </a:rPr>
                            <m:t>,</m:t>
                          </m:r>
                          <m:sSub>
                            <m:sSubPr>
                              <m:ctrlPr>
                                <a:rPr lang="en-US" i="1">
                                  <a:solidFill>
                                    <a:schemeClr val="accent6">
                                      <a:lumMod val="75000"/>
                                    </a:schemeClr>
                                  </a:solidFill>
                                  <a:effectLst/>
                                  <a:latin typeface="Cambria Math" charset="0"/>
                                  <a:cs typeface="Times New Roman" charset="0"/>
                                </a:rPr>
                              </m:ctrlPr>
                            </m:sSubPr>
                            <m:e>
                              <m:r>
                                <a:rPr lang="en-US" i="1">
                                  <a:solidFill>
                                    <a:schemeClr val="accent6">
                                      <a:lumMod val="75000"/>
                                    </a:schemeClr>
                                  </a:solidFill>
                                  <a:effectLst/>
                                  <a:latin typeface="Cambria Math" charset="0"/>
                                  <a:ea typeface="DengXian" charset="-122"/>
                                  <a:cs typeface="Times New Roman" charset="0"/>
                                </a:rPr>
                                <m:t>𝑝</m:t>
                              </m:r>
                            </m:e>
                            <m:sub>
                              <m:r>
                                <a:rPr lang="en-US" i="1">
                                  <a:solidFill>
                                    <a:schemeClr val="accent6">
                                      <a:lumMod val="75000"/>
                                    </a:schemeClr>
                                  </a:solidFill>
                                  <a:effectLst/>
                                  <a:latin typeface="Cambria Math" charset="0"/>
                                  <a:ea typeface="DengXian" charset="-122"/>
                                  <a:cs typeface="Times New Roman" charset="0"/>
                                </a:rPr>
                                <m:t>0</m:t>
                              </m:r>
                            </m:sub>
                          </m:sSub>
                          <m:r>
                            <a:rPr lang="en-US">
                              <a:solidFill>
                                <a:schemeClr val="accent6">
                                  <a:lumMod val="75000"/>
                                </a:schemeClr>
                              </a:solidFill>
                              <a:effectLst/>
                              <a:latin typeface="Cambria Math" charset="0"/>
                              <a:ea typeface="DengXian" charset="-122"/>
                              <a:cs typeface="Times New Roman" charset="0"/>
                            </a:rPr>
                            <m:t>,</m:t>
                          </m:r>
                          <m:sSub>
                            <m:sSubPr>
                              <m:ctrlPr>
                                <a:rPr lang="en-US" i="1">
                                  <a:solidFill>
                                    <a:schemeClr val="accent6">
                                      <a:lumMod val="75000"/>
                                    </a:schemeClr>
                                  </a:solidFill>
                                  <a:effectLst/>
                                  <a:latin typeface="Cambria Math" charset="0"/>
                                  <a:cs typeface="Times New Roman" charset="0"/>
                                </a:rPr>
                              </m:ctrlPr>
                            </m:sSubPr>
                            <m:e>
                              <m:r>
                                <a:rPr lang="en-US" i="1">
                                  <a:solidFill>
                                    <a:schemeClr val="accent6">
                                      <a:lumMod val="75000"/>
                                    </a:schemeClr>
                                  </a:solidFill>
                                  <a:effectLst/>
                                  <a:latin typeface="Cambria Math" charset="0"/>
                                  <a:ea typeface="DengXian" charset="-122"/>
                                  <a:cs typeface="Times New Roman" charset="0"/>
                                </a:rPr>
                                <m:t>𝑛</m:t>
                              </m:r>
                            </m:e>
                            <m:sub>
                              <m:r>
                                <a:rPr lang="en-US" i="1">
                                  <a:solidFill>
                                    <a:schemeClr val="accent6">
                                      <a:lumMod val="75000"/>
                                    </a:schemeClr>
                                  </a:solidFill>
                                  <a:effectLst/>
                                  <a:latin typeface="Cambria Math" charset="0"/>
                                  <a:ea typeface="DengXian" charset="-122"/>
                                  <a:cs typeface="Times New Roman" charset="0"/>
                                </a:rPr>
                                <m:t>2</m:t>
                              </m:r>
                            </m:sub>
                          </m:sSub>
                        </m:e>
                      </m:d>
                      <m:r>
                        <m:rPr>
                          <m:sty m:val="p"/>
                        </m:rPr>
                        <a:rPr lang="en-US">
                          <a:solidFill>
                            <a:schemeClr val="accent6">
                              <a:lumMod val="75000"/>
                            </a:schemeClr>
                          </a:solidFill>
                          <a:effectLst/>
                          <a:latin typeface="Cambria Math" charset="0"/>
                          <a:ea typeface="DengXian" charset="-122"/>
                          <a:cs typeface="Times New Roman" charset="0"/>
                        </a:rPr>
                        <m:t>b</m:t>
                      </m:r>
                      <m:d>
                        <m:dPr>
                          <m:begChr m:val="{"/>
                          <m:endChr m:val="}"/>
                          <m:ctrlPr>
                            <a:rPr lang="en-US" i="1">
                              <a:solidFill>
                                <a:schemeClr val="accent6">
                                  <a:lumMod val="75000"/>
                                </a:schemeClr>
                              </a:solidFill>
                              <a:effectLst/>
                              <a:latin typeface="Cambria Math" charset="0"/>
                              <a:cs typeface="Times New Roman" charset="0"/>
                            </a:rPr>
                          </m:ctrlPr>
                        </m:dPr>
                        <m:e>
                          <m:sSub>
                            <m:sSubPr>
                              <m:ctrlPr>
                                <a:rPr lang="en-US" i="1">
                                  <a:solidFill>
                                    <a:schemeClr val="accent6">
                                      <a:lumMod val="75000"/>
                                    </a:schemeClr>
                                  </a:solidFill>
                                  <a:effectLst/>
                                  <a:latin typeface="Cambria Math" charset="0"/>
                                  <a:cs typeface="Times New Roman" charset="0"/>
                                </a:rPr>
                              </m:ctrlPr>
                            </m:sSubPr>
                            <m:e>
                              <m:r>
                                <a:rPr lang="en-US" i="1">
                                  <a:solidFill>
                                    <a:schemeClr val="accent6">
                                      <a:lumMod val="75000"/>
                                    </a:schemeClr>
                                  </a:solidFill>
                                  <a:effectLst/>
                                  <a:latin typeface="Cambria Math" charset="0"/>
                                  <a:ea typeface="DengXian" charset="-122"/>
                                  <a:cs typeface="Times New Roman" charset="0"/>
                                </a:rPr>
                                <m:t>𝑥</m:t>
                              </m:r>
                            </m:e>
                            <m:sub>
                              <m:r>
                                <a:rPr lang="en-US" i="1">
                                  <a:solidFill>
                                    <a:schemeClr val="accent6">
                                      <a:lumMod val="75000"/>
                                    </a:schemeClr>
                                  </a:solidFill>
                                  <a:effectLst/>
                                  <a:latin typeface="Cambria Math" charset="0"/>
                                  <a:ea typeface="DengXian" charset="-122"/>
                                  <a:cs typeface="Times New Roman" charset="0"/>
                                </a:rPr>
                                <m:t>0</m:t>
                              </m:r>
                            </m:sub>
                          </m:sSub>
                          <m:r>
                            <a:rPr lang="en-US">
                              <a:solidFill>
                                <a:schemeClr val="accent6">
                                  <a:lumMod val="75000"/>
                                </a:schemeClr>
                              </a:solidFill>
                              <a:effectLst/>
                              <a:latin typeface="Cambria Math" charset="0"/>
                              <a:ea typeface="DengXian" charset="-122"/>
                              <a:cs typeface="Times New Roman" charset="0"/>
                            </a:rPr>
                            <m:t>,</m:t>
                          </m:r>
                          <m:sSub>
                            <m:sSubPr>
                              <m:ctrlPr>
                                <a:rPr lang="en-US" i="1">
                                  <a:solidFill>
                                    <a:schemeClr val="accent6">
                                      <a:lumMod val="75000"/>
                                    </a:schemeClr>
                                  </a:solidFill>
                                  <a:effectLst/>
                                  <a:latin typeface="Cambria Math" charset="0"/>
                                  <a:cs typeface="Times New Roman" charset="0"/>
                                </a:rPr>
                              </m:ctrlPr>
                            </m:sSubPr>
                            <m:e>
                              <m:r>
                                <a:rPr lang="en-US" i="1">
                                  <a:solidFill>
                                    <a:schemeClr val="accent6">
                                      <a:lumMod val="75000"/>
                                    </a:schemeClr>
                                  </a:solidFill>
                                  <a:effectLst/>
                                  <a:latin typeface="Cambria Math" charset="0"/>
                                  <a:ea typeface="DengXian" charset="-122"/>
                                  <a:cs typeface="Times New Roman" charset="0"/>
                                </a:rPr>
                                <m:t>𝑝</m:t>
                              </m:r>
                            </m:e>
                            <m:sub>
                              <m:r>
                                <a:rPr lang="en-US" i="1">
                                  <a:solidFill>
                                    <a:schemeClr val="accent6">
                                      <a:lumMod val="75000"/>
                                    </a:schemeClr>
                                  </a:solidFill>
                                  <a:effectLst/>
                                  <a:latin typeface="Cambria Math" charset="0"/>
                                  <a:ea typeface="DengXian" charset="-122"/>
                                  <a:cs typeface="Times New Roman" charset="0"/>
                                </a:rPr>
                                <m:t>0</m:t>
                              </m:r>
                            </m:sub>
                          </m:sSub>
                          <m:r>
                            <a:rPr lang="en-US">
                              <a:solidFill>
                                <a:schemeClr val="accent6">
                                  <a:lumMod val="75000"/>
                                </a:schemeClr>
                              </a:solidFill>
                              <a:effectLst/>
                              <a:latin typeface="Cambria Math" charset="0"/>
                              <a:ea typeface="DengXian" charset="-122"/>
                              <a:cs typeface="Times New Roman" charset="0"/>
                            </a:rPr>
                            <m:t>,</m:t>
                          </m:r>
                          <m:sSub>
                            <m:sSubPr>
                              <m:ctrlPr>
                                <a:rPr lang="en-US" i="1">
                                  <a:solidFill>
                                    <a:schemeClr val="accent6">
                                      <a:lumMod val="75000"/>
                                    </a:schemeClr>
                                  </a:solidFill>
                                  <a:effectLst/>
                                  <a:latin typeface="Cambria Math" charset="0"/>
                                  <a:cs typeface="Times New Roman" charset="0"/>
                                </a:rPr>
                              </m:ctrlPr>
                            </m:sSubPr>
                            <m:e>
                              <m:r>
                                <a:rPr lang="en-US" i="1">
                                  <a:solidFill>
                                    <a:schemeClr val="accent6">
                                      <a:lumMod val="75000"/>
                                    </a:schemeClr>
                                  </a:solidFill>
                                  <a:effectLst/>
                                  <a:latin typeface="Cambria Math" charset="0"/>
                                  <a:ea typeface="DengXian" charset="-122"/>
                                  <a:cs typeface="Times New Roman" charset="0"/>
                                </a:rPr>
                                <m:t>𝑛</m:t>
                              </m:r>
                            </m:e>
                            <m:sub>
                              <m:r>
                                <a:rPr lang="en-US" i="1">
                                  <a:solidFill>
                                    <a:schemeClr val="accent6">
                                      <a:lumMod val="75000"/>
                                    </a:schemeClr>
                                  </a:solidFill>
                                  <a:effectLst/>
                                  <a:latin typeface="Cambria Math" charset="0"/>
                                  <a:ea typeface="DengXian" charset="-122"/>
                                  <a:cs typeface="Times New Roman" charset="0"/>
                                </a:rPr>
                                <m:t>2</m:t>
                              </m:r>
                            </m:sub>
                          </m:sSub>
                        </m:e>
                      </m:d>
                      <m:r>
                        <a:rPr lang="en-US" i="1">
                          <a:solidFill>
                            <a:srgbClr val="E7E6E6"/>
                          </a:solidFill>
                          <a:effectLst/>
                          <a:latin typeface="Cambria Math" charset="0"/>
                          <a:ea typeface="DengXian" charset="-122"/>
                          <a:cs typeface="Times New Roman" charset="0"/>
                        </a:rPr>
                        <m:t> </m:t>
                      </m:r>
                      <m:r>
                        <a:rPr lang="en-US" i="1">
                          <a:solidFill>
                            <a:srgbClr val="000000"/>
                          </a:solidFill>
                          <a:effectLst/>
                          <a:latin typeface="Cambria Math" charset="0"/>
                          <a:ea typeface="DengXian" charset="-122"/>
                          <a:cs typeface="Times New Roman" charset="0"/>
                        </a:rPr>
                        <m:t>𝑃</m:t>
                      </m:r>
                      <m:d>
                        <m:dPr>
                          <m:ctrlPr>
                            <a:rPr lang="en-US" i="1">
                              <a:solidFill>
                                <a:srgbClr val="000000"/>
                              </a:solidFill>
                              <a:effectLst/>
                              <a:latin typeface="Cambria Math" charset="0"/>
                              <a:cs typeface="Times New Roman" charset="0"/>
                            </a:rPr>
                          </m:ctrlPr>
                        </m:dPr>
                        <m:e>
                          <m:r>
                            <a:rPr lang="en-US" i="1">
                              <a:solidFill>
                                <a:srgbClr val="000000"/>
                              </a:solidFill>
                              <a:effectLst/>
                              <a:latin typeface="Cambria Math" charset="0"/>
                              <a:ea typeface="MS Mincho" charset="-128"/>
                              <a:cs typeface="Times New Roman" charset="0"/>
                            </a:rPr>
                            <m:t>∗</m:t>
                          </m:r>
                        </m:e>
                      </m:d>
                      <m:r>
                        <a:rPr lang="en-US" i="1">
                          <a:solidFill>
                            <a:srgbClr val="000000"/>
                          </a:solidFill>
                          <a:effectLst/>
                          <a:latin typeface="Cambria Math" charset="0"/>
                          <a:ea typeface="DengXian" charset="-122"/>
                          <a:cs typeface="Times New Roman" charset="0"/>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096022" y="3375381"/>
                <a:ext cx="7348602" cy="1988686"/>
              </a:xfrm>
              <a:prstGeom prst="rect">
                <a:avLst/>
              </a:prstGeom>
              <a:blipFill rotWithShape="0">
                <a:blip r:embed="rId5"/>
                <a:stretch>
                  <a:fillRect l="-6805" t="-52147" b="-9079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80042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302707" y="1245975"/>
                <a:ext cx="9144000" cy="3102628"/>
              </a:xfrm>
            </p:spPr>
            <p:txBody>
              <a:bodyPr>
                <a:noAutofit/>
              </a:bodyPr>
              <a:lstStyle/>
              <a:p>
                <a:pPr algn="l"/>
                <a:r>
                  <a:rPr lang="en-US" sz="3200" dirty="0" smtClean="0">
                    <a:latin typeface="Times New Roman" charset="0"/>
                    <a:ea typeface="Times New Roman" charset="0"/>
                    <a:cs typeface="Times New Roman" charset="0"/>
                  </a:rPr>
                  <a:t>Minimize EN=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s.t.</a:t>
                </a: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P(CS)=</a:t>
                </a:r>
                <a:br>
                  <a:rPr lang="en-US" sz="3200" dirty="0" smtClean="0">
                    <a:latin typeface="Times New Roman" charset="0"/>
                    <a:ea typeface="Times New Roman" charset="0"/>
                    <a:cs typeface="Times New Roman" charset="0"/>
                  </a:rPr>
                </a:br>
                <a:r>
                  <a:rPr lang="en-US" sz="3200" dirty="0" smtClean="0">
                    <a:latin typeface="Times New Roman" charset="0"/>
                    <a:ea typeface="Times New Roman" charset="0"/>
                    <a:cs typeface="Times New Roman" charset="0"/>
                  </a:rPr>
                  <a:t/>
                </a:r>
                <a:br>
                  <a:rPr lang="en-US" sz="3200" dirty="0" smtClean="0">
                    <a:latin typeface="Times New Roman" charset="0"/>
                    <a:ea typeface="Times New Roman" charset="0"/>
                    <a:cs typeface="Times New Roman" charset="0"/>
                  </a:rPr>
                </a:br>
                <a:r>
                  <a:rPr lang="en-US" sz="3200" dirty="0" smtClean="0">
                    <a:latin typeface="Cambria Math" charset="0"/>
                    <a:ea typeface="Times New Roman" charset="0"/>
                    <a:cs typeface="Times New Roman" charset="0"/>
                  </a:rPr>
                  <a:t/>
                </a:r>
                <a:br>
                  <a:rPr lang="en-US" sz="3200" dirty="0" smtClean="0">
                    <a:latin typeface="Cambria Math" charset="0"/>
                    <a:ea typeface="Times New Roman" charset="0"/>
                    <a:cs typeface="Times New Roman" charset="0"/>
                  </a:rPr>
                </a:br>
                <a14:m>
                  <m:oMath xmlns:m="http://schemas.openxmlformats.org/officeDocument/2006/math">
                    <m:r>
                      <m:rPr>
                        <m:sty m:val="p"/>
                      </m:rPr>
                      <a:rPr lang="en-US" sz="3200">
                        <a:latin typeface="Cambria Math" charset="0"/>
                        <a:ea typeface="Times New Roman" charset="0"/>
                        <a:cs typeface="Times New Roman" charset="0"/>
                      </a:rPr>
                      <m:t>α</m:t>
                    </m:r>
                  </m:oMath>
                </a14:m>
                <a:r>
                  <a:rPr lang="en-US" sz="3200" dirty="0">
                    <a:effectLst/>
                    <a:latin typeface="Times New Roman" charset="0"/>
                    <a:ea typeface="Times New Roman" charset="0"/>
                    <a:cs typeface="Times New Roman" charset="0"/>
                  </a:rPr>
                  <a:t> </a:t>
                </a:r>
                <a:r>
                  <a:rPr lang="en-US" sz="3200" dirty="0" smtClean="0">
                    <a:effectLst/>
                    <a:latin typeface="Times New Roman" charset="0"/>
                    <a:ea typeface="Times New Roman" charset="0"/>
                    <a:cs typeface="Times New Roman" charset="0"/>
                  </a:rPr>
                  <a:t>=</a:t>
                </a:r>
                <a:r>
                  <a:rPr lang="en-US" sz="3200" dirty="0" smtClean="0">
                    <a:latin typeface="Times New Roman" charset="0"/>
                    <a:ea typeface="Times New Roman" charset="0"/>
                    <a:cs typeface="Times New Roman" charset="0"/>
                  </a:rPr>
                  <a:t>          </a:t>
                </a:r>
                <a:endParaRPr lang="en-US" sz="3200" dirty="0">
                  <a:latin typeface="Times New Roman" charset="0"/>
                  <a:ea typeface="Times New Roman" charset="0"/>
                  <a:cs typeface="Times New Roman"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302707" y="1245975"/>
                <a:ext cx="9144000" cy="3102628"/>
              </a:xfrm>
              <a:blipFill rotWithShape="0">
                <a:blip r:embed="rId2"/>
                <a:stretch>
                  <a:fillRect l="-1733" t="-6287" b="-6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99771" y="1148811"/>
                <a:ext cx="5260931" cy="698396"/>
              </a:xfrm>
              <a:prstGeom prst="rect">
                <a:avLst/>
              </a:prstGeom>
              <a:solidFill>
                <a:schemeClr val="accent3">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charset="0"/>
                        </a:rPr>
                        <m:t>(</m:t>
                      </m:r>
                      <m:r>
                        <a:rPr lang="en-US" i="1">
                          <a:latin typeface="Cambria Math" charset="0"/>
                        </a:rPr>
                        <m:t>𝑘</m:t>
                      </m:r>
                      <m:sSub>
                        <m:sSubPr>
                          <m:ctrlPr>
                            <a:rPr lang="en-US" i="1">
                              <a:latin typeface="Cambria Math" charset="0"/>
                            </a:rPr>
                          </m:ctrlPr>
                        </m:sSubPr>
                        <m:e>
                          <m:r>
                            <a:rPr lang="en-US" i="0">
                              <a:latin typeface="Cambria Math" charset="0"/>
                            </a:rPr>
                            <m:t>+1)</m:t>
                          </m:r>
                          <m:r>
                            <a:rPr lang="en-US" i="1">
                              <a:latin typeface="Cambria Math" charset="0"/>
                            </a:rPr>
                            <m:t>𝑛</m:t>
                          </m:r>
                        </m:e>
                        <m:sub>
                          <m:r>
                            <a:rPr lang="en-US" i="0">
                              <a:latin typeface="Cambria Math" charset="0"/>
                            </a:rPr>
                            <m:t>1</m:t>
                          </m:r>
                        </m:sub>
                      </m:sSub>
                      <m:r>
                        <a:rPr lang="en-US" i="0">
                          <a:latin typeface="Cambria Math" charset="0"/>
                        </a:rPr>
                        <m:t>+</m:t>
                      </m:r>
                      <m:d>
                        <m:dPr>
                          <m:ctrlPr>
                            <a:rPr lang="en-US" i="1">
                              <a:latin typeface="Cambria Math" charset="0"/>
                            </a:rPr>
                          </m:ctrlPr>
                        </m:dPr>
                        <m:e>
                          <m:r>
                            <m:rPr>
                              <m:sty m:val="p"/>
                            </m:rPr>
                            <a:rPr lang="en-US" i="0">
                              <a:latin typeface="Cambria Math" charset="0"/>
                            </a:rPr>
                            <m:t>EM</m:t>
                          </m:r>
                          <m:r>
                            <a:rPr lang="en-US" i="0">
                              <a:latin typeface="Cambria Math" charset="0"/>
                            </a:rPr>
                            <m:t>+1</m:t>
                          </m:r>
                        </m:e>
                      </m:d>
                      <m:sSub>
                        <m:sSubPr>
                          <m:ctrlPr>
                            <a:rPr lang="en-US" i="1">
                              <a:latin typeface="Cambria Math" charset="0"/>
                            </a:rPr>
                          </m:ctrlPr>
                        </m:sSubPr>
                        <m:e>
                          <m:r>
                            <a:rPr lang="en-US" i="1">
                              <a:latin typeface="Cambria Math" charset="0"/>
                            </a:rPr>
                            <m:t>𝑛</m:t>
                          </m:r>
                        </m:e>
                        <m:sub>
                          <m:r>
                            <a:rPr lang="en-US" i="0">
                              <a:latin typeface="Cambria Math" charset="0"/>
                            </a:rPr>
                            <m:t>2</m:t>
                          </m:r>
                        </m:sub>
                      </m:sSub>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e>
                          </m:d>
                        </m:e>
                      </m:d>
                      <m:r>
                        <a:rPr lang="en-US" i="0">
                          <a:latin typeface="Cambria Math" charset="0"/>
                        </a:rPr>
                        <m:t>+</m:t>
                      </m:r>
                      <m:sSub>
                        <m:sSubPr>
                          <m:ctrlPr>
                            <a:rPr lang="en-US" i="1">
                              <a:latin typeface="Cambria Math" charset="0"/>
                            </a:rPr>
                          </m:ctrlPr>
                        </m:sSubPr>
                        <m:e>
                          <m:r>
                            <a:rPr lang="en-US" i="1">
                              <a:latin typeface="Cambria Math" charset="0"/>
                            </a:rPr>
                            <m:t>𝑛</m:t>
                          </m:r>
                        </m:e>
                        <m:sub>
                          <m:r>
                            <a:rPr lang="en-US" i="0">
                              <a:latin typeface="Cambria Math" charset="0"/>
                            </a:rPr>
                            <m:t>3</m:t>
                          </m:r>
                        </m:sub>
                      </m:sSub>
                      <m:d>
                        <m:dPr>
                          <m:ctrlPr>
                            <a:rPr lang="en-US" i="1">
                              <a:latin typeface="Cambria Math" charset="0"/>
                            </a:rPr>
                          </m:ctrlPr>
                        </m:dPr>
                        <m:e>
                          <m:r>
                            <a:rPr lang="en-US" i="0">
                              <a:latin typeface="Cambria Math" charset="0"/>
                            </a:rPr>
                            <m:t>1−</m:t>
                          </m:r>
                          <m:r>
                            <m:rPr>
                              <m:sty m:val="p"/>
                            </m:rPr>
                            <a:rPr lang="en-US" i="0">
                              <a:latin typeface="Cambria Math" charset="0"/>
                            </a:rPr>
                            <m:t>Φ</m:t>
                          </m:r>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0">
                                      <a:latin typeface="Cambria Math" charset="0"/>
                                    </a:rPr>
                                    <m:t>2</m:t>
                                  </m:r>
                                </m:sub>
                              </m:sSub>
                              <m:r>
                                <a:rPr lang="en-US" i="0">
                                  <a:latin typeface="Cambria Math" charset="0"/>
                                </a:rPr>
                                <m:t>−</m:t>
                              </m:r>
                              <m:sSub>
                                <m:sSubPr>
                                  <m:ctrlPr>
                                    <a:rPr lang="en-US" i="1">
                                      <a:latin typeface="Cambria Math" charset="0"/>
                                    </a:rPr>
                                  </m:ctrlPr>
                                </m:sSubPr>
                                <m:e>
                                  <m:rad>
                                    <m:radPr>
                                      <m:degHide m:val="on"/>
                                      <m:ctrlPr>
                                        <a:rPr lang="en-US" i="1">
                                          <a:latin typeface="Cambria Math" charset="0"/>
                                        </a:rPr>
                                      </m:ctrlPr>
                                    </m:radPr>
                                    <m:deg/>
                                    <m:e>
                                      <m:r>
                                        <a:rPr lang="en-US" i="0">
                                          <a:latin typeface="Cambria Math" charset="0"/>
                                        </a:rPr>
                                        <m:t>2</m:t>
                                      </m:r>
                                      <m:sSub>
                                        <m:sSubPr>
                                          <m:ctrlPr>
                                            <a:rPr lang="en-US" i="1">
                                              <a:latin typeface="Cambria Math" charset="0"/>
                                            </a:rPr>
                                          </m:ctrlPr>
                                        </m:sSubPr>
                                        <m:e>
                                          <m:r>
                                            <a:rPr lang="en-US" i="1">
                                              <a:latin typeface="Cambria Math" charset="0"/>
                                            </a:rPr>
                                            <m:t>𝑛</m:t>
                                          </m:r>
                                        </m:e>
                                        <m:sub>
                                          <m:r>
                                            <a:rPr lang="en-US" i="0">
                                              <a:latin typeface="Cambria Math" charset="0"/>
                                            </a:rPr>
                                            <m:t>2</m:t>
                                          </m:r>
                                        </m:sub>
                                      </m:sSub>
                                    </m:e>
                                  </m:rad>
                                  <m:r>
                                    <a:rPr lang="en-US" i="0">
                                      <a:latin typeface="Cambria Math" charset="0"/>
                                    </a:rPr>
                                    <m:t>∆</m:t>
                                  </m:r>
                                </m:e>
                                <m:sub>
                                  <m:r>
                                    <a:rPr lang="en-US" i="0">
                                      <a:latin typeface="Cambria Math" charset="0"/>
                                    </a:rPr>
                                    <m:t>2</m:t>
                                  </m:r>
                                </m:sub>
                              </m:sSub>
                            </m:e>
                          </m:d>
                        </m:e>
                      </m:d>
                      <m:r>
                        <a:rPr lang="en-US" i="0">
                          <a:latin typeface="Cambria Math" charset="0"/>
                        </a:rPr>
                        <m:t> , </m:t>
                      </m:r>
                      <m:r>
                        <a:rPr lang="en-US" i="1">
                          <a:latin typeface="Cambria Math" charset="0"/>
                        </a:rPr>
                        <m:t>𝑤h𝑒𝑟𝑒</m:t>
                      </m:r>
                      <m:r>
                        <a:rPr lang="en-US" i="0">
                          <a:latin typeface="Cambria Math" charset="0"/>
                        </a:rPr>
                        <m:t> </m:t>
                      </m:r>
                      <m:r>
                        <a:rPr lang="en-US" i="1">
                          <a:latin typeface="Cambria Math" charset="0"/>
                        </a:rPr>
                        <m:t>𝐸𝑀</m:t>
                      </m:r>
                      <m:r>
                        <a:rPr lang="en-US" i="0">
                          <a:latin typeface="Cambria Math" charset="0"/>
                        </a:rPr>
                        <m:t>=</m:t>
                      </m:r>
                      <m:r>
                        <a:rPr lang="en-US" i="1">
                          <a:latin typeface="Cambria Math" charset="0"/>
                        </a:rPr>
                        <m:t>𝑃𝑟𝑜𝑝</m:t>
                      </m:r>
                      <m:r>
                        <a:rPr lang="en-US" i="0">
                          <a:latin typeface="Cambria Math" charset="0"/>
                        </a:rPr>
                        <m:t>∗</m:t>
                      </m:r>
                      <m:r>
                        <a:rPr lang="en-US" i="1">
                          <a:latin typeface="Cambria Math" charset="0"/>
                        </a:rPr>
                        <m:t>𝑘</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99771" y="1148811"/>
                <a:ext cx="5260931" cy="698396"/>
              </a:xfrm>
              <a:prstGeom prst="rect">
                <a:avLst/>
              </a:prstGeom>
              <a:blipFill rotWithShape="0">
                <a:blip r:embed="rId3"/>
                <a:stretch>
                  <a:fillRect t="-6087" b="-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05622" y="2210462"/>
                <a:ext cx="8367387" cy="1173655"/>
              </a:xfrm>
              <a:prstGeom prst="rect">
                <a:avLst/>
              </a:prstGeom>
              <a:solidFill>
                <a:schemeClr val="bg2">
                  <a:lumMod val="90000"/>
                </a:schemeClr>
              </a:solidFill>
              <a:ln>
                <a:noFill/>
              </a:ln>
            </p:spPr>
            <p:txBody>
              <a:bodyPr wrap="square" rtlCol="0">
                <a:spAutoFit/>
              </a:bodyPr>
              <a:lstStyle/>
              <a:p>
                <a:pPr algn="ctr"/>
                <a:endParaRPr lang="en-US" sz="1200" i="1" dirty="0" smtClean="0">
                  <a:latin typeface="Cambria Math" charset="0"/>
                </a:endParaRPr>
              </a:p>
              <a:p>
                <a:pPr algn="ctr"/>
                <a14:m>
                  <m:oMathPara xmlns:m="http://schemas.openxmlformats.org/officeDocument/2006/math">
                    <m:oMathParaPr>
                      <m:jc m:val="left"/>
                    </m:oMathParaPr>
                    <m:oMath xmlns:m="http://schemas.openxmlformats.org/officeDocument/2006/math">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nary>
                            <m:naryPr>
                              <m:chr m:val="∑"/>
                              <m:limLoc m:val="undOvr"/>
                              <m:ctrlPr>
                                <a:rPr lang="en-US" sz="1200" i="1">
                                  <a:latin typeface="Cambria Math" charset="0"/>
                                </a:rPr>
                              </m:ctrlPr>
                            </m:naryPr>
                            <m:sub>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=0</m:t>
                              </m:r>
                            </m:sub>
                            <m:sup>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sup>
                            <m:e>
                              <m:r>
                                <a:rPr lang="en-US" sz="1200">
                                  <a:latin typeface="Cambria Math" charset="0"/>
                                </a:rPr>
                                <m:t>{1</m:t>
                              </m:r>
                              <m:r>
                                <a:rPr lang="en-US" sz="1200" i="1">
                                  <a:latin typeface="Cambria Math" charset="0"/>
                                </a:rPr>
                                <m:t>−</m:t>
                              </m:r>
                              <m:r>
                                <m:rPr>
                                  <m:sty m:val="p"/>
                                </m:rPr>
                                <a:rPr lang="en-US" sz="1200">
                                  <a:latin typeface="Cambria Math" charset="0"/>
                                </a:rPr>
                                <m:t>Φ</m:t>
                              </m:r>
                              <m:r>
                                <a:rPr lang="en-US" sz="1200">
                                  <a:latin typeface="Cambria Math" charset="0"/>
                                </a:rPr>
                                <m:t>(</m:t>
                              </m:r>
                              <m:sSub>
                                <m:sSubPr>
                                  <m:ctrlPr>
                                    <a:rPr lang="en-US" sz="1200" i="1">
                                      <a:latin typeface="Cambria Math" charset="0"/>
                                    </a:rPr>
                                  </m:ctrlPr>
                                </m:sSubPr>
                                <m:e>
                                  <m:r>
                                    <a:rPr lang="en-US" sz="1200" i="1">
                                      <a:latin typeface="Cambria Math" charset="0"/>
                                    </a:rPr>
                                    <m:t>𝑦</m:t>
                                  </m:r>
                                </m:e>
                                <m:sub>
                                  <m:r>
                                    <a:rPr lang="en-US" sz="1200" i="1">
                                      <a:latin typeface="Cambria Math" charset="0"/>
                                    </a:rPr>
                                    <m:t>3</m:t>
                                  </m:r>
                                </m:sub>
                              </m:sSub>
                              <m:rad>
                                <m:radPr>
                                  <m:degHide m:val="on"/>
                                  <m:ctrlPr>
                                    <a:rPr lang="en-US" sz="1200" i="1">
                                      <a:latin typeface="Cambria Math" charset="0"/>
                                    </a:rPr>
                                  </m:ctrlPr>
                                </m:radPr>
                                <m:deg/>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den>
                                  </m:f>
                                </m:e>
                              </m:rad>
                              <m:r>
                                <a:rPr lang="en-US" sz="1200" i="1">
                                  <a:latin typeface="Cambria Math" charset="0"/>
                                </a:rPr>
                                <m:t>−</m:t>
                              </m:r>
                              <m:f>
                                <m:fPr>
                                  <m:ctrlPr>
                                    <a:rPr lang="en-US" sz="1200" i="1">
                                      <a:latin typeface="Cambria Math" charset="0"/>
                                    </a:rPr>
                                  </m:ctrlPr>
                                </m:fPr>
                                <m:num>
                                  <m:sSub>
                                    <m:sSubPr>
                                      <m:ctrlPr>
                                        <a:rPr lang="en-US" sz="1200" i="1">
                                          <a:latin typeface="Cambria Math" charset="0"/>
                                        </a:rPr>
                                      </m:ctrlPr>
                                    </m:sSubPr>
                                    <m:e>
                                      <m:rad>
                                        <m:radPr>
                                          <m:degHide m:val="on"/>
                                          <m:ctrlPr>
                                            <a:rPr lang="en-US" sz="1200" i="1">
                                              <a:latin typeface="Cambria Math" charset="0"/>
                                            </a:rPr>
                                          </m:ctrlPr>
                                        </m:radPr>
                                        <m:deg/>
                                        <m:e>
                                          <m:r>
                                            <a:rPr lang="en-US" sz="1200" i="1">
                                              <a:latin typeface="Cambria Math" charset="0"/>
                                            </a:rPr>
                                            <m:t>2</m:t>
                                          </m:r>
                                        </m:e>
                                      </m:rad>
                                      <m:r>
                                        <a:rPr lang="en-US" sz="1200" i="1">
                                          <a:latin typeface="Cambria Math" charset="0"/>
                                        </a:rPr>
                                        <m:t>𝑛</m:t>
                                      </m:r>
                                    </m:e>
                                    <m:sub>
                                      <m:r>
                                        <a:rPr lang="en-US" sz="1200" i="1">
                                          <a:latin typeface="Cambria Math" charset="0"/>
                                        </a:rPr>
                                        <m:t>2</m:t>
                                      </m:r>
                                    </m:sub>
                                  </m:sSub>
                                </m:num>
                                <m:den>
                                  <m:rad>
                                    <m:radPr>
                                      <m:degHide m:val="on"/>
                                      <m:ctrlPr>
                                        <a:rPr lang="en-US" sz="1200" i="1">
                                          <a:latin typeface="Cambria Math" charset="0"/>
                                        </a:rPr>
                                      </m:ctrlPr>
                                    </m:radPr>
                                    <m:deg/>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rad>
                                </m:den>
                              </m:f>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e>
                              </m:d>
                              <m:r>
                                <a:rPr lang="en-US" sz="1200" i="1">
                                  <a:latin typeface="Cambria Math" charset="0"/>
                                </a:rPr>
                                <m:t>−</m:t>
                              </m:r>
                              <m:rad>
                                <m:radPr>
                                  <m:degHide m:val="on"/>
                                  <m:ctrlPr>
                                    <a:rPr lang="en-US" sz="1200" i="1">
                                      <a:latin typeface="Cambria Math" charset="0"/>
                                    </a:rPr>
                                  </m:ctrlPr>
                                </m:radPr>
                                <m:deg/>
                                <m:e>
                                  <m:r>
                                    <a:rPr lang="en-US" sz="1200" i="1">
                                      <a:latin typeface="Cambria Math" charset="0"/>
                                    </a:rPr>
                                    <m:t>2</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𝑛</m:t>
                                          </m:r>
                                        </m:e>
                                        <m:sub>
                                          <m:r>
                                            <a:rPr lang="en-US" sz="1200" i="1">
                                              <a:latin typeface="Cambria Math" charset="0"/>
                                            </a:rPr>
                                            <m:t>1</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3</m:t>
                                          </m:r>
                                        </m:sub>
                                      </m:sSub>
                                    </m:e>
                                  </m:d>
                                </m:e>
                              </m:rad>
                              <m:sSub>
                                <m:sSubPr>
                                  <m:ctrlPr>
                                    <a:rPr lang="en-US" sz="1200" i="1">
                                      <a:latin typeface="Cambria Math" charset="0"/>
                                    </a:rPr>
                                  </m:ctrlPr>
                                </m:sSubPr>
                                <m:e>
                                  <m:r>
                                    <a:rPr lang="en-US" sz="1200" i="1">
                                      <a:latin typeface="Cambria Math" charset="0"/>
                                    </a:rPr>
                                    <m:t>∆</m:t>
                                  </m:r>
                                </m:e>
                                <m:sub>
                                  <m:r>
                                    <a:rPr lang="en-US" sz="1200" i="1">
                                      <a:latin typeface="Cambria Math" charset="0"/>
                                    </a:rPr>
                                    <m:t>2</m:t>
                                  </m:r>
                                </m:sub>
                              </m:sSub>
                              <m:r>
                                <a:rPr lang="en-US" sz="1200" i="1">
                                  <a:latin typeface="Cambria Math" charset="0"/>
                                </a:rPr>
                                <m:t>)</m:t>
                              </m:r>
                              <m:r>
                                <a:rPr lang="en-US" sz="1200">
                                  <a:latin typeface="Cambria Math" charset="0"/>
                                </a:rPr>
                                <m:t>} </m:t>
                              </m:r>
                            </m:e>
                          </m:nary>
                        </m:e>
                      </m:nary>
                    </m:oMath>
                  </m:oMathPara>
                </a14:m>
                <a:endParaRPr lang="en-US" sz="1200" dirty="0" smtClean="0"/>
              </a:p>
              <a:p>
                <a:r>
                  <a:rPr lang="en-US" sz="1200" dirty="0" smtClean="0"/>
                  <a:t>{</a:t>
                </a:r>
                <a14:m>
                  <m:oMath xmlns:m="http://schemas.openxmlformats.org/officeDocument/2006/math">
                    <m:nary>
                      <m:naryPr>
                        <m:chr m:val="∑"/>
                        <m:limLoc m:val="undOvr"/>
                        <m:ctrlPr>
                          <a:rPr lang="en-US" sz="1200" i="1">
                            <a:latin typeface="Cambria Math" charset="0"/>
                          </a:rPr>
                        </m:ctrlPr>
                      </m:naryPr>
                      <m:sub>
                        <m:r>
                          <a:rPr lang="en-US" sz="1200" i="1">
                            <a:latin typeface="Cambria Math" charset="0"/>
                          </a:rPr>
                          <m:t>𝑗</m:t>
                        </m:r>
                        <m:r>
                          <a:rPr lang="en-US" sz="1200" i="1">
                            <a:latin typeface="Cambria Math" charset="0"/>
                          </a:rPr>
                          <m:t>=0</m:t>
                        </m:r>
                      </m:sub>
                      <m:sup>
                        <m:r>
                          <a:rPr lang="en-US" sz="1200" i="1">
                            <a:latin typeface="Cambria Math" charset="0"/>
                          </a:rPr>
                          <m:t>𝐸𝑀</m:t>
                        </m:r>
                        <m:r>
                          <a:rPr lang="en-US" sz="1200" i="1">
                            <a:latin typeface="Cambria Math" charset="0"/>
                          </a:rPr>
                          <m:t>−1</m:t>
                        </m:r>
                      </m:sup>
                      <m:e>
                        <m:f>
                          <m:fPr>
                            <m:ctrlPr>
                              <a:rPr lang="en-US" sz="1200" i="1">
                                <a:latin typeface="Cambria Math" charset="0"/>
                              </a:rPr>
                            </m:ctrlPr>
                          </m:fPr>
                          <m:num>
                            <m:r>
                              <a:rPr lang="en-US" sz="1200" i="1">
                                <a:latin typeface="Cambria Math" charset="0"/>
                              </a:rPr>
                              <m:t>1</m:t>
                            </m:r>
                          </m:num>
                          <m:den>
                            <m:r>
                              <a:rPr lang="en-US" sz="1200" i="1">
                                <a:latin typeface="Cambria Math" charset="0"/>
                              </a:rPr>
                              <m:t>𝑗</m:t>
                            </m:r>
                            <m:r>
                              <a:rPr lang="en-US" sz="1200" i="1">
                                <a:latin typeface="Cambria Math" charset="0"/>
                              </a:rPr>
                              <m:t>+1</m:t>
                            </m:r>
                          </m:den>
                        </m:f>
                        <m:d>
                          <m:dPr>
                            <m:ctrlPr>
                              <a:rPr lang="en-US" sz="1200" i="1">
                                <a:latin typeface="Cambria Math" charset="0"/>
                              </a:rPr>
                            </m:ctrlPr>
                          </m:dPr>
                          <m:e>
                            <m:m>
                              <m:mPr>
                                <m:mcs>
                                  <m:mc>
                                    <m:mcPr>
                                      <m:count m:val="1"/>
                                      <m:mcJc m:val="center"/>
                                    </m:mcPr>
                                  </m:mc>
                                </m:mcs>
                                <m:ctrlPr>
                                  <a:rPr lang="en-US" sz="1200" i="1">
                                    <a:latin typeface="Cambria Math" charset="0"/>
                                  </a:rPr>
                                </m:ctrlPr>
                              </m:mPr>
                              <m:mr>
                                <m:e>
                                  <m:r>
                                    <a:rPr lang="en-US" sz="1200" i="1">
                                      <a:latin typeface="Cambria Math" charset="0"/>
                                    </a:rPr>
                                    <m:t>𝐸𝑀</m:t>
                                  </m:r>
                                  <m:r>
                                    <a:rPr lang="en-US" sz="1200" i="1">
                                      <a:latin typeface="Cambria Math" charset="0"/>
                                    </a:rPr>
                                    <m:t>−1</m:t>
                                  </m:r>
                                </m:e>
                              </m:mr>
                              <m:mr>
                                <m:e>
                                  <m:r>
                                    <a:rPr lang="en-US" sz="1200" i="1">
                                      <a:latin typeface="Cambria Math" charset="0"/>
                                    </a:rPr>
                                    <m:t>𝑗</m:t>
                                  </m:r>
                                </m:e>
                              </m:mr>
                            </m:m>
                          </m:e>
                        </m:d>
                        <m:sSup>
                          <m:sSupPr>
                            <m:ctrlPr>
                              <a:rPr lang="en-US" sz="1200" i="1">
                                <a:latin typeface="Cambria Math" charset="0"/>
                              </a:rPr>
                            </m:ctrlPr>
                          </m:sSupPr>
                          <m:e>
                            <m:r>
                              <a:rPr lang="en-US" sz="1200" i="1">
                                <a:latin typeface="Cambria Math" charset="0"/>
                              </a:rPr>
                              <m:t>{</m:t>
                            </m:r>
                            <m:r>
                              <a:rPr lang="en-US" sz="1200" i="1">
                                <a:latin typeface="Cambria Math" charset="0"/>
                              </a:rPr>
                              <m:t>𝑏</m:t>
                            </m:r>
                            <m:d>
                              <m:dPr>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e>
                            </m:d>
                            <m:r>
                              <a:rPr lang="en-US" sz="1200" i="1">
                                <a:latin typeface="Cambria Math" charset="0"/>
                              </a:rPr>
                              <m:t>}</m:t>
                            </m:r>
                          </m:e>
                          <m:sup>
                            <m:r>
                              <a:rPr lang="en-US" sz="1200" i="1">
                                <a:latin typeface="Cambria Math" charset="0"/>
                              </a:rPr>
                              <m:t>𝑗</m:t>
                            </m:r>
                          </m:sup>
                        </m:sSup>
                        <m:sSup>
                          <m:sSupPr>
                            <m:ctrlPr>
                              <a:rPr lang="en-US" sz="1200" i="1">
                                <a:latin typeface="Cambria Math" charset="0"/>
                              </a:rPr>
                            </m:ctrlPr>
                          </m:sSupPr>
                          <m:e>
                            <m:r>
                              <a:rPr lang="en-US" sz="1200" i="1">
                                <a:latin typeface="Cambria Math" charset="0"/>
                              </a:rPr>
                              <m:t>{</m:t>
                            </m:r>
                            <m:r>
                              <a:rPr lang="en-US" sz="1200" i="1">
                                <a:latin typeface="Cambria Math" charset="0"/>
                              </a:rPr>
                              <m:t>𝐵</m:t>
                            </m:r>
                            <m:r>
                              <a:rPr lang="en-US" sz="1200" i="1">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i="1">
                                <a:latin typeface="Cambria Math" charset="0"/>
                              </a:rPr>
                              <m:t>−1,</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r>
                              <a:rPr lang="en-US" sz="1200" i="1">
                                <a:latin typeface="Cambria Math" charset="0"/>
                              </a:rPr>
                              <m:t>,</m:t>
                            </m:r>
                            <m:r>
                              <a:rPr lang="en-US" sz="1200" i="1">
                                <a:latin typeface="Cambria Math" charset="0"/>
                              </a:rPr>
                              <m:t>𝑝</m:t>
                            </m:r>
                            <m:r>
                              <a:rPr lang="en-US" sz="1200" i="1">
                                <a:latin typeface="Cambria Math" charset="0"/>
                              </a:rPr>
                              <m:t>)}</m:t>
                            </m:r>
                          </m:e>
                          <m:sup>
                            <m:r>
                              <a:rPr lang="en-US" sz="1200" i="1">
                                <a:latin typeface="Cambria Math" charset="0"/>
                              </a:rPr>
                              <m:t>𝐸𝑀</m:t>
                            </m:r>
                            <m:r>
                              <a:rPr lang="en-US" sz="1200" i="1">
                                <a:latin typeface="Cambria Math" charset="0"/>
                              </a:rPr>
                              <m:t>−1−</m:t>
                            </m:r>
                            <m:r>
                              <a:rPr lang="en-US" sz="1200" i="1">
                                <a:latin typeface="Cambria Math" charset="0"/>
                              </a:rPr>
                              <m:t>𝑗</m:t>
                            </m:r>
                          </m:sup>
                        </m:sSup>
                      </m:e>
                    </m:nary>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I</m:t>
                    </m:r>
                    <m:d>
                      <m:dPr>
                        <m:ctrlPr>
                          <a:rPr lang="en-US" sz="1200" i="1">
                            <a:latin typeface="Cambria Math" charset="0"/>
                          </a:rPr>
                        </m:ctrlPr>
                      </m:dPr>
                      <m:e>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i="1">
                            <a:latin typeface="Cambria Math" charset="0"/>
                          </a:rPr>
                          <m:t>−</m:t>
                        </m:r>
                        <m:r>
                          <a:rPr lang="en-US" sz="1200" i="1">
                            <a:latin typeface="Cambria Math" charset="0"/>
                          </a:rPr>
                          <m:t>𝑎</m:t>
                        </m:r>
                        <m:d>
                          <m:dPr>
                            <m:ctrlPr>
                              <a:rPr lang="en-US" sz="1200" i="1">
                                <a:latin typeface="Cambria Math" charset="0"/>
                              </a:rPr>
                            </m:ctrlPr>
                          </m:dPr>
                          <m:e>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num>
                              <m:den>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den>
                            </m:f>
                          </m:e>
                        </m:d>
                        <m:r>
                          <a:rPr lang="en-US" sz="1200">
                            <a:latin typeface="Cambria Math" charset="0"/>
                          </a:rPr>
                          <m:t>&gt;</m:t>
                        </m:r>
                        <m:f>
                          <m:fPr>
                            <m:ctrlPr>
                              <a:rPr lang="en-US" sz="1200" i="1">
                                <a:latin typeface="Cambria Math" charset="0"/>
                              </a:rPr>
                            </m:ctrlPr>
                          </m:fPr>
                          <m:num>
                            <m:sSub>
                              <m:sSubPr>
                                <m:ctrlPr>
                                  <a:rPr lang="en-US" sz="1200" i="1">
                                    <a:latin typeface="Cambria Math" charset="0"/>
                                  </a:rPr>
                                </m:ctrlPr>
                              </m:sSubPr>
                              <m:e>
                                <m:r>
                                  <a:rPr lang="en-US" sz="1200" i="1">
                                    <a:latin typeface="Cambria Math" charset="0"/>
                                  </a:rPr>
                                  <m:t>𝑦</m:t>
                                </m:r>
                              </m:e>
                              <m:sub>
                                <m:r>
                                  <a:rPr lang="en-US" sz="1200" i="1">
                                    <a:latin typeface="Cambria Math" charset="0"/>
                                  </a:rPr>
                                  <m:t>2</m:t>
                                </m:r>
                              </m:sub>
                            </m:sSub>
                          </m:num>
                          <m:den>
                            <m:rad>
                              <m:radPr>
                                <m:degHide m:val="on"/>
                                <m:ctrlPr>
                                  <a:rPr lang="en-US" sz="1200" i="1">
                                    <a:latin typeface="Cambria Math" charset="0"/>
                                  </a:rPr>
                                </m:ctrlPr>
                              </m:radPr>
                              <m:deg/>
                              <m:e>
                                <m:r>
                                  <a:rPr lang="en-US" sz="1200" i="1">
                                    <a:latin typeface="Cambria Math" charset="0"/>
                                  </a:rPr>
                                  <m:t>2</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rad>
                          </m:den>
                        </m:f>
                      </m:e>
                    </m:d>
                  </m:oMath>
                </a14:m>
                <a:r>
                  <a:rPr lang="en-US" sz="1200" dirty="0"/>
                  <a:t>}{</a:t>
                </a:r>
                <a14:m>
                  <m:oMath xmlns:m="http://schemas.openxmlformats.org/officeDocument/2006/math">
                    <m:r>
                      <a:rPr lang="en-US" sz="1200">
                        <a:latin typeface="Cambria Math" charset="0"/>
                      </a:rPr>
                      <m:t> </m:t>
                    </m:r>
                    <m:r>
                      <m:rPr>
                        <m:sty m:val="p"/>
                      </m:rPr>
                      <a:rPr lang="en-US" sz="1200">
                        <a:latin typeface="Cambria Math" charset="0"/>
                      </a:rPr>
                      <m:t>b</m:t>
                    </m:r>
                    <m:d>
                      <m:dPr>
                        <m:begChr m:val="{"/>
                        <m:endChr m:val="}"/>
                        <m:ctrlPr>
                          <a:rPr lang="en-US" sz="1200" i="1">
                            <a:latin typeface="Cambria Math" charset="0"/>
                          </a:rPr>
                        </m:ctrlPr>
                      </m:dPr>
                      <m:e>
                        <m:sSub>
                          <m:sSubPr>
                            <m:ctrlPr>
                              <a:rPr lang="en-US" sz="1200" i="1">
                                <a:latin typeface="Cambria Math" charset="0"/>
                              </a:rPr>
                            </m:ctrlPr>
                          </m:sSubPr>
                          <m:e>
                            <m:r>
                              <a:rPr lang="en-US" sz="1200" i="1">
                                <a:latin typeface="Cambria Math" charset="0"/>
                              </a:rPr>
                              <m:t>𝑥</m:t>
                            </m:r>
                          </m:e>
                          <m:sub>
                            <m:r>
                              <a:rPr lang="en-US" sz="1200" i="1">
                                <a:latin typeface="Cambria Math" charset="0"/>
                              </a:rPr>
                              <m:t>𝑘</m:t>
                            </m:r>
                          </m:sub>
                        </m:sSub>
                        <m:r>
                          <a:rPr lang="en-US" sz="1200">
                            <a:latin typeface="Cambria Math" charset="0"/>
                          </a:rPr>
                          <m:t>,</m:t>
                        </m:r>
                        <m:r>
                          <m:rPr>
                            <m:sty m:val="p"/>
                          </m:rPr>
                          <a:rPr lang="en-US" sz="1200">
                            <a:latin typeface="Cambria Math" charset="0"/>
                          </a:rPr>
                          <m:t>p</m:t>
                        </m:r>
                        <m:r>
                          <a:rPr lang="en-US" sz="1200">
                            <a:latin typeface="Cambria Math" charset="0"/>
                          </a:rPr>
                          <m:t>+</m:t>
                        </m:r>
                        <m:r>
                          <m:rPr>
                            <m:sty m:val="p"/>
                          </m:rPr>
                          <a:rPr lang="en-US" sz="1200">
                            <a:latin typeface="Cambria Math" charset="0"/>
                          </a:rPr>
                          <m:t>δ</m:t>
                        </m:r>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e>
                    </m:d>
                    <m:r>
                      <m:rPr>
                        <m:sty m:val="p"/>
                      </m:rPr>
                      <a:rPr lang="en-US" sz="1200">
                        <a:latin typeface="Cambria Math" charset="0"/>
                      </a:rPr>
                      <m:t>b</m:t>
                    </m:r>
                    <m:r>
                      <a:rPr lang="en-US" sz="1200">
                        <a:latin typeface="Cambria Math" charset="0"/>
                      </a:rPr>
                      <m:t>{</m:t>
                    </m:r>
                    <m:sSub>
                      <m:sSubPr>
                        <m:ctrlPr>
                          <a:rPr lang="en-US" sz="1200" i="1">
                            <a:latin typeface="Cambria Math" charset="0"/>
                          </a:rPr>
                        </m:ctrlPr>
                      </m:sSubPr>
                      <m:e>
                        <m:r>
                          <a:rPr lang="en-US" sz="1200" i="1">
                            <a:latin typeface="Cambria Math" charset="0"/>
                          </a:rPr>
                          <m:t>𝑥</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𝑝</m:t>
                        </m:r>
                      </m:e>
                      <m:sub>
                        <m:r>
                          <a:rPr lang="en-US" sz="1200" i="1">
                            <a:latin typeface="Cambria Math" charset="0"/>
                          </a:rPr>
                          <m:t>0</m:t>
                        </m:r>
                      </m:sub>
                    </m:sSub>
                    <m:r>
                      <a:rPr lang="en-US" sz="1200">
                        <a:latin typeface="Cambria Math" charset="0"/>
                      </a:rPr>
                      <m:t>,</m:t>
                    </m:r>
                    <m:sSub>
                      <m:sSubPr>
                        <m:ctrlPr>
                          <a:rPr lang="en-US" sz="1200" i="1">
                            <a:latin typeface="Cambria Math" charset="0"/>
                          </a:rPr>
                        </m:ctrlPr>
                      </m:sSubPr>
                      <m:e>
                        <m:r>
                          <a:rPr lang="en-US" sz="1200" i="1">
                            <a:latin typeface="Cambria Math" charset="0"/>
                          </a:rPr>
                          <m:t>𝑛</m:t>
                        </m:r>
                      </m:e>
                      <m:sub>
                        <m:r>
                          <a:rPr lang="en-US" sz="1200" i="1">
                            <a:latin typeface="Cambria Math" charset="0"/>
                          </a:rPr>
                          <m:t>2</m:t>
                        </m:r>
                      </m:sub>
                    </m:sSub>
                  </m:oMath>
                </a14:m>
                <a:r>
                  <a:rPr lang="en-US" sz="1200" dirty="0"/>
                  <a:t>} </a:t>
                </a:r>
                <a:r>
                  <a:rPr lang="en-US" sz="1200" b="1" i="1" dirty="0"/>
                  <a:t> P(*</a:t>
                </a:r>
                <a:r>
                  <a:rPr lang="en-US" sz="1200" i="1" dirty="0"/>
                  <a:t>)</a:t>
                </a:r>
                <a:r>
                  <a:rPr lang="en-US" sz="12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2705622" y="2210462"/>
                <a:ext cx="8367387" cy="1173655"/>
              </a:xfrm>
              <a:prstGeom prst="rect">
                <a:avLst/>
              </a:prstGeom>
              <a:blipFill rotWithShape="0">
                <a:blip r:embed="rId4"/>
                <a:stretch>
                  <a:fillRect l="-1749" b="-307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108548" y="3588324"/>
                <a:ext cx="7348602" cy="1988686"/>
              </a:xfrm>
              <a:prstGeom prst="rect">
                <a:avLst/>
              </a:prstGeom>
              <a:solidFill>
                <a:schemeClr val="bg2">
                  <a:lumMod val="90000"/>
                </a:schemeClr>
              </a:solidFill>
              <a:ln>
                <a:noFill/>
              </a:ln>
            </p:spPr>
            <p:txBody>
              <a:bodyPr wrap="square">
                <a:spAutoFit/>
              </a:bodyPr>
              <a:lstStyle/>
              <a:p>
                <a:r>
                  <a:rPr lang="en-US" dirty="0" smtClean="0">
                    <a:solidFill>
                      <a:schemeClr val="bg2">
                        <a:lumMod val="90000"/>
                      </a:schemeClr>
                    </a:solidFill>
                    <a:effectLst/>
                    <a:latin typeface="Times New Roman" charset="0"/>
                    <a:ea typeface="DengXian" charset="-122"/>
                    <a:cs typeface="Times New Roman" charset="0"/>
                  </a:rPr>
                  <a:t>size </a:t>
                </a:r>
                <a14:m>
                  <m:oMath xmlns:m="http://schemas.openxmlformats.org/officeDocument/2006/math">
                    <m:r>
                      <m:rPr>
                        <m:sty m:val="p"/>
                      </m:rPr>
                      <a:rPr lang="en-US">
                        <a:solidFill>
                          <a:schemeClr val="bg2">
                            <a:lumMod val="90000"/>
                          </a:schemeClr>
                        </a:solidFill>
                        <a:effectLst/>
                        <a:latin typeface="Cambria Math" charset="0"/>
                        <a:ea typeface="DengXian" charset="-122"/>
                        <a:cs typeface="Times New Roman" charset="0"/>
                      </a:rPr>
                      <m:t>α</m:t>
                    </m:r>
                    <m:r>
                      <a:rPr lang="en-US">
                        <a:solidFill>
                          <a:schemeClr val="bg2">
                            <a:lumMod val="90000"/>
                          </a:schemeClr>
                        </a:solidFill>
                        <a:effectLst/>
                        <a:latin typeface="Cambria Math" charset="0"/>
                        <a:ea typeface="DengXian" charset="-122"/>
                        <a:cs typeface="Times New Roman" charset="0"/>
                      </a:rPr>
                      <m:t>= </m:t>
                    </m:r>
                    <m:r>
                      <m:rPr>
                        <m:sty m:val="p"/>
                      </m:rPr>
                      <a:rPr lang="en-US">
                        <a:effectLst/>
                        <a:latin typeface="Cambria Math" charset="0"/>
                        <a:ea typeface="DengXian" charset="-122"/>
                        <a:cs typeface="Times New Roman" charset="0"/>
                      </a:rPr>
                      <m:t>K</m:t>
                    </m:r>
                    <m:nary>
                      <m:naryPr>
                        <m:chr m:val="∑"/>
                        <m:limLoc m:val="undOvr"/>
                        <m:ctrlPr>
                          <a:rPr lang="en-US" i="1">
                            <a:effectLst/>
                            <a:latin typeface="Cambria Math" charset="0"/>
                            <a:ea typeface="DengXian" charset="-122"/>
                            <a:cs typeface="Times New Roman" charset="0"/>
                          </a:rPr>
                        </m:ctrlPr>
                      </m:naryPr>
                      <m:sub>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0</m:t>
                            </m:r>
                          </m:sub>
                        </m:sSub>
                        <m:r>
                          <a:rPr lang="en-US" i="1">
                            <a:effectLst/>
                            <a:latin typeface="Cambria Math" charset="0"/>
                            <a:ea typeface="DengXian" charset="-122"/>
                            <a:cs typeface="Times New Roman" charset="0"/>
                          </a:rPr>
                          <m:t>=0</m:t>
                        </m:r>
                      </m:sub>
                      <m:sup>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sup>
                      <m:e>
                        <m:nary>
                          <m:naryPr>
                            <m:chr m:val="∑"/>
                            <m:limLoc m:val="undOvr"/>
                            <m:ctrlPr>
                              <a:rPr lang="en-US" i="1">
                                <a:effectLst/>
                                <a:latin typeface="Cambria Math" charset="0"/>
                                <a:ea typeface="DengXian" charset="-122"/>
                                <a:cs typeface="Times New Roman" charset="0"/>
                              </a:rPr>
                            </m:ctrlPr>
                          </m:naryPr>
                          <m:sub>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=0</m:t>
                            </m:r>
                          </m:sub>
                          <m:sup>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sup>
                          <m:e>
                            <m:d>
                              <m:dPr>
                                <m:begChr m:val="{"/>
                                <m:endChr m:val="}"/>
                                <m:ctrlPr>
                                  <a:rPr lang="en-US" i="1">
                                    <a:effectLst/>
                                    <a:latin typeface="Cambria Math" charset="0"/>
                                    <a:ea typeface="DengXian" charset="-122"/>
                                    <a:cs typeface="Times New Roman" charset="0"/>
                                  </a:rPr>
                                </m:ctrlPr>
                              </m:dPr>
                              <m:e>
                                <m:r>
                                  <a:rPr lang="en-US">
                                    <a:solidFill>
                                      <a:srgbClr val="000000"/>
                                    </a:solidFill>
                                    <a:effectLst/>
                                    <a:latin typeface="Cambria Math" charset="0"/>
                                    <a:ea typeface="DengXian" charset="-122"/>
                                    <a:cs typeface="Times New Roman" charset="0"/>
                                  </a:rPr>
                                  <m:t>1</m:t>
                                </m:r>
                                <m:r>
                                  <a:rPr lang="en-US" i="1">
                                    <a:solidFill>
                                      <a:srgbClr val="000000"/>
                                    </a:solidFill>
                                    <a:effectLst/>
                                    <a:latin typeface="Cambria Math" charset="0"/>
                                    <a:ea typeface="DengXian" charset="-122"/>
                                    <a:cs typeface="Times New Roman" charset="0"/>
                                  </a:rPr>
                                  <m:t>−</m:t>
                                </m:r>
                                <m:r>
                                  <m:rPr>
                                    <m:sty m:val="p"/>
                                  </m:rPr>
                                  <a:rPr lang="en-US">
                                    <a:solidFill>
                                      <a:srgbClr val="000000"/>
                                    </a:solidFill>
                                    <a:effectLst/>
                                    <a:latin typeface="Cambria Math" charset="0"/>
                                    <a:ea typeface="DengXian" charset="-122"/>
                                    <a:cs typeface="Times New Roman" charset="0"/>
                                  </a:rPr>
                                  <m:t>Φ</m:t>
                                </m:r>
                                <m:d>
                                  <m:dPr>
                                    <m:begChr m:val="{"/>
                                    <m:endChr m:val="}"/>
                                    <m:ctrlPr>
                                      <a:rPr lang="en-US" i="1">
                                        <a:solidFill>
                                          <a:srgbClr val="000000"/>
                                        </a:solidFill>
                                        <a:effectLst/>
                                        <a:latin typeface="Cambria Math" charset="0"/>
                                        <a:ea typeface="DengXian" charset="-122"/>
                                        <a:cs typeface="Times New Roman" charset="0"/>
                                      </a:rPr>
                                    </m:ctrlPr>
                                  </m:dPr>
                                  <m:e>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𝑦</m:t>
                                        </m:r>
                                      </m:e>
                                      <m:sub>
                                        <m:r>
                                          <a:rPr lang="en-US" i="1">
                                            <a:solidFill>
                                              <a:srgbClr val="000000"/>
                                            </a:solidFill>
                                            <a:effectLst/>
                                            <a:latin typeface="Cambria Math" charset="0"/>
                                            <a:ea typeface="DengXian" charset="-122"/>
                                            <a:cs typeface="Times New Roman" charset="0"/>
                                          </a:rPr>
                                          <m:t>3</m:t>
                                        </m:r>
                                      </m:sub>
                                    </m:sSub>
                                    <m:rad>
                                      <m:radPr>
                                        <m:degHide m:val="on"/>
                                        <m:ctrlPr>
                                          <a:rPr lang="en-US" i="1">
                                            <a:solidFill>
                                              <a:srgbClr val="000000"/>
                                            </a:solidFill>
                                            <a:effectLst/>
                                            <a:latin typeface="Cambria Math" charset="0"/>
                                            <a:ea typeface="DengXian" charset="-122"/>
                                            <a:cs typeface="Times New Roman" charset="0"/>
                                          </a:rPr>
                                        </m:ctrlPr>
                                      </m:radPr>
                                      <m:deg/>
                                      <m:e>
                                        <m:f>
                                          <m:fPr>
                                            <m:ctrlPr>
                                              <a:rPr lang="en-US" i="1">
                                                <a:solidFill>
                                                  <a:srgbClr val="000000"/>
                                                </a:solidFill>
                                                <a:effectLst/>
                                                <a:latin typeface="Cambria Math" charset="0"/>
                                                <a:ea typeface="DengXian" charset="-122"/>
                                                <a:cs typeface="Times New Roman" charset="0"/>
                                              </a:rPr>
                                            </m:ctrlPr>
                                          </m:fPr>
                                          <m:num>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1</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3</m:t>
                                                </m:r>
                                              </m:sub>
                                            </m:sSub>
                                          </m:num>
                                          <m:den>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1</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3</m:t>
                                                </m:r>
                                              </m:sub>
                                            </m:sSub>
                                          </m:den>
                                        </m:f>
                                      </m:e>
                                    </m:rad>
                                    <m:r>
                                      <a:rPr lang="en-US" i="1">
                                        <a:solidFill>
                                          <a:srgbClr val="000000"/>
                                        </a:solidFill>
                                        <a:effectLst/>
                                        <a:latin typeface="Cambria Math" charset="0"/>
                                        <a:ea typeface="DengXian" charset="-122"/>
                                        <a:cs typeface="Times New Roman" charset="0"/>
                                      </a:rPr>
                                      <m:t>−</m:t>
                                    </m:r>
                                    <m:f>
                                      <m:fPr>
                                        <m:ctrlPr>
                                          <a:rPr lang="en-US" i="1">
                                            <a:solidFill>
                                              <a:srgbClr val="000000"/>
                                            </a:solidFill>
                                            <a:effectLst/>
                                            <a:latin typeface="Cambria Math" charset="0"/>
                                            <a:ea typeface="DengXian" charset="-122"/>
                                            <a:cs typeface="Times New Roman" charset="0"/>
                                          </a:rPr>
                                        </m:ctrlPr>
                                      </m:fPr>
                                      <m:num>
                                        <m:rad>
                                          <m:radPr>
                                            <m:degHide m:val="on"/>
                                            <m:ctrlPr>
                                              <a:rPr lang="en-US" i="1">
                                                <a:effectLst/>
                                                <a:latin typeface="Cambria Math" charset="0"/>
                                                <a:ea typeface="DengXian" charset="-122"/>
                                                <a:cs typeface="Times New Roman" charset="0"/>
                                              </a:rPr>
                                            </m:ctrlPr>
                                          </m:radPr>
                                          <m:deg/>
                                          <m:e>
                                            <m:r>
                                              <a:rPr lang="en-US" i="1">
                                                <a:effectLst/>
                                                <a:latin typeface="Cambria Math" charset="0"/>
                                                <a:ea typeface="DengXian" charset="-122"/>
                                                <a:cs typeface="Times New Roman" charset="0"/>
                                              </a:rPr>
                                              <m:t>2</m:t>
                                            </m:r>
                                          </m:e>
                                        </m:rad>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num>
                                      <m:den>
                                        <m:rad>
                                          <m:radPr>
                                            <m:degHide m:val="on"/>
                                            <m:ctrlPr>
                                              <a:rPr lang="en-US" i="1">
                                                <a:solidFill>
                                                  <a:srgbClr val="000000"/>
                                                </a:solidFill>
                                                <a:effectLst/>
                                                <a:latin typeface="Cambria Math" charset="0"/>
                                                <a:ea typeface="DengXian" charset="-122"/>
                                                <a:cs typeface="Times New Roman" charset="0"/>
                                              </a:rPr>
                                            </m:ctrlPr>
                                          </m:radPr>
                                          <m:deg/>
                                          <m:e>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1</m:t>
                                                </m:r>
                                              </m:sub>
                                            </m:sSub>
                                            <m:r>
                                              <a:rPr lang="en-US" i="1">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3</m:t>
                                                </m:r>
                                              </m:sub>
                                            </m:sSub>
                                          </m:e>
                                        </m:rad>
                                      </m:den>
                                    </m:f>
                                    <m:d>
                                      <m:dPr>
                                        <m:ctrlPr>
                                          <a:rPr lang="en-US" i="1">
                                            <a:solidFill>
                                              <a:srgbClr val="000000"/>
                                            </a:solidFill>
                                            <a:effectLst/>
                                            <a:latin typeface="Cambria Math" charset="0"/>
                                            <a:ea typeface="DengXian" charset="-122"/>
                                            <a:cs typeface="Times New Roman" charset="0"/>
                                          </a:rPr>
                                        </m:ctrlPr>
                                      </m:dPr>
                                      <m:e>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ea typeface="DengXian" charset="-122"/>
                                                <a:cs typeface="Times New Roman" charset="0"/>
                                              </a:rPr>
                                            </m:ctrlPr>
                                          </m:dPr>
                                          <m:e>
                                            <m:f>
                                              <m:fPr>
                                                <m:ctrlPr>
                                                  <a:rPr lang="en-US" i="1">
                                                    <a:solidFill>
                                                      <a:srgbClr val="000000"/>
                                                    </a:solidFill>
                                                    <a:effectLst/>
                                                    <a:latin typeface="Cambria Math" charset="0"/>
                                                    <a:ea typeface="DengXian" charset="-122"/>
                                                    <a:cs typeface="Times New Roman" charset="0"/>
                                                  </a:rPr>
                                                </m:ctrlPr>
                                              </m:fPr>
                                              <m:num>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𝑘</m:t>
                                                    </m:r>
                                                  </m:sub>
                                                </m:sSub>
                                              </m:num>
                                              <m:den>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ea typeface="DengXian" charset="-122"/>
                                                <a:cs typeface="Times New Roman" charset="0"/>
                                              </a:rPr>
                                            </m:ctrlPr>
                                          </m:dPr>
                                          <m:e>
                                            <m:f>
                                              <m:fPr>
                                                <m:ctrlPr>
                                                  <a:rPr lang="en-US" i="1">
                                                    <a:solidFill>
                                                      <a:srgbClr val="000000"/>
                                                    </a:solidFill>
                                                    <a:effectLst/>
                                                    <a:latin typeface="Cambria Math" charset="0"/>
                                                    <a:ea typeface="DengXian" charset="-122"/>
                                                    <a:cs typeface="Times New Roman" charset="0"/>
                                                  </a:rPr>
                                                </m:ctrlPr>
                                              </m:fPr>
                                              <m:num>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highlight>
                                                          <a:srgbClr val="D3D3D3"/>
                                                        </a:highligh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0</m:t>
                                                    </m:r>
                                                  </m:sub>
                                                </m:sSub>
                                              </m:num>
                                              <m:den>
                                                <m:sSub>
                                                  <m:sSubPr>
                                                    <m:ctrlPr>
                                                      <a:rPr lang="en-US" i="1">
                                                        <a:solidFill>
                                                          <a:srgbClr val="000000"/>
                                                        </a:solidFill>
                                                        <a:effectLst/>
                                                        <a:latin typeface="Cambria Math" charset="0"/>
                                                        <a:ea typeface="DengXian" charset="-122"/>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e>
                                    </m:d>
                                  </m:e>
                                </m:d>
                              </m:e>
                            </m:d>
                          </m:e>
                        </m:nary>
                        <m:r>
                          <a:rPr lang="en-US" i="1">
                            <a:effectLst/>
                            <a:latin typeface="Cambria Math" charset="0"/>
                            <a:ea typeface="DengXian" charset="-122"/>
                            <a:cs typeface="Times New Roman" charset="0"/>
                          </a:rPr>
                          <m:t> </m:t>
                        </m:r>
                      </m:e>
                    </m:nary>
                    <m:d>
                      <m:dPr>
                        <m:begChr m:val="{"/>
                        <m:endChr m:val="}"/>
                        <m:ctrlPr>
                          <a:rPr lang="en-US" i="1">
                            <a:effectLst/>
                            <a:latin typeface="Cambria Math" charset="0"/>
                            <a:ea typeface="DengXian" charset="-122"/>
                            <a:cs typeface="Times New Roman" charset="0"/>
                          </a:rPr>
                        </m:ctrlPr>
                      </m:dPr>
                      <m:e>
                        <m:nary>
                          <m:naryPr>
                            <m:chr m:val="∑"/>
                            <m:limLoc m:val="undOvr"/>
                            <m:ctrlPr>
                              <a:rPr lang="en-US" i="1">
                                <a:effectLst/>
                                <a:latin typeface="Cambria Math" charset="0"/>
                                <a:ea typeface="DengXian" charset="-122"/>
                                <a:cs typeface="Times New Roman" charset="0"/>
                              </a:rPr>
                            </m:ctrlPr>
                          </m:naryPr>
                          <m:sub>
                            <m:r>
                              <a:rPr lang="en-US" i="1">
                                <a:effectLst/>
                                <a:latin typeface="Cambria Math" charset="0"/>
                                <a:ea typeface="DengXian" charset="-122"/>
                                <a:cs typeface="Times New Roman" charset="0"/>
                              </a:rPr>
                              <m:t>𝑗</m:t>
                            </m:r>
                            <m:r>
                              <a:rPr lang="en-US" i="1">
                                <a:effectLst/>
                                <a:latin typeface="Cambria Math" charset="0"/>
                                <a:ea typeface="DengXian" charset="-122"/>
                                <a:cs typeface="Times New Roman" charset="0"/>
                              </a:rPr>
                              <m:t>=0</m:t>
                            </m:r>
                          </m:sub>
                          <m:sup>
                            <m:r>
                              <a:rPr lang="en-US" i="1">
                                <a:effectLst/>
                                <a:latin typeface="Cambria Math" charset="0"/>
                                <a:ea typeface="DengXian" charset="-122"/>
                                <a:cs typeface="Times New Roman" charset="0"/>
                              </a:rPr>
                              <m:t>𝐸𝑀</m:t>
                            </m:r>
                            <m:r>
                              <a:rPr lang="en-US" i="1">
                                <a:effectLst/>
                                <a:latin typeface="Cambria Math" charset="0"/>
                                <a:ea typeface="DengXian" charset="-122"/>
                                <a:cs typeface="Times New Roman" charset="0"/>
                              </a:rPr>
                              <m:t>−1</m:t>
                            </m:r>
                          </m:sup>
                          <m:e>
                            <m:f>
                              <m:fPr>
                                <m:ctrlPr>
                                  <a:rPr lang="en-US" i="1">
                                    <a:effectLst/>
                                    <a:latin typeface="Cambria Math" charset="0"/>
                                    <a:ea typeface="DengXian" charset="-122"/>
                                    <a:cs typeface="Times New Roman" charset="0"/>
                                  </a:rPr>
                                </m:ctrlPr>
                              </m:fPr>
                              <m:num>
                                <m:r>
                                  <a:rPr lang="en-US" i="1">
                                    <a:effectLst/>
                                    <a:latin typeface="Cambria Math" charset="0"/>
                                    <a:ea typeface="DengXian" charset="-122"/>
                                    <a:cs typeface="Times New Roman" charset="0"/>
                                  </a:rPr>
                                  <m:t>1</m:t>
                                </m:r>
                              </m:num>
                              <m:den>
                                <m:r>
                                  <a:rPr lang="en-US" i="1">
                                    <a:effectLst/>
                                    <a:latin typeface="Cambria Math" charset="0"/>
                                    <a:ea typeface="DengXian" charset="-122"/>
                                    <a:cs typeface="Times New Roman" charset="0"/>
                                  </a:rPr>
                                  <m:t>𝑗</m:t>
                                </m:r>
                                <m:r>
                                  <a:rPr lang="en-US" i="1">
                                    <a:effectLst/>
                                    <a:latin typeface="Cambria Math" charset="0"/>
                                    <a:ea typeface="DengXian" charset="-122"/>
                                    <a:cs typeface="Times New Roman" charset="0"/>
                                  </a:rPr>
                                  <m:t>+1</m:t>
                                </m:r>
                              </m:den>
                            </m:f>
                            <m:d>
                              <m:dPr>
                                <m:ctrlPr>
                                  <a:rPr lang="en-US" i="1">
                                    <a:effectLst/>
                                    <a:latin typeface="Cambria Math" charset="0"/>
                                    <a:ea typeface="DengXian" charset="-122"/>
                                    <a:cs typeface="Times New Roman" charset="0"/>
                                  </a:rPr>
                                </m:ctrlPr>
                              </m:dPr>
                              <m:e>
                                <m:m>
                                  <m:mPr>
                                    <m:mcs>
                                      <m:mc>
                                        <m:mcPr>
                                          <m:count m:val="1"/>
                                          <m:mcJc m:val="center"/>
                                        </m:mcPr>
                                      </m:mc>
                                    </m:mcs>
                                    <m:ctrlPr>
                                      <a:rPr lang="en-US" i="1">
                                        <a:effectLst/>
                                        <a:latin typeface="Cambria Math" charset="0"/>
                                        <a:ea typeface="DengXian" charset="-122"/>
                                        <a:cs typeface="Times New Roman" charset="0"/>
                                      </a:rPr>
                                    </m:ctrlPr>
                                  </m:mPr>
                                  <m:mr>
                                    <m:e>
                                      <m:r>
                                        <a:rPr lang="en-US" i="1">
                                          <a:effectLst/>
                                          <a:latin typeface="Cambria Math" charset="0"/>
                                          <a:ea typeface="DengXian" charset="-122"/>
                                          <a:cs typeface="Times New Roman" charset="0"/>
                                        </a:rPr>
                                        <m:t>𝐸𝑀</m:t>
                                      </m:r>
                                      <m:r>
                                        <a:rPr lang="en-US" i="1">
                                          <a:effectLst/>
                                          <a:latin typeface="Cambria Math" charset="0"/>
                                          <a:ea typeface="DengXian" charset="-122"/>
                                          <a:cs typeface="Times New Roman" charset="0"/>
                                        </a:rPr>
                                        <m:t>−1</m:t>
                                      </m:r>
                                    </m:e>
                                  </m:mr>
                                  <m:mr>
                                    <m:e>
                                      <m:r>
                                        <a:rPr lang="en-US" i="1">
                                          <a:effectLst/>
                                          <a:latin typeface="Cambria Math" charset="0"/>
                                          <a:ea typeface="DengXian" charset="-122"/>
                                          <a:cs typeface="Times New Roman" charset="0"/>
                                        </a:rPr>
                                        <m:t>𝑗</m:t>
                                      </m:r>
                                    </m:e>
                                  </m:mr>
                                </m:m>
                              </m:e>
                            </m:d>
                            <m:sSup>
                              <m:sSupPr>
                                <m:ctrlPr>
                                  <a:rPr lang="en-US" i="1">
                                    <a:effectLst/>
                                    <a:latin typeface="Cambria Math" charset="0"/>
                                    <a:ea typeface="DengXian" charset="-122"/>
                                    <a:cs typeface="Times New Roman" charset="0"/>
                                  </a:rPr>
                                </m:ctrlPr>
                              </m:sSupPr>
                              <m:e>
                                <m:d>
                                  <m:dPr>
                                    <m:begChr m:val="{"/>
                                    <m:endChr m:val="}"/>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𝑏</m:t>
                                    </m:r>
                                    <m:d>
                                      <m:dPr>
                                        <m:ctrlPr>
                                          <a:rPr lang="en-US" i="1">
                                            <a:effectLst/>
                                            <a:latin typeface="Cambria Math" charset="0"/>
                                            <a:ea typeface="DengXian" charset="-122"/>
                                            <a:cs typeface="Times New Roman" charset="0"/>
                                          </a:rPr>
                                        </m:ctrlPr>
                                      </m:dPr>
                                      <m:e>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𝑝</m:t>
                                            </m:r>
                                          </m:e>
                                          <m:sub>
                                            <m:r>
                                              <a:rPr lang="en-US" i="1">
                                                <a:effectLst/>
                                                <a:latin typeface="Cambria Math" charset="0"/>
                                                <a:ea typeface="DengXian" charset="-122"/>
                                                <a:cs typeface="Times New Roman" charset="0"/>
                                              </a:rPr>
                                              <m:t>0</m:t>
                                            </m:r>
                                          </m:sub>
                                        </m:sSub>
                                      </m:e>
                                    </m:d>
                                  </m:e>
                                </m:d>
                              </m:e>
                              <m:sup>
                                <m:r>
                                  <a:rPr lang="en-US" i="1">
                                    <a:effectLst/>
                                    <a:latin typeface="Cambria Math" charset="0"/>
                                    <a:ea typeface="DengXian" charset="-122"/>
                                    <a:cs typeface="Times New Roman" charset="0"/>
                                  </a:rPr>
                                  <m:t>𝑗</m:t>
                                </m:r>
                              </m:sup>
                            </m:sSup>
                            <m:sSup>
                              <m:sSupPr>
                                <m:ctrlPr>
                                  <a:rPr lang="en-US" i="1">
                                    <a:effectLst/>
                                    <a:latin typeface="Cambria Math" charset="0"/>
                                    <a:ea typeface="DengXian" charset="-122"/>
                                    <a:cs typeface="Times New Roman" charset="0"/>
                                  </a:rPr>
                                </m:ctrlPr>
                              </m:sSupPr>
                              <m:e>
                                <m:d>
                                  <m:dPr>
                                    <m:begChr m:val="{"/>
                                    <m:endChr m:val="}"/>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𝐵</m:t>
                                    </m:r>
                                    <m:d>
                                      <m:dPr>
                                        <m:ctrlPr>
                                          <a:rPr lang="en-US" i="1">
                                            <a:effectLst/>
                                            <a:latin typeface="Cambria Math" charset="0"/>
                                            <a:ea typeface="DengXian" charset="-122"/>
                                            <a:cs typeface="Times New Roman" charset="0"/>
                                          </a:rPr>
                                        </m:ctrlPr>
                                      </m:dPr>
                                      <m:e>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𝑥</m:t>
                                            </m:r>
                                          </m:e>
                                          <m:sub>
                                            <m:r>
                                              <a:rPr lang="en-US" i="1">
                                                <a:effectLst/>
                                                <a:latin typeface="Cambria Math" charset="0"/>
                                                <a:ea typeface="DengXian" charset="-122"/>
                                                <a:cs typeface="Times New Roman" charset="0"/>
                                              </a:rPr>
                                              <m:t>𝑘</m:t>
                                            </m:r>
                                          </m:sub>
                                        </m:sSub>
                                        <m:r>
                                          <a:rPr lang="en-US" i="1">
                                            <a:effectLst/>
                                            <a:latin typeface="Cambria Math" charset="0"/>
                                            <a:ea typeface="DengXian" charset="-122"/>
                                            <a:cs typeface="Times New Roman" charset="0"/>
                                          </a:rPr>
                                          <m:t>−1,</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𝑛</m:t>
                                            </m:r>
                                          </m:e>
                                          <m:sub>
                                            <m:r>
                                              <a:rPr lang="en-US" i="1">
                                                <a:effectLst/>
                                                <a:latin typeface="Cambria Math" charset="0"/>
                                                <a:ea typeface="DengXian" charset="-122"/>
                                                <a:cs typeface="Times New Roman" charset="0"/>
                                              </a:rPr>
                                              <m:t>2</m:t>
                                            </m:r>
                                          </m:sub>
                                        </m:sSub>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𝑝</m:t>
                                            </m:r>
                                          </m:e>
                                          <m:sub>
                                            <m:r>
                                              <a:rPr lang="en-US" i="1">
                                                <a:effectLst/>
                                                <a:latin typeface="Cambria Math" charset="0"/>
                                                <a:ea typeface="DengXian" charset="-122"/>
                                                <a:cs typeface="Times New Roman" charset="0"/>
                                              </a:rPr>
                                              <m:t>0</m:t>
                                            </m:r>
                                          </m:sub>
                                        </m:sSub>
                                      </m:e>
                                    </m:d>
                                  </m:e>
                                </m:d>
                              </m:e>
                              <m:sup>
                                <m:r>
                                  <a:rPr lang="en-US" i="1">
                                    <a:effectLst/>
                                    <a:latin typeface="Cambria Math" charset="0"/>
                                    <a:ea typeface="DengXian" charset="-122"/>
                                    <a:cs typeface="Times New Roman" charset="0"/>
                                  </a:rPr>
                                  <m:t>𝐸𝑀</m:t>
                                </m:r>
                                <m:r>
                                  <a:rPr lang="en-US" i="1">
                                    <a:effectLst/>
                                    <a:latin typeface="Cambria Math" charset="0"/>
                                    <a:ea typeface="DengXian" charset="-122"/>
                                    <a:cs typeface="Times New Roman" charset="0"/>
                                  </a:rPr>
                                  <m:t>−1−</m:t>
                                </m:r>
                                <m:r>
                                  <a:rPr lang="en-US" i="1">
                                    <a:effectLst/>
                                    <a:latin typeface="Cambria Math" charset="0"/>
                                    <a:ea typeface="DengXian" charset="-122"/>
                                    <a:cs typeface="Times New Roman" charset="0"/>
                                  </a:rPr>
                                  <m:t>𝑗</m:t>
                                </m:r>
                              </m:sup>
                            </m:sSup>
                          </m:e>
                        </m:nary>
                      </m:e>
                    </m:d>
                  </m:oMath>
                </a14:m>
                <a:endParaRPr lang="en-US" sz="2800" dirty="0">
                  <a:effectLst/>
                  <a:latin typeface="Calibri" charset="0"/>
                  <a:ea typeface="DengXian" charset="-122"/>
                  <a:cs typeface="Times New Roman" charset="0"/>
                </a:endParaRPr>
              </a:p>
              <a:p>
                <a:pPr/>
                <a14:m>
                  <m:oMathPara xmlns:m="http://schemas.openxmlformats.org/officeDocument/2006/math">
                    <m:oMathParaPr>
                      <m:jc m:val="centerGroup"/>
                    </m:oMathParaPr>
                    <m:oMath xmlns:m="http://schemas.openxmlformats.org/officeDocument/2006/math">
                      <m:r>
                        <a:rPr lang="en-US" i="1">
                          <a:effectLst/>
                          <a:latin typeface="Cambria Math" charset="0"/>
                          <a:ea typeface="DengXian" charset="-122"/>
                          <a:cs typeface="Times New Roman" charset="0"/>
                        </a:rPr>
                        <m:t> </m:t>
                      </m:r>
                      <m:r>
                        <m:rPr>
                          <m:sty m:val="p"/>
                        </m:rPr>
                        <a:rPr lang="en-US">
                          <a:solidFill>
                            <a:srgbClr val="000000"/>
                          </a:solidFill>
                          <a:effectLst/>
                          <a:latin typeface="Cambria Math" charset="0"/>
                          <a:ea typeface="DengXian" charset="-122"/>
                          <a:cs typeface="Times New Roman" charset="0"/>
                        </a:rPr>
                        <m:t>I</m:t>
                      </m:r>
                      <m:d>
                        <m:dPr>
                          <m:ctrlPr>
                            <a:rPr lang="en-US" i="1">
                              <a:solidFill>
                                <a:srgbClr val="000000"/>
                              </a:solidFill>
                              <a:effectLst/>
                              <a:latin typeface="Cambria Math" charset="0"/>
                              <a:cs typeface="Times New Roman" charset="0"/>
                            </a:rPr>
                          </m:ctrlPr>
                        </m:dPr>
                        <m:e>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cs typeface="Times New Roman" charset="0"/>
                                </a:rPr>
                              </m:ctrlPr>
                            </m:dPr>
                            <m:e>
                              <m:f>
                                <m:fPr>
                                  <m:ctrlPr>
                                    <a:rPr lang="en-US" i="1">
                                      <a:solidFill>
                                        <a:srgbClr val="000000"/>
                                      </a:solidFill>
                                      <a:effectLst/>
                                      <a:latin typeface="Cambria Math" charset="0"/>
                                      <a:cs typeface="Times New Roman" charset="0"/>
                                    </a:rPr>
                                  </m:ctrlPr>
                                </m:fPr>
                                <m:num>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𝑘</m:t>
                                      </m:r>
                                    </m:sub>
                                  </m:sSub>
                                </m:num>
                                <m:den>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𝑎</m:t>
                          </m:r>
                          <m:d>
                            <m:dPr>
                              <m:ctrlPr>
                                <a:rPr lang="en-US" i="1">
                                  <a:solidFill>
                                    <a:srgbClr val="000000"/>
                                  </a:solidFill>
                                  <a:effectLst/>
                                  <a:latin typeface="Cambria Math" charset="0"/>
                                  <a:cs typeface="Times New Roman" charset="0"/>
                                </a:rPr>
                              </m:ctrlPr>
                            </m:dPr>
                            <m:e>
                              <m:f>
                                <m:fPr>
                                  <m:ctrlPr>
                                    <a:rPr lang="en-US" i="1">
                                      <a:solidFill>
                                        <a:srgbClr val="000000"/>
                                      </a:solidFill>
                                      <a:effectLst/>
                                      <a:latin typeface="Cambria Math" charset="0"/>
                                      <a:cs typeface="Times New Roman" charset="0"/>
                                    </a:rPr>
                                  </m:ctrlPr>
                                </m:fPr>
                                <m:num>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0</m:t>
                                      </m:r>
                                    </m:sub>
                                  </m:sSub>
                                </m:num>
                                <m:den>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den>
                              </m:f>
                            </m:e>
                          </m:d>
                          <m:r>
                            <a:rPr lang="en-US">
                              <a:solidFill>
                                <a:srgbClr val="000000"/>
                              </a:solidFill>
                              <a:effectLst/>
                              <a:latin typeface="Cambria Math" charset="0"/>
                              <a:ea typeface="DengXian" charset="-122"/>
                              <a:cs typeface="Times New Roman" charset="0"/>
                            </a:rPr>
                            <m:t>&gt;</m:t>
                          </m:r>
                          <m:f>
                            <m:fPr>
                              <m:ctrlPr>
                                <a:rPr lang="en-US" i="1">
                                  <a:solidFill>
                                    <a:srgbClr val="000000"/>
                                  </a:solidFill>
                                  <a:effectLst/>
                                  <a:latin typeface="Cambria Math" charset="0"/>
                                  <a:cs typeface="Times New Roman" charset="0"/>
                                </a:rPr>
                              </m:ctrlPr>
                            </m:fPr>
                            <m:num>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𝑦</m:t>
                                  </m:r>
                                </m:e>
                                <m:sub>
                                  <m:r>
                                    <a:rPr lang="en-US" i="1">
                                      <a:solidFill>
                                        <a:srgbClr val="000000"/>
                                      </a:solidFill>
                                      <a:effectLst/>
                                      <a:latin typeface="Cambria Math" charset="0"/>
                                      <a:ea typeface="DengXian" charset="-122"/>
                                      <a:cs typeface="Times New Roman" charset="0"/>
                                    </a:rPr>
                                    <m:t>2</m:t>
                                  </m:r>
                                </m:sub>
                              </m:sSub>
                            </m:num>
                            <m:den>
                              <m:rad>
                                <m:radPr>
                                  <m:degHide m:val="on"/>
                                  <m:ctrlPr>
                                    <a:rPr lang="en-US" i="1">
                                      <a:solidFill>
                                        <a:srgbClr val="000000"/>
                                      </a:solidFill>
                                      <a:effectLst/>
                                      <a:latin typeface="Cambria Math" charset="0"/>
                                      <a:cs typeface="Times New Roman" charset="0"/>
                                    </a:rPr>
                                  </m:ctrlPr>
                                </m:radPr>
                                <m:deg/>
                                <m:e>
                                  <m:r>
                                    <a:rPr lang="en-US" i="1">
                                      <a:solidFill>
                                        <a:srgbClr val="000000"/>
                                      </a:solidFill>
                                      <a:effectLst/>
                                      <a:latin typeface="Cambria Math" charset="0"/>
                                      <a:ea typeface="DengXian" charset="-122"/>
                                      <a:cs typeface="Times New Roman" charset="0"/>
                                    </a:rPr>
                                    <m:t>2</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e>
                              </m:rad>
                            </m:den>
                          </m:f>
                        </m:e>
                      </m:d>
                      <m:r>
                        <m:rPr>
                          <m:sty m:val="p"/>
                        </m:rPr>
                        <a:rPr lang="en-US">
                          <a:solidFill>
                            <a:srgbClr val="000000"/>
                          </a:solidFill>
                          <a:effectLst/>
                          <a:latin typeface="Cambria Math" charset="0"/>
                          <a:ea typeface="DengXian" charset="-122"/>
                          <a:cs typeface="Times New Roman" charset="0"/>
                        </a:rPr>
                        <m:t>b</m:t>
                      </m:r>
                      <m:d>
                        <m:dPr>
                          <m:begChr m:val="{"/>
                          <m:endChr m:val="}"/>
                          <m:ctrlPr>
                            <a:rPr lang="en-US" i="1">
                              <a:solidFill>
                                <a:srgbClr val="000000"/>
                              </a:solidFill>
                              <a:effectLst/>
                              <a:latin typeface="Cambria Math" charset="0"/>
                              <a:cs typeface="Times New Roman" charset="0"/>
                            </a:rPr>
                          </m:ctrlPr>
                        </m:dPr>
                        <m:e>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𝑘</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𝑝</m:t>
                              </m:r>
                            </m:e>
                            <m:sub>
                              <m:r>
                                <a:rPr lang="en-US" i="1">
                                  <a:solidFill>
                                    <a:srgbClr val="000000"/>
                                  </a:solidFill>
                                  <a:effectLst/>
                                  <a:latin typeface="Cambria Math" charset="0"/>
                                  <a:ea typeface="DengXian" charset="-122"/>
                                  <a:cs typeface="Times New Roman" charset="0"/>
                                </a:rPr>
                                <m:t>0</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e>
                      </m:d>
                      <m:r>
                        <m:rPr>
                          <m:sty m:val="p"/>
                        </m:rPr>
                        <a:rPr lang="en-US">
                          <a:solidFill>
                            <a:srgbClr val="000000"/>
                          </a:solidFill>
                          <a:effectLst/>
                          <a:latin typeface="Cambria Math" charset="0"/>
                          <a:ea typeface="DengXian" charset="-122"/>
                          <a:cs typeface="Times New Roman" charset="0"/>
                        </a:rPr>
                        <m:t>b</m:t>
                      </m:r>
                      <m:d>
                        <m:dPr>
                          <m:begChr m:val="{"/>
                          <m:endChr m:val="}"/>
                          <m:ctrlPr>
                            <a:rPr lang="en-US" i="1">
                              <a:solidFill>
                                <a:srgbClr val="000000"/>
                              </a:solidFill>
                              <a:effectLst/>
                              <a:latin typeface="Cambria Math" charset="0"/>
                              <a:cs typeface="Times New Roman" charset="0"/>
                            </a:rPr>
                          </m:ctrlPr>
                        </m:dPr>
                        <m:e>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𝑥</m:t>
                              </m:r>
                            </m:e>
                            <m:sub>
                              <m:r>
                                <a:rPr lang="en-US" i="1">
                                  <a:solidFill>
                                    <a:srgbClr val="000000"/>
                                  </a:solidFill>
                                  <a:effectLst/>
                                  <a:latin typeface="Cambria Math" charset="0"/>
                                  <a:ea typeface="DengXian" charset="-122"/>
                                  <a:cs typeface="Times New Roman" charset="0"/>
                                </a:rPr>
                                <m:t>0</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𝑝</m:t>
                              </m:r>
                            </m:e>
                            <m:sub>
                              <m:r>
                                <a:rPr lang="en-US" i="1">
                                  <a:solidFill>
                                    <a:srgbClr val="000000"/>
                                  </a:solidFill>
                                  <a:effectLst/>
                                  <a:latin typeface="Cambria Math" charset="0"/>
                                  <a:ea typeface="DengXian" charset="-122"/>
                                  <a:cs typeface="Times New Roman" charset="0"/>
                                </a:rPr>
                                <m:t>0</m:t>
                              </m:r>
                            </m:sub>
                          </m:sSub>
                          <m:r>
                            <a:rPr lang="en-US">
                              <a:solidFill>
                                <a:srgbClr val="000000"/>
                              </a:solidFill>
                              <a:effectLst/>
                              <a:latin typeface="Cambria Math" charset="0"/>
                              <a:ea typeface="DengXian" charset="-122"/>
                              <a:cs typeface="Times New Roman" charset="0"/>
                            </a:rPr>
                            <m:t>,</m:t>
                          </m:r>
                          <m:sSub>
                            <m:sSubPr>
                              <m:ctrlPr>
                                <a:rPr lang="en-US" i="1">
                                  <a:solidFill>
                                    <a:srgbClr val="000000"/>
                                  </a:solidFill>
                                  <a:effectLst/>
                                  <a:latin typeface="Cambria Math" charset="0"/>
                                  <a:cs typeface="Times New Roman" charset="0"/>
                                </a:rPr>
                              </m:ctrlPr>
                            </m:sSubPr>
                            <m:e>
                              <m:r>
                                <a:rPr lang="en-US" i="1">
                                  <a:solidFill>
                                    <a:srgbClr val="000000"/>
                                  </a:solidFill>
                                  <a:effectLst/>
                                  <a:latin typeface="Cambria Math" charset="0"/>
                                  <a:ea typeface="DengXian" charset="-122"/>
                                  <a:cs typeface="Times New Roman" charset="0"/>
                                </a:rPr>
                                <m:t>𝑛</m:t>
                              </m:r>
                            </m:e>
                            <m:sub>
                              <m:r>
                                <a:rPr lang="en-US" i="1">
                                  <a:solidFill>
                                    <a:srgbClr val="000000"/>
                                  </a:solidFill>
                                  <a:effectLst/>
                                  <a:latin typeface="Cambria Math" charset="0"/>
                                  <a:ea typeface="DengXian" charset="-122"/>
                                  <a:cs typeface="Times New Roman" charset="0"/>
                                </a:rPr>
                                <m:t>2</m:t>
                              </m:r>
                            </m:sub>
                          </m:sSub>
                        </m:e>
                      </m:d>
                      <m:r>
                        <a:rPr lang="en-US" i="1">
                          <a:solidFill>
                            <a:srgbClr val="E7E6E6"/>
                          </a:solidFill>
                          <a:effectLst/>
                          <a:latin typeface="Cambria Math" charset="0"/>
                          <a:ea typeface="DengXian" charset="-122"/>
                          <a:cs typeface="Times New Roman" charset="0"/>
                        </a:rPr>
                        <m:t> </m:t>
                      </m:r>
                      <m:r>
                        <a:rPr lang="en-US" i="1">
                          <a:solidFill>
                            <a:srgbClr val="000000"/>
                          </a:solidFill>
                          <a:effectLst/>
                          <a:latin typeface="Cambria Math" charset="0"/>
                          <a:ea typeface="DengXian" charset="-122"/>
                          <a:cs typeface="Times New Roman" charset="0"/>
                        </a:rPr>
                        <m:t>𝑃</m:t>
                      </m:r>
                      <m:d>
                        <m:dPr>
                          <m:ctrlPr>
                            <a:rPr lang="en-US" i="1">
                              <a:solidFill>
                                <a:srgbClr val="000000"/>
                              </a:solidFill>
                              <a:effectLst/>
                              <a:latin typeface="Cambria Math" charset="0"/>
                              <a:cs typeface="Times New Roman" charset="0"/>
                            </a:rPr>
                          </m:ctrlPr>
                        </m:dPr>
                        <m:e>
                          <m:r>
                            <a:rPr lang="en-US" i="1">
                              <a:solidFill>
                                <a:srgbClr val="000000"/>
                              </a:solidFill>
                              <a:effectLst/>
                              <a:latin typeface="Cambria Math" charset="0"/>
                              <a:ea typeface="MS Mincho" charset="-128"/>
                              <a:cs typeface="Times New Roman" charset="0"/>
                            </a:rPr>
                            <m:t>∗</m:t>
                          </m:r>
                        </m:e>
                      </m:d>
                      <m:r>
                        <a:rPr lang="en-US" i="1">
                          <a:solidFill>
                            <a:srgbClr val="000000"/>
                          </a:solidFill>
                          <a:effectLst/>
                          <a:latin typeface="Cambria Math" charset="0"/>
                          <a:ea typeface="DengXian" charset="-122"/>
                          <a:cs typeface="Times New Roman" charset="0"/>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108548" y="3588324"/>
                <a:ext cx="7348602" cy="1988686"/>
              </a:xfrm>
              <a:prstGeom prst="rect">
                <a:avLst/>
              </a:prstGeom>
              <a:blipFill rotWithShape="0">
                <a:blip r:embed="rId5"/>
                <a:stretch>
                  <a:fillRect l="-6805" t="-52147" b="-9079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55422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Overview</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dirty="0" smtClean="0">
                <a:latin typeface="Times New Roman" charset="0"/>
                <a:ea typeface="Times New Roman" charset="0"/>
                <a:cs typeface="Times New Roman" charset="0"/>
              </a:rPr>
              <a:t>Introduction</a:t>
            </a:r>
          </a:p>
          <a:p>
            <a:r>
              <a:rPr lang="en-US" dirty="0" smtClean="0">
                <a:latin typeface="Times New Roman" charset="0"/>
                <a:ea typeface="Times New Roman" charset="0"/>
                <a:cs typeface="Times New Roman" charset="0"/>
              </a:rPr>
              <a:t>Selection Procedure for Three Stage</a:t>
            </a:r>
          </a:p>
          <a:p>
            <a:r>
              <a:rPr lang="en-US" dirty="0" smtClean="0">
                <a:latin typeface="Times New Roman" charset="0"/>
                <a:ea typeface="Times New Roman" charset="0"/>
                <a:cs typeface="Times New Roman" charset="0"/>
              </a:rPr>
              <a:t>Statistical Formulas</a:t>
            </a:r>
          </a:p>
          <a:p>
            <a:r>
              <a:rPr lang="en-US" dirty="0" smtClean="0">
                <a:latin typeface="Times New Roman" charset="0"/>
                <a:ea typeface="Times New Roman" charset="0"/>
                <a:cs typeface="Times New Roman" charset="0"/>
              </a:rPr>
              <a:t>Results and Discussion</a:t>
            </a:r>
          </a:p>
          <a:p>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68195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Times New Roman" charset="0"/>
                <a:ea typeface="Times New Roman" charset="0"/>
                <a:cs typeface="Times New Roman" charset="0"/>
              </a:rPr>
              <a:t>Numerical Result</a:t>
            </a:r>
            <a:endParaRPr 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775880" y="1690688"/>
              <a:ext cx="5810456" cy="4442984"/>
            </p:xfrm>
            <a:graphic>
              <a:graphicData uri="http://schemas.openxmlformats.org/drawingml/2006/table">
                <a:tbl>
                  <a:tblPr firstRow="1" firstCol="1" bandRow="1"/>
                  <a:tblGrid>
                    <a:gridCol w="995161"/>
                    <a:gridCol w="963059"/>
                    <a:gridCol w="963059"/>
                    <a:gridCol w="963059"/>
                    <a:gridCol w="963059"/>
                    <a:gridCol w="963059"/>
                  </a:tblGrid>
                  <a:tr h="275216">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i="1" kern="0">
                                    <a:solidFill>
                                      <a:srgbClr val="000000"/>
                                    </a:solidFill>
                                    <a:effectLst/>
                                    <a:latin typeface="Cambria Math" charset="0"/>
                                    <a:ea typeface="Times New Roman" charset="0"/>
                                    <a:cs typeface="Times New Roman" charset="0"/>
                                  </a:rPr>
                                  <m:t>𝛿</m:t>
                                </m:r>
                              </m:oMath>
                            </m:oMathPara>
                          </a14:m>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0.25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58182">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sz="1600" i="1" kern="100">
                                        <a:effectLst/>
                                        <a:latin typeface="Cambria Math" charset="0"/>
                                        <a:ea typeface="DengXian" charset="0"/>
                                        <a:cs typeface="Times New Roman" charset="0"/>
                                      </a:rPr>
                                    </m:ctrlPr>
                                  </m:sSubPr>
                                  <m:e>
                                    <m:r>
                                      <a:rPr lang="en-US" sz="1600" i="1" kern="100">
                                        <a:effectLst/>
                                        <a:latin typeface="Cambria Math" charset="0"/>
                                        <a:ea typeface="DengXian" charset="0"/>
                                        <a:cs typeface="Times New Roman" charset="0"/>
                                      </a:rPr>
                                      <m:t>𝛿</m:t>
                                    </m:r>
                                  </m:e>
                                  <m:sub>
                                    <m:r>
                                      <a:rPr lang="en-US" sz="1600" i="1" kern="100">
                                        <a:effectLst/>
                                        <a:latin typeface="Cambria Math" charset="0"/>
                                        <a:ea typeface="DengXian" charset="0"/>
                                        <a:cs typeface="Times New Roman" charset="0"/>
                                      </a:rPr>
                                      <m:t>1</m:t>
                                    </m:r>
                                  </m:sub>
                                </m:sSub>
                              </m:oMath>
                            </m:oMathPara>
                          </a14:m>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0.1</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a:solidFill>
                                <a:srgbClr val="000000"/>
                              </a:solidFill>
                              <a:effectLst/>
                              <a:latin typeface="Calibri" charset="0"/>
                              <a:ea typeface="Times New Roman" charset="0"/>
                              <a:cs typeface="Times New Roman" charset="0"/>
                            </a:rPr>
                            <a:t>0.05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5216">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sz="1600" i="1" kern="100">
                                        <a:effectLst/>
                                        <a:latin typeface="Cambria Math" charset="0"/>
                                        <a:ea typeface="DengXian" charset="0"/>
                                        <a:cs typeface="Times New Roman" charset="0"/>
                                      </a:rPr>
                                    </m:ctrlPr>
                                  </m:sSubPr>
                                  <m:e>
                                    <m:r>
                                      <a:rPr lang="en-US" sz="1600" i="1" kern="100">
                                        <a:effectLst/>
                                        <a:latin typeface="Cambria Math" charset="0"/>
                                        <a:ea typeface="DengXian" charset="0"/>
                                        <a:cs typeface="Times New Roman" charset="0"/>
                                      </a:rPr>
                                      <m:t>𝛿</m:t>
                                    </m:r>
                                  </m:e>
                                  <m:sub>
                                    <m:r>
                                      <a:rPr lang="en-US" sz="1600" i="1" kern="100">
                                        <a:effectLst/>
                                        <a:latin typeface="Cambria Math" charset="0"/>
                                        <a:ea typeface="DengXian" charset="0"/>
                                        <a:cs typeface="Times New Roman" charset="0"/>
                                      </a:rPr>
                                      <m:t>2</m:t>
                                    </m:r>
                                  </m:sub>
                                </m:sSub>
                              </m:oMath>
                            </m:oMathPara>
                          </a14:m>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0.35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a:solidFill>
                                <a:srgbClr val="000000"/>
                              </a:solidFill>
                              <a:effectLst/>
                              <a:latin typeface="Calibri" charset="0"/>
                              <a:ea typeface="Times New Roman" charset="0"/>
                              <a:cs typeface="Times New Roman" charset="0"/>
                            </a:rPr>
                            <a:t>0.55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5216">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sz="1600" i="1" kern="100">
                                        <a:effectLst/>
                                        <a:latin typeface="Cambria Math" charset="0"/>
                                        <a:ea typeface="DengXian" charset="0"/>
                                        <a:cs typeface="Times New Roman" charset="0"/>
                                      </a:rPr>
                                    </m:ctrlPr>
                                  </m:sSubPr>
                                  <m:e>
                                    <m:r>
                                      <a:rPr lang="en-US" sz="1600" i="1" kern="100">
                                        <a:effectLst/>
                                        <a:latin typeface="Cambria Math" charset="0"/>
                                        <a:ea typeface="DengXian" charset="0"/>
                                        <a:cs typeface="Times New Roman" charset="0"/>
                                      </a:rPr>
                                      <m:t>𝜃</m:t>
                                    </m:r>
                                  </m:e>
                                  <m:sub>
                                    <m:r>
                                      <a:rPr lang="en-US" sz="1600" i="1" kern="100">
                                        <a:effectLst/>
                                        <a:latin typeface="Cambria Math" charset="0"/>
                                        <a:ea typeface="DengXian" charset="0"/>
                                        <a:cs typeface="Times New Roman" charset="0"/>
                                      </a:rPr>
                                      <m:t>0</m:t>
                                    </m:r>
                                  </m:sub>
                                </m:sSub>
                              </m:oMath>
                            </m:oMathPara>
                          </a14:m>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0.4</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a:solidFill>
                                <a:srgbClr val="000000"/>
                              </a:solidFill>
                              <a:effectLst/>
                              <a:latin typeface="Calibri" charset="0"/>
                              <a:ea typeface="Times New Roman" charset="0"/>
                              <a:cs typeface="Times New Roman" charset="0"/>
                            </a:rPr>
                            <a:t>0.2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K</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a:spcAft>
                              <a:spcPts val="0"/>
                            </a:spcAft>
                          </a:pPr>
                          <a:r>
                            <a:rPr lang="en-US" sz="1800" kern="0" dirty="0">
                              <a:solidFill>
                                <a:srgbClr val="000000"/>
                              </a:solidFill>
                              <a:effectLst/>
                              <a:latin typeface="Calibri" charset="0"/>
                              <a:ea typeface="Times New Roman" charset="0"/>
                              <a:cs typeface="Times New Roman" charset="0"/>
                            </a:rPr>
                            <a:t>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Designs</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3-stage</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5640">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y2</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0.482</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smtClean="0">
                              <a:solidFill>
                                <a:srgbClr val="000000"/>
                              </a:solidFill>
                              <a:effectLst/>
                              <a:latin typeface="Calibri" charset="0"/>
                              <a:ea typeface="Times New Roman" charset="0"/>
                              <a:cs typeface="Times New Roman" charset="0"/>
                            </a:rPr>
                            <a:t>0.8</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0.65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0.6</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0.75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y3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1.9</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smtClean="0">
                              <a:solidFill>
                                <a:srgbClr val="000000"/>
                              </a:solidFill>
                              <a:effectLst/>
                              <a:latin typeface="Calibri" charset="0"/>
                              <a:ea typeface="Times New Roman" charset="0"/>
                              <a:cs typeface="Times New Roman" charset="0"/>
                            </a:rPr>
                            <a:t>1.9</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2.08</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2.18</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n1</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15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n2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34</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38</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35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50</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n3</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58</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60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75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EN</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197</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154</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256</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165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246</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75216">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charset="0"/>
                                    <a:ea typeface="DengXian" charset="0"/>
                                    <a:cs typeface="Times New Roman" charset="0"/>
                                  </a:rPr>
                                  <m:t>𝛼</m:t>
                                </m:r>
                              </m:oMath>
                            </m:oMathPara>
                          </a14:m>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0.0479</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0.04</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0.0499</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0.0493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0.0494</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1-</a:t>
                          </a:r>
                          <a14:m>
                            <m:oMath xmlns:m="http://schemas.openxmlformats.org/officeDocument/2006/math">
                              <m:sSup>
                                <m:sSupPr>
                                  <m:ctrlPr>
                                    <a:rPr lang="en-US" sz="1800" i="1" kern="0">
                                      <a:solidFill>
                                        <a:srgbClr val="000000"/>
                                      </a:solidFill>
                                      <a:effectLst/>
                                      <a:latin typeface="Cambria Math" charset="0"/>
                                      <a:ea typeface="Times New Roman" charset="0"/>
                                      <a:cs typeface="Times New Roman" charset="0"/>
                                    </a:rPr>
                                  </m:ctrlPr>
                                </m:sSupPr>
                                <m:e>
                                  <m:r>
                                    <a:rPr lang="en-US" sz="1800" i="1" kern="0">
                                      <a:solidFill>
                                        <a:srgbClr val="000000"/>
                                      </a:solidFill>
                                      <a:effectLst/>
                                      <a:latin typeface="Cambria Math" charset="0"/>
                                      <a:ea typeface="Times New Roman" charset="0"/>
                                      <a:cs typeface="Times New Roman" charset="0"/>
                                    </a:rPr>
                                    <m:t>𝛽</m:t>
                                  </m:r>
                                </m:e>
                                <m:sup>
                                  <m:r>
                                    <a:rPr lang="en-US" sz="1800" i="1" kern="0">
                                      <a:solidFill>
                                        <a:srgbClr val="000000"/>
                                      </a:solidFill>
                                      <a:effectLst/>
                                      <a:latin typeface="Cambria Math" charset="0"/>
                                      <a:ea typeface="Times New Roman" charset="0"/>
                                      <a:cs typeface="Times New Roman" charset="0"/>
                                    </a:rPr>
                                    <m:t>∗</m:t>
                                  </m:r>
                                </m:sup>
                              </m:sSup>
                            </m:oMath>
                          </a14:m>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0.883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0.910</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0.95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p*</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0.95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Psub</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0.792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0.735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0.836</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0.402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0.343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043139953"/>
                  </p:ext>
                </p:extLst>
              </p:nvPr>
            </p:nvGraphicFramePr>
            <p:xfrm>
              <a:off x="775880" y="1690688"/>
              <a:ext cx="5810456" cy="4442984"/>
            </p:xfrm>
            <a:graphic>
              <a:graphicData uri="http://schemas.openxmlformats.org/drawingml/2006/table">
                <a:tbl>
                  <a:tblPr firstRow="1" firstCol="1" bandRow="1"/>
                  <a:tblGrid>
                    <a:gridCol w="995161"/>
                    <a:gridCol w="963059"/>
                    <a:gridCol w="963059"/>
                    <a:gridCol w="963059"/>
                    <a:gridCol w="963059"/>
                    <a:gridCol w="963059"/>
                  </a:tblGrid>
                  <a:tr h="275216">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13" t="-28889" r="-486503" b="-1573333"/>
                          </a:stretch>
                        </a:blip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0.25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432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13" t="-128889" r="-486503" b="-1473333"/>
                          </a:stretch>
                        </a:blip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0.1</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a:solidFill>
                                <a:srgbClr val="000000"/>
                              </a:solidFill>
                              <a:effectLst/>
                              <a:latin typeface="Calibri" charset="0"/>
                              <a:ea typeface="Times New Roman" charset="0"/>
                              <a:cs typeface="Times New Roman" charset="0"/>
                            </a:rPr>
                            <a:t>0.05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5216">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13" t="-223913" r="-486503" b="-1341304"/>
                          </a:stretch>
                        </a:blip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0.35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a:solidFill>
                                <a:srgbClr val="000000"/>
                              </a:solidFill>
                              <a:effectLst/>
                              <a:latin typeface="Calibri" charset="0"/>
                              <a:ea typeface="Times New Roman" charset="0"/>
                              <a:cs typeface="Times New Roman" charset="0"/>
                            </a:rPr>
                            <a:t>0.55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5216">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13" t="-331111" r="-486503" b="-1271111"/>
                          </a:stretch>
                        </a:blipFill>
                      </a:tcPr>
                    </a:tc>
                    <a:tc gridSpan="3">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0.4</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1800" kern="0">
                              <a:solidFill>
                                <a:srgbClr val="000000"/>
                              </a:solidFill>
                              <a:effectLst/>
                              <a:latin typeface="Calibri" charset="0"/>
                              <a:ea typeface="Times New Roman" charset="0"/>
                              <a:cs typeface="Times New Roman" charset="0"/>
                            </a:rPr>
                            <a:t>0.2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K</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algn="ctr">
                            <a:spcAft>
                              <a:spcPts val="0"/>
                            </a:spcAft>
                          </a:pPr>
                          <a:r>
                            <a:rPr lang="en-US" sz="1800" kern="0" dirty="0">
                              <a:solidFill>
                                <a:srgbClr val="000000"/>
                              </a:solidFill>
                              <a:effectLst/>
                              <a:latin typeface="Calibri" charset="0"/>
                              <a:ea typeface="Times New Roman" charset="0"/>
                              <a:cs typeface="Times New Roman" charset="0"/>
                            </a:rPr>
                            <a:t>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Designs</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3-stage</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3-stage</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5640">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y2</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0.482</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smtClean="0">
                              <a:solidFill>
                                <a:srgbClr val="000000"/>
                              </a:solidFill>
                              <a:effectLst/>
                              <a:latin typeface="Calibri" charset="0"/>
                              <a:ea typeface="Times New Roman" charset="0"/>
                              <a:cs typeface="Times New Roman" charset="0"/>
                            </a:rPr>
                            <a:t>0.8</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0.65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0.6</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0.75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y3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1.9</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smtClean="0">
                              <a:solidFill>
                                <a:srgbClr val="000000"/>
                              </a:solidFill>
                              <a:effectLst/>
                              <a:latin typeface="Calibri" charset="0"/>
                              <a:ea typeface="Times New Roman" charset="0"/>
                              <a:cs typeface="Times New Roman" charset="0"/>
                            </a:rPr>
                            <a:t>1.9</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2.08</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2.18</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n1</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20</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15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20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n2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34</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38</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35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50</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n3</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58</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60</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55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75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EN</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197</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154</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256</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165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246</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75216">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13" t="-1248889" r="-486503" b="-353333"/>
                          </a:stretch>
                        </a:blip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0.0479</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0.04</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0.0499</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0.0493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0.0494</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75216">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13" t="-1319565" r="-486503" b="-245652"/>
                          </a:stretch>
                        </a:blip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0.883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0.910</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0.95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p*</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0.95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0.95</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75216">
                    <a:tc>
                      <a:txBody>
                        <a:bodyPr/>
                        <a:lstStyle/>
                        <a:p>
                          <a:pPr algn="ctr">
                            <a:spcAft>
                              <a:spcPts val="0"/>
                            </a:spcAft>
                          </a:pPr>
                          <a:r>
                            <a:rPr lang="en-US" sz="1800" kern="0">
                              <a:solidFill>
                                <a:srgbClr val="000000"/>
                              </a:solidFill>
                              <a:effectLst/>
                              <a:latin typeface="Calibri" charset="0"/>
                              <a:ea typeface="Times New Roman" charset="0"/>
                              <a:cs typeface="Times New Roman" charset="0"/>
                            </a:rPr>
                            <a:t>Psub</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0.792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0.735</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0.836</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a:solidFill>
                                <a:srgbClr val="000000"/>
                              </a:solidFill>
                              <a:effectLst/>
                              <a:latin typeface="Calibri" charset="0"/>
                              <a:ea typeface="Times New Roman" charset="0"/>
                              <a:cs typeface="Times New Roman" charset="0"/>
                            </a:rPr>
                            <a:t>0.402</a:t>
                          </a:r>
                          <a:endParaRPr lang="en-US" sz="18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kern="0" dirty="0">
                              <a:solidFill>
                                <a:srgbClr val="000000"/>
                              </a:solidFill>
                              <a:effectLst/>
                              <a:latin typeface="Calibri" charset="0"/>
                              <a:ea typeface="Times New Roman" charset="0"/>
                              <a:cs typeface="Times New Roman" charset="0"/>
                            </a:rPr>
                            <a:t>0.343</a:t>
                          </a:r>
                          <a:endParaRPr lang="en-US" sz="18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Fallback>
      </mc:AlternateContent>
      <mc:AlternateContent xmlns:mc="http://schemas.openxmlformats.org/markup-compatibility/2006" xmlns:a14="http://schemas.microsoft.com/office/drawing/2010/main">
        <mc:Choice Requires="a14">
          <p:sp>
            <p:nvSpPr>
              <p:cNvPr id="3" name="TextBox 2"/>
              <p:cNvSpPr txBox="1"/>
              <p:nvPr/>
            </p:nvSpPr>
            <p:spPr>
              <a:xfrm>
                <a:off x="6832047" y="2527185"/>
                <a:ext cx="5415713" cy="1569660"/>
              </a:xfrm>
              <a:prstGeom prst="rect">
                <a:avLst/>
              </a:prstGeom>
              <a:noFill/>
            </p:spPr>
            <p:txBody>
              <a:bodyPr wrap="none" rtlCol="0">
                <a:spAutoFit/>
              </a:bodyPr>
              <a:lstStyle/>
              <a:p>
                <a:pPr marL="285750" indent="-285750">
                  <a:buFont typeface="Arial" charset="0"/>
                  <a:buChar char="•"/>
                </a:pPr>
                <a:r>
                  <a:rPr lang="en-US" sz="2000" dirty="0" smtClean="0"/>
                  <a:t>EN, n2 , n3      with </a:t>
                </a:r>
                <a:r>
                  <a:rPr lang="en-US" sz="2000" dirty="0"/>
                  <a:t>K for fixed </a:t>
                </a:r>
                <a14:m>
                  <m:oMath xmlns:m="http://schemas.openxmlformats.org/officeDocument/2006/math">
                    <m:sSub>
                      <m:sSubPr>
                        <m:ctrlPr>
                          <a:rPr lang="en-US" sz="2000" i="1">
                            <a:latin typeface="Cambria Math" charset="0"/>
                          </a:rPr>
                        </m:ctrlPr>
                      </m:sSubPr>
                      <m:e>
                        <m:r>
                          <m:rPr>
                            <m:sty m:val="p"/>
                          </m:rPr>
                          <a:rPr lang="en-US" sz="2000">
                            <a:latin typeface="Cambria Math" charset="0"/>
                          </a:rPr>
                          <m:t>θ</m:t>
                        </m:r>
                      </m:e>
                      <m:sub>
                        <m:r>
                          <a:rPr lang="en-US" sz="2000">
                            <a:latin typeface="Cambria Math" charset="0"/>
                          </a:rPr>
                          <m:t>0</m:t>
                        </m:r>
                      </m:sub>
                    </m:sSub>
                    <m:r>
                      <a:rPr lang="en-US" sz="2000">
                        <a:latin typeface="Cambria Math" charset="0"/>
                      </a:rPr>
                      <m:t>, </m:t>
                    </m:r>
                  </m:oMath>
                </a14:m>
                <a:r>
                  <a:rPr lang="en-US" sz="2000" dirty="0"/>
                  <a:t>n1, </a:t>
                </a:r>
                <a14:m>
                  <m:oMath xmlns:m="http://schemas.openxmlformats.org/officeDocument/2006/math">
                    <m:r>
                      <m:rPr>
                        <m:sty m:val="p"/>
                      </m:rPr>
                      <a:rPr lang="en-US" sz="2000">
                        <a:latin typeface="Cambria Math" charset="0"/>
                      </a:rPr>
                      <m:t>δ</m:t>
                    </m:r>
                  </m:oMath>
                </a14:m>
                <a:r>
                  <a:rPr lang="en-US" sz="2000" dirty="0"/>
                  <a:t>, and P*. </a:t>
                </a:r>
                <a:endParaRPr lang="en-US" sz="2000" dirty="0" smtClean="0"/>
              </a:p>
              <a:p>
                <a:pPr marL="285750" indent="-285750">
                  <a:buFont typeface="Arial" charset="0"/>
                  <a:buChar char="•"/>
                </a:pPr>
                <a:r>
                  <a:rPr lang="en-US" sz="2000" dirty="0" smtClean="0"/>
                  <a:t>EN    with </a:t>
                </a:r>
                <a14:m>
                  <m:oMath xmlns:m="http://schemas.openxmlformats.org/officeDocument/2006/math">
                    <m:r>
                      <m:rPr>
                        <m:sty m:val="p"/>
                      </m:rPr>
                      <a:rPr lang="en-US" sz="2000">
                        <a:latin typeface="Cambria Math" charset="0"/>
                      </a:rPr>
                      <m:t>δ</m:t>
                    </m:r>
                  </m:oMath>
                </a14:m>
                <a:r>
                  <a:rPr lang="en-US" sz="2000" dirty="0"/>
                  <a:t> for fixed K, P*, α and 1-β</a:t>
                </a:r>
                <a:r>
                  <a:rPr lang="en-US" sz="2000" dirty="0" smtClean="0"/>
                  <a:t>*.</a:t>
                </a:r>
              </a:p>
              <a:p>
                <a:pPr marL="285750" indent="-285750">
                  <a:buFont typeface="Arial" charset="0"/>
                  <a:buChar char="•"/>
                </a:pPr>
                <a:r>
                  <a:rPr lang="en-US" sz="2000" dirty="0"/>
                  <a:t>y3 cut-off value also </a:t>
                </a:r>
                <a:r>
                  <a:rPr lang="en-US" sz="2000" dirty="0" smtClean="0"/>
                  <a:t>   with </a:t>
                </a:r>
                <a:r>
                  <a:rPr lang="en-US" sz="2000" dirty="0"/>
                  <a:t>K.</a:t>
                </a:r>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832047" y="2527185"/>
                <a:ext cx="5415713" cy="1569660"/>
              </a:xfrm>
              <a:prstGeom prst="rect">
                <a:avLst/>
              </a:prstGeom>
              <a:blipFill rotWithShape="0">
                <a:blip r:embed="rId3"/>
                <a:stretch>
                  <a:fillRect l="-1014" t="-25681" r="-225"/>
                </a:stretch>
              </a:blipFill>
            </p:spPr>
            <p:txBody>
              <a:bodyPr/>
              <a:lstStyle/>
              <a:p>
                <a:r>
                  <a:rPr lang="en-US">
                    <a:noFill/>
                  </a:rPr>
                  <a:t> </a:t>
                </a:r>
              </a:p>
            </p:txBody>
          </p:sp>
        </mc:Fallback>
      </mc:AlternateContent>
      <p:cxnSp>
        <p:nvCxnSpPr>
          <p:cNvPr id="6" name="Straight Arrow Connector 5"/>
          <p:cNvCxnSpPr/>
          <p:nvPr/>
        </p:nvCxnSpPr>
        <p:spPr>
          <a:xfrm flipV="1">
            <a:off x="8500345" y="2527185"/>
            <a:ext cx="0" cy="26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7576456" y="2900476"/>
            <a:ext cx="0" cy="234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V="1">
            <a:off x="9333875" y="3181479"/>
            <a:ext cx="0" cy="26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22978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79" y="1556084"/>
            <a:ext cx="11133221" cy="4267199"/>
          </a:xfrm>
        </p:spPr>
      </p:pic>
    </p:spTree>
    <p:extLst>
      <p:ext uri="{BB962C8B-B14F-4D97-AF65-F5344CB8AC3E}">
        <p14:creationId xmlns:p14="http://schemas.microsoft.com/office/powerpoint/2010/main" val="11546599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7767" y="1570815"/>
            <a:ext cx="7287481" cy="3851415"/>
          </a:xfrm>
        </p:spPr>
      </p:pic>
    </p:spTree>
    <p:extLst>
      <p:ext uri="{BB962C8B-B14F-4D97-AF65-F5344CB8AC3E}">
        <p14:creationId xmlns:p14="http://schemas.microsoft.com/office/powerpoint/2010/main" val="17074277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Times New Roman" charset="0"/>
                <a:ea typeface="Times New Roman" charset="0"/>
                <a:cs typeface="Times New Roman" charset="0"/>
              </a:rPr>
              <a:t>Numerical Result</a:t>
            </a:r>
            <a:endParaRPr 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647699" y="1529257"/>
              <a:ext cx="10896601" cy="4876800"/>
            </p:xfrm>
            <a:graphic>
              <a:graphicData uri="http://schemas.openxmlformats.org/drawingml/2006/table">
                <a:tbl>
                  <a:tblPr firstRow="1" firstCol="1" bandRow="1"/>
                  <a:tblGrid>
                    <a:gridCol w="1013384"/>
                    <a:gridCol w="980694"/>
                    <a:gridCol w="980694"/>
                    <a:gridCol w="980694"/>
                    <a:gridCol w="980694"/>
                    <a:gridCol w="980694"/>
                    <a:gridCol w="980694"/>
                    <a:gridCol w="980694"/>
                    <a:gridCol w="980694"/>
                    <a:gridCol w="980694"/>
                    <a:gridCol w="1056971"/>
                  </a:tblGrid>
                  <a:tr h="234914">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2000" i="1" kern="0">
                                    <a:solidFill>
                                      <a:srgbClr val="000000"/>
                                    </a:solidFill>
                                    <a:effectLst/>
                                    <a:latin typeface="Cambria Math" charset="0"/>
                                    <a:ea typeface="Times New Roman" charset="0"/>
                                    <a:cs typeface="Times New Roman" charset="0"/>
                                  </a:rPr>
                                  <m:t>𝛿</m:t>
                                </m:r>
                              </m:oMath>
                            </m:oMathPara>
                          </a14:m>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6">
                      <a:txBody>
                        <a:bodyPr/>
                        <a:lstStyle/>
                        <a:p>
                          <a:pPr algn="ctr">
                            <a:spcAft>
                              <a:spcPts val="0"/>
                            </a:spcAft>
                          </a:pPr>
                          <a:r>
                            <a:rPr lang="en-US" sz="2000" kern="0">
                              <a:solidFill>
                                <a:srgbClr val="000000"/>
                              </a:solidFill>
                              <a:effectLst/>
                              <a:latin typeface="Calibri" charset="0"/>
                              <a:ea typeface="Times New Roman" charset="0"/>
                              <a:cs typeface="Times New Roman" charset="0"/>
                            </a:rPr>
                            <a:t>0.25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20373">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sz="1800" i="1" kern="100">
                                        <a:effectLst/>
                                        <a:latin typeface="Cambria Math" charset="0"/>
                                        <a:ea typeface="DengXian" charset="0"/>
                                        <a:cs typeface="Times New Roman" charset="0"/>
                                      </a:rPr>
                                    </m:ctrlPr>
                                  </m:sSubPr>
                                  <m:e>
                                    <m:r>
                                      <a:rPr lang="en-US" sz="1800" i="1" kern="100">
                                        <a:effectLst/>
                                        <a:latin typeface="Cambria Math" charset="0"/>
                                        <a:ea typeface="DengXian" charset="0"/>
                                        <a:cs typeface="Times New Roman" charset="0"/>
                                      </a:rPr>
                                      <m:t>𝛿</m:t>
                                    </m:r>
                                  </m:e>
                                  <m:sub>
                                    <m:r>
                                      <a:rPr lang="en-US" sz="1800" i="1" kern="100">
                                        <a:effectLst/>
                                        <a:latin typeface="Cambria Math" charset="0"/>
                                        <a:ea typeface="DengXian" charset="0"/>
                                        <a:cs typeface="Times New Roman" charset="0"/>
                                      </a:rPr>
                                      <m:t>1</m:t>
                                    </m:r>
                                  </m:sub>
                                </m:sSub>
                              </m:oMath>
                            </m:oMathPara>
                          </a14:m>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6">
                      <a:txBody>
                        <a:bodyPr/>
                        <a:lstStyle/>
                        <a:p>
                          <a:pPr algn="ctr">
                            <a:spcAft>
                              <a:spcPts val="0"/>
                            </a:spcAft>
                          </a:pPr>
                          <a:r>
                            <a:rPr lang="en-US" sz="2000" kern="0">
                              <a:solidFill>
                                <a:srgbClr val="000000"/>
                              </a:solidFill>
                              <a:effectLst/>
                              <a:latin typeface="Calibri" charset="0"/>
                              <a:ea typeface="Times New Roman" charset="0"/>
                              <a:cs typeface="Times New Roman" charset="0"/>
                            </a:rPr>
                            <a:t>0.1</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0.05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34914">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sz="1800" i="1" kern="100">
                                        <a:effectLst/>
                                        <a:latin typeface="Cambria Math" charset="0"/>
                                        <a:ea typeface="DengXian" charset="0"/>
                                        <a:cs typeface="Times New Roman" charset="0"/>
                                      </a:rPr>
                                    </m:ctrlPr>
                                  </m:sSubPr>
                                  <m:e>
                                    <m:r>
                                      <a:rPr lang="en-US" sz="1800" i="1" kern="100">
                                        <a:effectLst/>
                                        <a:latin typeface="Cambria Math" charset="0"/>
                                        <a:ea typeface="DengXian" charset="0"/>
                                        <a:cs typeface="Times New Roman" charset="0"/>
                                      </a:rPr>
                                      <m:t>𝛿</m:t>
                                    </m:r>
                                  </m:e>
                                  <m:sub>
                                    <m:r>
                                      <a:rPr lang="en-US" sz="1800" i="1" kern="100">
                                        <a:effectLst/>
                                        <a:latin typeface="Cambria Math" charset="0"/>
                                        <a:ea typeface="DengXian" charset="0"/>
                                        <a:cs typeface="Times New Roman" charset="0"/>
                                      </a:rPr>
                                      <m:t>2</m:t>
                                    </m:r>
                                  </m:sub>
                                </m:sSub>
                              </m:oMath>
                            </m:oMathPara>
                          </a14:m>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6">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0.35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0.55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34914">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sz="1800" i="1" kern="100">
                                        <a:effectLst/>
                                        <a:latin typeface="Cambria Math" charset="0"/>
                                        <a:ea typeface="DengXian" charset="0"/>
                                        <a:cs typeface="Times New Roman" charset="0"/>
                                      </a:rPr>
                                    </m:ctrlPr>
                                  </m:sSubPr>
                                  <m:e>
                                    <m:r>
                                      <a:rPr lang="en-US" sz="1800" i="1" kern="100">
                                        <a:effectLst/>
                                        <a:latin typeface="Cambria Math" charset="0"/>
                                        <a:ea typeface="DengXian" charset="0"/>
                                        <a:cs typeface="Times New Roman" charset="0"/>
                                      </a:rPr>
                                      <m:t>𝜃</m:t>
                                    </m:r>
                                  </m:e>
                                  <m:sub>
                                    <m:r>
                                      <a:rPr lang="en-US" sz="1800" i="1" kern="100">
                                        <a:effectLst/>
                                        <a:latin typeface="Cambria Math" charset="0"/>
                                        <a:ea typeface="DengXian" charset="0"/>
                                        <a:cs typeface="Times New Roman" charset="0"/>
                                      </a:rPr>
                                      <m:t>0</m:t>
                                    </m:r>
                                  </m:sub>
                                </m:sSub>
                              </m:oMath>
                            </m:oMathPara>
                          </a14:m>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6">
                      <a:txBody>
                        <a:bodyPr/>
                        <a:lstStyle/>
                        <a:p>
                          <a:pPr algn="ctr">
                            <a:spcAft>
                              <a:spcPts val="0"/>
                            </a:spcAft>
                          </a:pPr>
                          <a:r>
                            <a:rPr lang="en-US" sz="2000" kern="0">
                              <a:solidFill>
                                <a:srgbClr val="000000"/>
                              </a:solidFill>
                              <a:effectLst/>
                              <a:latin typeface="Calibri" charset="0"/>
                              <a:ea typeface="Times New Roman" charset="0"/>
                              <a:cs typeface="Times New Roman" charset="0"/>
                            </a:rPr>
                            <a:t>0.4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K</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4">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2000" kern="0">
                              <a:solidFill>
                                <a:srgbClr val="000000"/>
                              </a:solidFill>
                              <a:effectLst/>
                              <a:latin typeface="Calibri" charset="0"/>
                              <a:ea typeface="Times New Roman" charset="0"/>
                              <a:cs typeface="Times New Roman" charset="0"/>
                            </a:rPr>
                            <a:t>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a:spcAft>
                              <a:spcPts val="0"/>
                            </a:spcAft>
                          </a:pPr>
                          <a:r>
                            <a:rPr lang="en-US" sz="2000" kern="0">
                              <a:solidFill>
                                <a:srgbClr val="000000"/>
                              </a:solidFill>
                              <a:effectLst/>
                              <a:latin typeface="Calibri" charset="0"/>
                              <a:ea typeface="Times New Roman" charset="0"/>
                              <a:cs typeface="Times New Roman" charset="0"/>
                            </a:rPr>
                            <a:t>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a:spcAft>
                              <a:spcPts val="0"/>
                            </a:spcAft>
                          </a:pPr>
                          <a:r>
                            <a:rPr lang="en-US" sz="2000" kern="0">
                              <a:solidFill>
                                <a:srgbClr val="000000"/>
                              </a:solidFill>
                              <a:effectLst/>
                              <a:latin typeface="Calibri" charset="0"/>
                              <a:ea typeface="Times New Roman" charset="0"/>
                              <a:cs typeface="Times New Roman" charset="0"/>
                            </a:rPr>
                            <a:t>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Designs</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3-stage</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3-stage</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69418">
                    <a:tc>
                      <a:txBody>
                        <a:bodyPr/>
                        <a:lstStyle/>
                        <a:p>
                          <a:pPr algn="ctr">
                            <a:spcAft>
                              <a:spcPts val="0"/>
                            </a:spcAft>
                          </a:pPr>
                          <a:r>
                            <a:rPr lang="en-US" sz="2000" kern="0">
                              <a:solidFill>
                                <a:srgbClr val="000000"/>
                              </a:solidFill>
                              <a:effectLst/>
                              <a:latin typeface="Calibri" charset="0"/>
                              <a:ea typeface="Times New Roman" charset="0"/>
                              <a:cs typeface="Times New Roman" charset="0"/>
                            </a:rPr>
                            <a:t>y2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0.482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0.43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0.85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0.65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0.45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y3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1.88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1.8</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2.03</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2.18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n1</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20</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2000" kern="10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n2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21</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30</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n3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61</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116</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60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61</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55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75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60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EN</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153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154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187</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256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238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165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190</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246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219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34914">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i="1" kern="100">
                                    <a:effectLst/>
                                    <a:latin typeface="Cambria Math" charset="0"/>
                                    <a:ea typeface="DengXian" charset="0"/>
                                    <a:cs typeface="Times New Roman" charset="0"/>
                                  </a:rPr>
                                  <m:t>𝛼</m:t>
                                </m:r>
                              </m:oMath>
                            </m:oMathPara>
                          </a14:m>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0.0479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0.04</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0.05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0.0494</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0.04933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1-</a:t>
                          </a:r>
                          <a14:m>
                            <m:oMath xmlns:m="http://schemas.openxmlformats.org/officeDocument/2006/math">
                              <m:sSup>
                                <m:sSupPr>
                                  <m:ctrlPr>
                                    <a:rPr lang="en-US" sz="2000" i="1" kern="0">
                                      <a:solidFill>
                                        <a:srgbClr val="000000"/>
                                      </a:solidFill>
                                      <a:effectLst/>
                                      <a:latin typeface="Cambria Math" charset="0"/>
                                      <a:ea typeface="Times New Roman" charset="0"/>
                                      <a:cs typeface="Times New Roman" charset="0"/>
                                    </a:rPr>
                                  </m:ctrlPr>
                                </m:sSupPr>
                                <m:e>
                                  <m:r>
                                    <a:rPr lang="en-US" sz="2000" i="1" kern="0">
                                      <a:solidFill>
                                        <a:srgbClr val="000000"/>
                                      </a:solidFill>
                                      <a:effectLst/>
                                      <a:latin typeface="Cambria Math" charset="0"/>
                                      <a:ea typeface="Times New Roman" charset="0"/>
                                      <a:cs typeface="Times New Roman" charset="0"/>
                                    </a:rPr>
                                    <m:t>𝛽</m:t>
                                  </m:r>
                                </m:e>
                                <m:sup>
                                  <m:r>
                                    <a:rPr lang="en-US" sz="2000" i="1" kern="0">
                                      <a:solidFill>
                                        <a:srgbClr val="000000"/>
                                      </a:solidFill>
                                      <a:effectLst/>
                                      <a:latin typeface="Cambria Math" charset="0"/>
                                      <a:ea typeface="Times New Roman" charset="0"/>
                                      <a:cs typeface="Times New Roman" charset="0"/>
                                    </a:rPr>
                                    <m:t>∗</m:t>
                                  </m:r>
                                </m:sup>
                              </m:sSup>
                            </m:oMath>
                          </a14:m>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0.925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0.883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0.883</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0.910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0.927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0.95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p*</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0.95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34914">
                    <a:tc>
                      <a:txBody>
                        <a:bodyPr/>
                        <a:lstStyle/>
                        <a:p>
                          <a:pPr algn="ctr">
                            <a:spcAft>
                              <a:spcPts val="0"/>
                            </a:spcAft>
                          </a:pPr>
                          <a:r>
                            <a:rPr lang="en-US" sz="2000" kern="0">
                              <a:solidFill>
                                <a:srgbClr val="000000"/>
                              </a:solidFill>
                              <a:effectLst/>
                              <a:latin typeface="Calibri" charset="0"/>
                              <a:ea typeface="Times New Roman" charset="0"/>
                              <a:cs typeface="Times New Roman" charset="0"/>
                            </a:rPr>
                            <a:t>Psub</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0.792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0.735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0.836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0.402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0.343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945909758"/>
                  </p:ext>
                </p:extLst>
              </p:nvPr>
            </p:nvGraphicFramePr>
            <p:xfrm>
              <a:off x="647699" y="1529257"/>
              <a:ext cx="10896601" cy="4876800"/>
            </p:xfrm>
            <a:graphic>
              <a:graphicData uri="http://schemas.openxmlformats.org/drawingml/2006/table">
                <a:tbl>
                  <a:tblPr firstRow="1" firstCol="1" bandRow="1"/>
                  <a:tblGrid>
                    <a:gridCol w="1013384"/>
                    <a:gridCol w="980694"/>
                    <a:gridCol w="980694"/>
                    <a:gridCol w="980694"/>
                    <a:gridCol w="980694"/>
                    <a:gridCol w="980694"/>
                    <a:gridCol w="980694"/>
                    <a:gridCol w="980694"/>
                    <a:gridCol w="980694"/>
                    <a:gridCol w="980694"/>
                    <a:gridCol w="1056971"/>
                  </a:tblGrid>
                  <a:tr h="30480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02" t="-24000" r="-978313" b="-1552000"/>
                          </a:stretch>
                        </a:blipFill>
                      </a:tcPr>
                    </a:tc>
                    <a:tc gridSpan="6">
                      <a:txBody>
                        <a:bodyPr/>
                        <a:lstStyle/>
                        <a:p>
                          <a:pPr algn="ctr">
                            <a:spcAft>
                              <a:spcPts val="0"/>
                            </a:spcAft>
                          </a:pPr>
                          <a:r>
                            <a:rPr lang="en-US" sz="2000" kern="0">
                              <a:solidFill>
                                <a:srgbClr val="000000"/>
                              </a:solidFill>
                              <a:effectLst/>
                              <a:latin typeface="Calibri" charset="0"/>
                              <a:ea typeface="Times New Roman" charset="0"/>
                              <a:cs typeface="Times New Roman" charset="0"/>
                            </a:rPr>
                            <a:t>0.25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02" t="-124000" r="-978313" b="-1452000"/>
                          </a:stretch>
                        </a:blipFill>
                      </a:tcPr>
                    </a:tc>
                    <a:tc gridSpan="6">
                      <a:txBody>
                        <a:bodyPr/>
                        <a:lstStyle/>
                        <a:p>
                          <a:pPr algn="ctr">
                            <a:spcAft>
                              <a:spcPts val="0"/>
                            </a:spcAft>
                          </a:pPr>
                          <a:r>
                            <a:rPr lang="en-US" sz="2000" kern="0">
                              <a:solidFill>
                                <a:srgbClr val="000000"/>
                              </a:solidFill>
                              <a:effectLst/>
                              <a:latin typeface="Calibri" charset="0"/>
                              <a:ea typeface="Times New Roman" charset="0"/>
                              <a:cs typeface="Times New Roman" charset="0"/>
                            </a:rPr>
                            <a:t>0.1</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0.05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02" t="-224000" r="-978313" b="-1352000"/>
                          </a:stretch>
                        </a:blipFill>
                      </a:tcPr>
                    </a:tc>
                    <a:tc gridSpan="6">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0.35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0.55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02" t="-324000" r="-978313" b="-1252000"/>
                          </a:stretch>
                        </a:blipFill>
                      </a:tcPr>
                    </a:tc>
                    <a:tc gridSpan="6">
                      <a:txBody>
                        <a:bodyPr/>
                        <a:lstStyle/>
                        <a:p>
                          <a:pPr algn="ctr">
                            <a:spcAft>
                              <a:spcPts val="0"/>
                            </a:spcAft>
                          </a:pPr>
                          <a:r>
                            <a:rPr lang="en-US" sz="2000" kern="0">
                              <a:solidFill>
                                <a:srgbClr val="000000"/>
                              </a:solidFill>
                              <a:effectLst/>
                              <a:latin typeface="Calibri" charset="0"/>
                              <a:ea typeface="Times New Roman" charset="0"/>
                              <a:cs typeface="Times New Roman" charset="0"/>
                            </a:rPr>
                            <a:t>0.4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kern="0">
                              <a:solidFill>
                                <a:srgbClr val="000000"/>
                              </a:solidFill>
                              <a:effectLst/>
                              <a:latin typeface="Calibri" charset="0"/>
                              <a:ea typeface="Times New Roman" charset="0"/>
                              <a:cs typeface="Times New Roman" charset="0"/>
                            </a:rPr>
                            <a:t>0.2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K</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4">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spcAft>
                              <a:spcPts val="0"/>
                            </a:spcAft>
                          </a:pPr>
                          <a:r>
                            <a:rPr lang="en-US" sz="2000" kern="0">
                              <a:solidFill>
                                <a:srgbClr val="000000"/>
                              </a:solidFill>
                              <a:effectLst/>
                              <a:latin typeface="Calibri" charset="0"/>
                              <a:ea typeface="Times New Roman" charset="0"/>
                              <a:cs typeface="Times New Roman" charset="0"/>
                            </a:rPr>
                            <a:t>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a:spcAft>
                              <a:spcPts val="0"/>
                            </a:spcAft>
                          </a:pPr>
                          <a:r>
                            <a:rPr lang="en-US" sz="2000" kern="0">
                              <a:solidFill>
                                <a:srgbClr val="000000"/>
                              </a:solidFill>
                              <a:effectLst/>
                              <a:latin typeface="Calibri" charset="0"/>
                              <a:ea typeface="Times New Roman" charset="0"/>
                              <a:cs typeface="Times New Roman" charset="0"/>
                            </a:rPr>
                            <a:t>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a:spcAft>
                              <a:spcPts val="0"/>
                            </a:spcAft>
                          </a:pPr>
                          <a:r>
                            <a:rPr lang="en-US" sz="2000" kern="0">
                              <a:solidFill>
                                <a:srgbClr val="000000"/>
                              </a:solidFill>
                              <a:effectLst/>
                              <a:latin typeface="Calibri" charset="0"/>
                              <a:ea typeface="Times New Roman" charset="0"/>
                              <a:cs typeface="Times New Roman" charset="0"/>
                            </a:rPr>
                            <a:t>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Designs</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3-stage</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3-stage</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2-stage</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y2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0.482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0.43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0.85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0.65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0.45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y3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1.88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1.8</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2.03</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2.18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n1</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20</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2000" kern="10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n2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21</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30</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30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n3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61</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116</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60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61</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55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56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75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60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EN</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197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153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154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187</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256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238</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165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190</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246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219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30480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02" t="-1226000" r="-978313" b="-350000"/>
                          </a:stretch>
                        </a:blip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0.0479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0.04</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0.05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0.0494</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0.04933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304800">
                    <a:tc>
                      <a:txBody>
                        <a:bodyPr/>
                        <a:lstStyle/>
                        <a:p>
                          <a:endParaRPr lang="en-US"/>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02" t="-1326000" r="-978313" b="-250000"/>
                          </a:stretch>
                        </a:blip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0.925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0.883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0.883</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0.910</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0.927</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0.95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p*</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0.95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dirty="0">
                              <a:solidFill>
                                <a:srgbClr val="000000"/>
                              </a:solidFill>
                              <a:effectLst/>
                              <a:latin typeface="Calibri" charset="0"/>
                              <a:ea typeface="Times New Roman" charset="0"/>
                              <a:cs typeface="Times New Roman" charset="0"/>
                            </a:rPr>
                            <a:t>0.95</a:t>
                          </a:r>
                          <a:endParaRPr lang="en-US" sz="2000" kern="100" dirty="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4800">
                    <a:tc>
                      <a:txBody>
                        <a:bodyPr/>
                        <a:lstStyle/>
                        <a:p>
                          <a:pPr algn="ctr">
                            <a:spcAft>
                              <a:spcPts val="0"/>
                            </a:spcAft>
                          </a:pPr>
                          <a:r>
                            <a:rPr lang="en-US" sz="2000" kern="0">
                              <a:solidFill>
                                <a:srgbClr val="000000"/>
                              </a:solidFill>
                              <a:effectLst/>
                              <a:latin typeface="Calibri" charset="0"/>
                              <a:ea typeface="Times New Roman" charset="0"/>
                              <a:cs typeface="Times New Roman" charset="0"/>
                            </a:rPr>
                            <a:t>Psub</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0.792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0.735</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0.836</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0.402</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kern="0">
                              <a:solidFill>
                                <a:srgbClr val="000000"/>
                              </a:solidFill>
                              <a:effectLst/>
                              <a:latin typeface="Calibri" charset="0"/>
                              <a:ea typeface="Times New Roman" charset="0"/>
                              <a:cs typeface="Times New Roman" charset="0"/>
                            </a:rPr>
                            <a:t>0.343</a:t>
                          </a:r>
                          <a:endParaRPr lang="en-US" sz="2000" kern="100">
                            <a:effectLst/>
                            <a:latin typeface="DengXian" charset="0"/>
                            <a:ea typeface="DengXian" charset="0"/>
                            <a:cs typeface="Times New Rom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2000" kern="100" dirty="0" smtClean="0">
                              <a:effectLst/>
                              <a:latin typeface="DengXian" charset="0"/>
                              <a:ea typeface="DengXian" charset="0"/>
                            </a:rPr>
                            <a:t>*</a:t>
                          </a:r>
                          <a:endParaRPr lang="en-US" sz="2000" kern="100" dirty="0">
                            <a:effectLst/>
                            <a:latin typeface="DengXian" charset="0"/>
                            <a:ea typeface="DengXian" charset="0"/>
                          </a:endParaRPr>
                        </a:p>
                      </a:txBody>
                      <a:tcPr marL="54829" marR="54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Fallback>
      </mc:AlternateContent>
    </p:spTree>
    <p:extLst>
      <p:ext uri="{BB962C8B-B14F-4D97-AF65-F5344CB8AC3E}">
        <p14:creationId xmlns:p14="http://schemas.microsoft.com/office/powerpoint/2010/main" val="20610139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Summary</a:t>
            </a:r>
            <a:endParaRPr 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ea typeface="Times New Roman" charset="0"/>
                    <a:cs typeface="Times New Roman" charset="0"/>
                  </a:rPr>
                  <a:t>T</a:t>
                </a:r>
                <a:r>
                  <a:rPr lang="en-US" dirty="0" smtClean="0">
                    <a:ea typeface="Times New Roman" charset="0"/>
                    <a:cs typeface="Times New Roman" charset="0"/>
                  </a:rPr>
                  <a:t>hree-stage </a:t>
                </a:r>
                <a:r>
                  <a:rPr lang="en-US" dirty="0">
                    <a:ea typeface="Times New Roman" charset="0"/>
                    <a:cs typeface="Times New Roman" charset="0"/>
                  </a:rPr>
                  <a:t>designs </a:t>
                </a:r>
                <a:r>
                  <a:rPr lang="en-US" dirty="0" smtClean="0">
                    <a:ea typeface="Times New Roman" charset="0"/>
                    <a:cs typeface="Times New Roman" charset="0"/>
                  </a:rPr>
                  <a:t>: binomial </a:t>
                </a:r>
                <a:r>
                  <a:rPr lang="en-US" dirty="0">
                    <a:ea typeface="Times New Roman" charset="0"/>
                    <a:cs typeface="Times New Roman" charset="0"/>
                  </a:rPr>
                  <a:t>subset selection </a:t>
                </a:r>
                <a:r>
                  <a:rPr lang="en-US" dirty="0" smtClean="0">
                    <a:ea typeface="Times New Roman" charset="0"/>
                    <a:cs typeface="Times New Roman" charset="0"/>
                  </a:rPr>
                  <a:t>+ two-stage </a:t>
                </a:r>
                <a:r>
                  <a:rPr lang="en-US" dirty="0">
                    <a:ea typeface="Times New Roman" charset="0"/>
                    <a:cs typeface="Times New Roman" charset="0"/>
                  </a:rPr>
                  <a:t>designs. </a:t>
                </a:r>
                <a:endParaRPr lang="en-US" dirty="0" smtClean="0">
                  <a:ea typeface="Times New Roman" charset="0"/>
                  <a:cs typeface="Times New Roman" charset="0"/>
                </a:endParaRPr>
              </a:p>
              <a:p>
                <a14:m>
                  <m:oMath xmlns:m="http://schemas.openxmlformats.org/officeDocument/2006/math">
                    <m:r>
                      <a:rPr lang="en-US" i="1" smtClean="0">
                        <a:latin typeface="Cambria Math" charset="0"/>
                        <a:ea typeface="Cambria Math" charset="0"/>
                        <a:cs typeface="Cambria Math" charset="0"/>
                      </a:rPr>
                      <m:t>𝛿</m:t>
                    </m:r>
                  </m:oMath>
                </a14:m>
                <a:r>
                  <a:rPr lang="en-US" dirty="0" smtClean="0">
                    <a:ea typeface="Times New Roman" charset="0"/>
                    <a:cs typeface="Times New Roman" charset="0"/>
                  </a:rPr>
                  <a:t> small</a:t>
                </a:r>
                <a:r>
                  <a:rPr lang="en-US" dirty="0">
                    <a:ea typeface="Times New Roman" charset="0"/>
                    <a:cs typeface="Times New Roman" charset="0"/>
                  </a:rPr>
                  <a:t> </a:t>
                </a:r>
                <a:r>
                  <a:rPr lang="en-US" dirty="0" smtClean="0">
                    <a:ea typeface="Times New Roman" charset="0"/>
                    <a:cs typeface="Times New Roman" charset="0"/>
                    <a:sym typeface="Wingdings"/>
                  </a:rPr>
                  <a:t> </a:t>
                </a:r>
                <a:r>
                  <a:rPr lang="en-US" dirty="0" smtClean="0"/>
                  <a:t>waste </a:t>
                </a:r>
                <a:r>
                  <a:rPr lang="en-US" dirty="0"/>
                  <a:t>of data of stage 1. </a:t>
                </a:r>
                <a:endParaRPr lang="en-US" dirty="0" smtClean="0"/>
              </a:p>
              <a:p>
                <a:r>
                  <a:rPr lang="en-US" dirty="0" smtClean="0"/>
                  <a:t>(K=5, n1=20, if </a:t>
                </a:r>
                <a:r>
                  <a:rPr lang="en-US" dirty="0"/>
                  <a:t>all </a:t>
                </a:r>
                <a:r>
                  <a:rPr lang="en-US" dirty="0" smtClean="0"/>
                  <a:t>5 population been selected </a:t>
                </a:r>
                <a:r>
                  <a:rPr lang="en-US" dirty="0"/>
                  <a:t>to the </a:t>
                </a:r>
                <a:r>
                  <a:rPr lang="en-US" dirty="0" smtClean="0"/>
                  <a:t>subset </a:t>
                </a:r>
                <a:r>
                  <a:rPr lang="en-US" dirty="0" smtClean="0">
                    <a:sym typeface="Wingdings"/>
                  </a:rPr>
                  <a:t></a:t>
                </a:r>
                <a:r>
                  <a:rPr lang="en-US" dirty="0" smtClean="0"/>
                  <a:t>100 </a:t>
                </a:r>
                <a:r>
                  <a:rPr lang="en-US" dirty="0"/>
                  <a:t>data for stage 1 </a:t>
                </a:r>
                <a:r>
                  <a:rPr lang="en-US" dirty="0" smtClean="0"/>
                  <a:t>wasted</a:t>
                </a:r>
                <a:r>
                  <a:rPr lang="en-US" dirty="0"/>
                  <a:t>. </a:t>
                </a:r>
                <a:r>
                  <a:rPr lang="en-US" dirty="0" smtClean="0"/>
                  <a:t>2-stage approach can make </a:t>
                </a:r>
                <a:r>
                  <a:rPr lang="en-US" dirty="0"/>
                  <a:t>full use of more </a:t>
                </a:r>
                <a:r>
                  <a:rPr lang="en-US" dirty="0" smtClean="0"/>
                  <a:t>data)</a:t>
                </a:r>
                <a:endParaRPr lang="en-US" dirty="0" smtClean="0">
                  <a:ea typeface="Times New Roman" charset="0"/>
                  <a:cs typeface="Times New Roman" charset="0"/>
                </a:endParaRPr>
              </a:p>
              <a:p>
                <a:r>
                  <a:rPr lang="en-US" dirty="0" smtClean="0">
                    <a:ea typeface="Times New Roman" charset="0"/>
                    <a:cs typeface="Times New Roman" charset="0"/>
                  </a:rPr>
                  <a:t>To keep P(CS) in stage 1 large, great chance that all population been selected to continue on the following procedure when K is small.</a:t>
                </a:r>
              </a:p>
              <a:p>
                <a:r>
                  <a:rPr lang="en-US" dirty="0">
                    <a:ea typeface="Times New Roman" charset="0"/>
                    <a:cs typeface="Times New Roman" charset="0"/>
                  </a:rPr>
                  <a:t>when </a:t>
                </a:r>
                <a14:m>
                  <m:oMath xmlns:m="http://schemas.openxmlformats.org/officeDocument/2006/math">
                    <m:r>
                      <m:rPr>
                        <m:sty m:val="p"/>
                      </m:rPr>
                      <a:rPr lang="en-US">
                        <a:latin typeface="Cambria Math" charset="0"/>
                        <a:ea typeface="Times New Roman" charset="0"/>
                        <a:cs typeface="Times New Roman" charset="0"/>
                      </a:rPr>
                      <m:t>δ</m:t>
                    </m:r>
                  </m:oMath>
                </a14:m>
                <a:r>
                  <a:rPr lang="en-US" dirty="0">
                    <a:ea typeface="Times New Roman" charset="0"/>
                    <a:cs typeface="Times New Roman" charset="0"/>
                  </a:rPr>
                  <a:t> is </a:t>
                </a:r>
                <a:r>
                  <a:rPr lang="en-US" dirty="0" smtClean="0">
                    <a:ea typeface="Times New Roman" charset="0"/>
                    <a:cs typeface="Times New Roman" charset="0"/>
                  </a:rPr>
                  <a:t>large</a:t>
                </a:r>
                <a:r>
                  <a:rPr lang="en-US" dirty="0">
                    <a:ea typeface="Times New Roman" charset="0"/>
                    <a:cs typeface="Times New Roman" charset="0"/>
                  </a:rPr>
                  <a:t>, </a:t>
                </a:r>
                <a:r>
                  <a:rPr lang="en-US" dirty="0" smtClean="0">
                    <a:ea typeface="Times New Roman" charset="0"/>
                    <a:cs typeface="Times New Roman" charset="0"/>
                  </a:rPr>
                  <a:t>best treatment significantly outperform </a:t>
                </a:r>
                <a:r>
                  <a:rPr lang="en-US" dirty="0" smtClean="0">
                    <a:ea typeface="Times New Roman" charset="0"/>
                    <a:cs typeface="Times New Roman" charset="0"/>
                    <a:sym typeface="Wingdings"/>
                  </a:rPr>
                  <a:t> Two stage </a:t>
                </a:r>
                <a:endParaRPr lang="en-US" dirty="0" smtClean="0">
                  <a:ea typeface="Times New Roman" charset="0"/>
                  <a:cs typeface="Times New Roman" charset="0"/>
                </a:endParaRPr>
              </a:p>
              <a:p>
                <a:pPr marL="0" indent="0">
                  <a:buNone/>
                </a:pPr>
                <a:endParaRPr lang="en-US" dirty="0">
                  <a:latin typeface="Times New Roman" charset="0"/>
                  <a:ea typeface="Times New Roman" charset="0"/>
                  <a:cs typeface="Times New Roman" charset="0"/>
                </a:endParaRPr>
              </a:p>
              <a:p>
                <a:pPr marL="0" indent="0">
                  <a:buNone/>
                </a:pPr>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928"/>
                </a:stretch>
              </a:blipFill>
            </p:spPr>
            <p:txBody>
              <a:bodyPr/>
              <a:lstStyle/>
              <a:p>
                <a:r>
                  <a:rPr lang="en-US">
                    <a:noFill/>
                  </a:rPr>
                  <a:t> </a:t>
                </a:r>
              </a:p>
            </p:txBody>
          </p:sp>
        </mc:Fallback>
      </mc:AlternateContent>
    </p:spTree>
    <p:extLst>
      <p:ext uri="{BB962C8B-B14F-4D97-AF65-F5344CB8AC3E}">
        <p14:creationId xmlns:p14="http://schemas.microsoft.com/office/powerpoint/2010/main" val="550214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137" y="2145799"/>
            <a:ext cx="10515600" cy="1325563"/>
          </a:xfrm>
        </p:spPr>
        <p:txBody>
          <a:bodyPr/>
          <a:lstStyle/>
          <a:p>
            <a:r>
              <a:rPr lang="en-US" altLang="zh-CN" dirty="0" smtClean="0">
                <a:latin typeface="Times New Roman" charset="0"/>
                <a:ea typeface="Times New Roman" charset="0"/>
                <a:cs typeface="Times New Roman" charset="0"/>
              </a:rPr>
              <a:t>Thank</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You</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47620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17" y="252830"/>
            <a:ext cx="10515600" cy="1325563"/>
          </a:xfrm>
        </p:spPr>
        <p:txBody>
          <a:bodyPr/>
          <a:lstStyle/>
          <a:p>
            <a:r>
              <a:rPr lang="en-US" dirty="0" smtClean="0">
                <a:latin typeface="Times New Roman" charset="0"/>
                <a:ea typeface="Times New Roman" charset="0"/>
                <a:cs typeface="Times New Roman" charset="0"/>
              </a:rPr>
              <a:t>Review</a:t>
            </a:r>
            <a:endParaRPr lang="en-US" dirty="0">
              <a:latin typeface="Times New Roman" charset="0"/>
              <a:ea typeface="Times New Roman" charset="0"/>
              <a:cs typeface="Times New Roman" charset="0"/>
            </a:endParaRPr>
          </a:p>
        </p:txBody>
      </p:sp>
      <p:graphicFrame>
        <p:nvGraphicFramePr>
          <p:cNvPr id="4" name="Object 3"/>
          <p:cNvGraphicFramePr>
            <a:graphicFrameLocks noChangeAspect="1"/>
          </p:cNvGraphicFramePr>
          <p:nvPr>
            <p:extLst/>
          </p:nvPr>
        </p:nvGraphicFramePr>
        <p:xfrm>
          <a:off x="1982034" y="1364402"/>
          <a:ext cx="8228766" cy="4201492"/>
        </p:xfrm>
        <a:graphic>
          <a:graphicData uri="http://schemas.openxmlformats.org/presentationml/2006/ole">
            <mc:AlternateContent xmlns:mc="http://schemas.openxmlformats.org/markup-compatibility/2006">
              <mc:Choice xmlns:v="urn:schemas-microsoft-com:vml" Requires="v">
                <p:oleObj spid="_x0000_s1044" name="Document" r:id="rId3" imgW="5449063" imgH="3596906" progId="Word.Document.12">
                  <p:embed/>
                </p:oleObj>
              </mc:Choice>
              <mc:Fallback>
                <p:oleObj name="Document" r:id="rId3" imgW="5449063" imgH="3596906" progId="Word.Document.12">
                  <p:embed/>
                  <p:pic>
                    <p:nvPicPr>
                      <p:cNvPr id="0" name=""/>
                      <p:cNvPicPr/>
                      <p:nvPr/>
                    </p:nvPicPr>
                    <p:blipFill>
                      <a:blip r:embed="rId4"/>
                      <a:stretch>
                        <a:fillRect/>
                      </a:stretch>
                    </p:blipFill>
                    <p:spPr>
                      <a:xfrm>
                        <a:off x="1982034" y="1364402"/>
                        <a:ext cx="8228766" cy="4201492"/>
                      </a:xfrm>
                      <a:prstGeom prst="rect">
                        <a:avLst/>
                      </a:prstGeom>
                    </p:spPr>
                  </p:pic>
                </p:oleObj>
              </mc:Fallback>
            </mc:AlternateContent>
          </a:graphicData>
        </a:graphic>
      </p:graphicFrame>
    </p:spTree>
    <p:extLst>
      <p:ext uri="{BB962C8B-B14F-4D97-AF65-F5344CB8AC3E}">
        <p14:creationId xmlns:p14="http://schemas.microsoft.com/office/powerpoint/2010/main" val="1373101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Review</a:t>
            </a:r>
            <a:endParaRPr lang="en-US" dirty="0">
              <a:latin typeface="Times New Roman" charset="0"/>
              <a:ea typeface="Times New Roman" charset="0"/>
              <a:cs typeface="Times New Roman" charset="0"/>
            </a:endParaRPr>
          </a:p>
        </p:txBody>
      </p:sp>
      <p:graphicFrame>
        <p:nvGraphicFramePr>
          <p:cNvPr id="4" name="Content Placeholder 3"/>
          <p:cNvGraphicFramePr>
            <a:graphicFrameLocks noGrp="1" noChangeAspect="1"/>
          </p:cNvGraphicFramePr>
          <p:nvPr>
            <p:ph idx="1"/>
            <p:extLst/>
          </p:nvPr>
        </p:nvGraphicFramePr>
        <p:xfrm>
          <a:off x="1981200" y="2025650"/>
          <a:ext cx="8216900" cy="3238500"/>
        </p:xfrm>
        <a:graphic>
          <a:graphicData uri="http://schemas.openxmlformats.org/presentationml/2006/ole">
            <mc:AlternateContent xmlns:mc="http://schemas.openxmlformats.org/markup-compatibility/2006">
              <mc:Choice xmlns:v="urn:schemas-microsoft-com:vml" Requires="v">
                <p:oleObj spid="_x0000_s2068" name="Document" r:id="rId3" imgW="6859036" imgH="2702801" progId="Word.Document.12">
                  <p:embed/>
                </p:oleObj>
              </mc:Choice>
              <mc:Fallback>
                <p:oleObj name="Document" r:id="rId3" imgW="6859036" imgH="2702801" progId="Word.Document.12">
                  <p:embed/>
                  <p:pic>
                    <p:nvPicPr>
                      <p:cNvPr id="0" name=""/>
                      <p:cNvPicPr/>
                      <p:nvPr/>
                    </p:nvPicPr>
                    <p:blipFill>
                      <a:blip r:embed="rId4"/>
                      <a:stretch>
                        <a:fillRect/>
                      </a:stretch>
                    </p:blipFill>
                    <p:spPr>
                      <a:xfrm>
                        <a:off x="1981200" y="2025650"/>
                        <a:ext cx="8216900" cy="3238500"/>
                      </a:xfrm>
                      <a:prstGeom prst="rect">
                        <a:avLst/>
                      </a:prstGeom>
                    </p:spPr>
                  </p:pic>
                </p:oleObj>
              </mc:Fallback>
            </mc:AlternateContent>
          </a:graphicData>
        </a:graphic>
      </p:graphicFrame>
    </p:spTree>
    <p:extLst>
      <p:ext uri="{BB962C8B-B14F-4D97-AF65-F5344CB8AC3E}">
        <p14:creationId xmlns:p14="http://schemas.microsoft.com/office/powerpoint/2010/main" val="856278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3-Stage </a:t>
            </a:r>
            <a:r>
              <a:rPr lang="en-US" altLang="zh-CN" dirty="0">
                <a:latin typeface="Times New Roman" charset="0"/>
                <a:ea typeface="Times New Roman" charset="0"/>
                <a:cs typeface="Times New Roman" charset="0"/>
              </a:rPr>
              <a:t>P</a:t>
            </a:r>
            <a:r>
              <a:rPr lang="en-US" dirty="0" smtClean="0">
                <a:latin typeface="Times New Roman" charset="0"/>
                <a:ea typeface="Times New Roman" charset="0"/>
                <a:cs typeface="Times New Roman" charset="0"/>
              </a:rPr>
              <a:t>rocedure:S1</a:t>
            </a:r>
            <a:endParaRPr lang="en-US" dirty="0">
              <a:latin typeface="Times New Roman" charset="0"/>
              <a:ea typeface="Times New Roman" charset="0"/>
              <a:cs typeface="Times New Roman" charset="0"/>
            </a:endParaRPr>
          </a:p>
        </p:txBody>
      </p:sp>
      <p:graphicFrame>
        <p:nvGraphicFramePr>
          <p:cNvPr id="4" name="Content Placeholder 3"/>
          <p:cNvGraphicFramePr>
            <a:graphicFrameLocks noGrp="1" noChangeAspect="1"/>
          </p:cNvGraphicFramePr>
          <p:nvPr>
            <p:ph idx="1"/>
            <p:extLst/>
          </p:nvPr>
        </p:nvGraphicFramePr>
        <p:xfrm>
          <a:off x="1750219" y="1674813"/>
          <a:ext cx="8748073" cy="4870056"/>
        </p:xfrm>
        <a:graphic>
          <a:graphicData uri="http://schemas.openxmlformats.org/presentationml/2006/ole">
            <mc:AlternateContent xmlns:mc="http://schemas.openxmlformats.org/markup-compatibility/2006">
              <mc:Choice xmlns:v="urn:schemas-microsoft-com:vml" Requires="v">
                <p:oleObj spid="_x0000_s3092" name="Document" r:id="rId4" imgW="6997700" imgH="3898900" progId="Word.Document.12">
                  <p:embed/>
                </p:oleObj>
              </mc:Choice>
              <mc:Fallback>
                <p:oleObj name="Document" r:id="rId4" imgW="6997700" imgH="3898900" progId="Word.Document.12">
                  <p:embed/>
                  <p:pic>
                    <p:nvPicPr>
                      <p:cNvPr id="0" name=""/>
                      <p:cNvPicPr/>
                      <p:nvPr/>
                    </p:nvPicPr>
                    <p:blipFill>
                      <a:blip r:embed="rId5"/>
                      <a:stretch>
                        <a:fillRect/>
                      </a:stretch>
                    </p:blipFill>
                    <p:spPr>
                      <a:xfrm>
                        <a:off x="1750219" y="1674813"/>
                        <a:ext cx="8748073" cy="4870056"/>
                      </a:xfrm>
                      <a:prstGeom prst="rect">
                        <a:avLst/>
                      </a:prstGeom>
                    </p:spPr>
                  </p:pic>
                </p:oleObj>
              </mc:Fallback>
            </mc:AlternateContent>
          </a:graphicData>
        </a:graphic>
      </p:graphicFrame>
    </p:spTree>
    <p:extLst>
      <p:ext uri="{BB962C8B-B14F-4D97-AF65-F5344CB8AC3E}">
        <p14:creationId xmlns:p14="http://schemas.microsoft.com/office/powerpoint/2010/main" val="1184343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3-Stage Procedure: S2</a:t>
            </a:r>
            <a:endParaRPr lang="en-US" dirty="0">
              <a:latin typeface="Times New Roman" charset="0"/>
              <a:ea typeface="Times New Roman" charset="0"/>
              <a:cs typeface="Times New Roman" charset="0"/>
            </a:endParaRPr>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307037763"/>
              </p:ext>
            </p:extLst>
          </p:nvPr>
        </p:nvGraphicFramePr>
        <p:xfrm>
          <a:off x="1197135" y="1690688"/>
          <a:ext cx="9797730" cy="3363116"/>
        </p:xfrm>
        <a:graphic>
          <a:graphicData uri="http://schemas.openxmlformats.org/presentationml/2006/ole">
            <mc:AlternateContent xmlns:mc="http://schemas.openxmlformats.org/markup-compatibility/2006">
              <mc:Choice xmlns:v="urn:schemas-microsoft-com:vml" Requires="v">
                <p:oleObj spid="_x0000_s4116" name="Document" r:id="rId4" imgW="6997700" imgH="2400300" progId="Word.Document.12">
                  <p:embed/>
                </p:oleObj>
              </mc:Choice>
              <mc:Fallback>
                <p:oleObj name="Document" r:id="rId4" imgW="6997700" imgH="2400300" progId="Word.Document.12">
                  <p:embed/>
                  <p:pic>
                    <p:nvPicPr>
                      <p:cNvPr id="0" name=""/>
                      <p:cNvPicPr/>
                      <p:nvPr/>
                    </p:nvPicPr>
                    <p:blipFill>
                      <a:blip r:embed="rId5"/>
                      <a:stretch>
                        <a:fillRect/>
                      </a:stretch>
                    </p:blipFill>
                    <p:spPr>
                      <a:xfrm>
                        <a:off x="1197135" y="1690688"/>
                        <a:ext cx="9797730" cy="3363116"/>
                      </a:xfrm>
                      <a:prstGeom prst="rect">
                        <a:avLst/>
                      </a:prstGeom>
                    </p:spPr>
                  </p:pic>
                </p:oleObj>
              </mc:Fallback>
            </mc:AlternateContent>
          </a:graphicData>
        </a:graphic>
      </p:graphicFrame>
    </p:spTree>
    <p:extLst>
      <p:ext uri="{BB962C8B-B14F-4D97-AF65-F5344CB8AC3E}">
        <p14:creationId xmlns:p14="http://schemas.microsoft.com/office/powerpoint/2010/main" val="236120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3-Stage Procedure: S3</a:t>
            </a:r>
            <a:endParaRPr lang="en-US" dirty="0">
              <a:latin typeface="Times New Roman" charset="0"/>
              <a:ea typeface="Times New Roman" charset="0"/>
              <a:cs typeface="Times New Roman" charset="0"/>
            </a:endParaRPr>
          </a:p>
        </p:txBody>
      </p:sp>
      <p:graphicFrame>
        <p:nvGraphicFramePr>
          <p:cNvPr id="4" name="Content Placeholder 3"/>
          <p:cNvGraphicFramePr>
            <a:graphicFrameLocks noGrp="1" noChangeAspect="1"/>
          </p:cNvGraphicFramePr>
          <p:nvPr>
            <p:ph idx="1"/>
            <p:extLst/>
          </p:nvPr>
        </p:nvGraphicFramePr>
        <p:xfrm>
          <a:off x="1524000" y="1417638"/>
          <a:ext cx="9144000" cy="4079618"/>
        </p:xfrm>
        <a:graphic>
          <a:graphicData uri="http://schemas.openxmlformats.org/presentationml/2006/ole">
            <mc:AlternateContent xmlns:mc="http://schemas.openxmlformats.org/markup-compatibility/2006">
              <mc:Choice xmlns:v="urn:schemas-microsoft-com:vml" Requires="v">
                <p:oleObj spid="_x0000_s5140" name="Document" r:id="rId4" imgW="6997700" imgH="3124200" progId="Word.Document.12">
                  <p:embed/>
                </p:oleObj>
              </mc:Choice>
              <mc:Fallback>
                <p:oleObj name="Document" r:id="rId4" imgW="6997700" imgH="3124200" progId="Word.Document.12">
                  <p:embed/>
                  <p:pic>
                    <p:nvPicPr>
                      <p:cNvPr id="0" name=""/>
                      <p:cNvPicPr/>
                      <p:nvPr/>
                    </p:nvPicPr>
                    <p:blipFill>
                      <a:blip r:embed="rId5"/>
                      <a:stretch>
                        <a:fillRect/>
                      </a:stretch>
                    </p:blipFill>
                    <p:spPr>
                      <a:xfrm>
                        <a:off x="1524000" y="1417638"/>
                        <a:ext cx="9144000" cy="4079618"/>
                      </a:xfrm>
                      <a:prstGeom prst="rect">
                        <a:avLst/>
                      </a:prstGeom>
                    </p:spPr>
                  </p:pic>
                </p:oleObj>
              </mc:Fallback>
            </mc:AlternateContent>
          </a:graphicData>
        </a:graphic>
      </p:graphicFrame>
    </p:spTree>
    <p:extLst>
      <p:ext uri="{BB962C8B-B14F-4D97-AF65-F5344CB8AC3E}">
        <p14:creationId xmlns:p14="http://schemas.microsoft.com/office/powerpoint/2010/main" val="2080107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3-Stage Procedure: S3</a:t>
            </a:r>
            <a:endParaRPr lang="en-US" dirty="0">
              <a:latin typeface="Times New Roman" charset="0"/>
              <a:ea typeface="Times New Roman" charset="0"/>
              <a:cs typeface="Times New Roman" charset="0"/>
            </a:endParaRPr>
          </a:p>
        </p:txBody>
      </p:sp>
      <p:graphicFrame>
        <p:nvGraphicFramePr>
          <p:cNvPr id="4" name="Content Placeholder 3"/>
          <p:cNvGraphicFramePr>
            <a:graphicFrameLocks noGrp="1" noChangeAspect="1"/>
          </p:cNvGraphicFramePr>
          <p:nvPr>
            <p:ph idx="1"/>
            <p:extLst/>
          </p:nvPr>
        </p:nvGraphicFramePr>
        <p:xfrm>
          <a:off x="1665118" y="1577975"/>
          <a:ext cx="11115388" cy="3767296"/>
        </p:xfrm>
        <a:graphic>
          <a:graphicData uri="http://schemas.openxmlformats.org/presentationml/2006/ole">
            <mc:AlternateContent xmlns:mc="http://schemas.openxmlformats.org/markup-compatibility/2006">
              <mc:Choice xmlns:v="urn:schemas-microsoft-com:vml" Requires="v">
                <p:oleObj spid="_x0000_s6164" name="Document" r:id="rId4" imgW="6858000" imgH="2324100" progId="Word.Document.12">
                  <p:embed/>
                </p:oleObj>
              </mc:Choice>
              <mc:Fallback>
                <p:oleObj name="Document" r:id="rId4" imgW="6858000" imgH="2324100" progId="Word.Document.12">
                  <p:embed/>
                  <p:pic>
                    <p:nvPicPr>
                      <p:cNvPr id="0" name=""/>
                      <p:cNvPicPr/>
                      <p:nvPr/>
                    </p:nvPicPr>
                    <p:blipFill>
                      <a:blip r:embed="rId5"/>
                      <a:stretch>
                        <a:fillRect/>
                      </a:stretch>
                    </p:blipFill>
                    <p:spPr>
                      <a:xfrm>
                        <a:off x="1665118" y="1577975"/>
                        <a:ext cx="11115388" cy="3767296"/>
                      </a:xfrm>
                      <a:prstGeom prst="rect">
                        <a:avLst/>
                      </a:prstGeom>
                    </p:spPr>
                  </p:pic>
                </p:oleObj>
              </mc:Fallback>
            </mc:AlternateContent>
          </a:graphicData>
        </a:graphic>
      </p:graphicFrame>
    </p:spTree>
    <p:extLst>
      <p:ext uri="{BB962C8B-B14F-4D97-AF65-F5344CB8AC3E}">
        <p14:creationId xmlns:p14="http://schemas.microsoft.com/office/powerpoint/2010/main" val="1476093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 [Autosaved]_autorecover</Template>
  <TotalTime>700</TotalTime>
  <Words>1086</Words>
  <Application>Microsoft Macintosh PowerPoint</Application>
  <PresentationFormat>Widescreen</PresentationFormat>
  <Paragraphs>425</Paragraphs>
  <Slides>35</Slides>
  <Notes>14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6" baseType="lpstr">
      <vt:lpstr>Arial</vt:lpstr>
      <vt:lpstr>Arial Black</vt:lpstr>
      <vt:lpstr>Calibri</vt:lpstr>
      <vt:lpstr>Calibri Light</vt:lpstr>
      <vt:lpstr>Cambria Math</vt:lpstr>
      <vt:lpstr>DengXian</vt:lpstr>
      <vt:lpstr>MS Mincho</vt:lpstr>
      <vt:lpstr>Times New Roman</vt:lpstr>
      <vt:lpstr>Wingdings</vt:lpstr>
      <vt:lpstr>Office Theme</vt:lpstr>
      <vt:lpstr>Document</vt:lpstr>
      <vt:lpstr>3-Stage Procedure Design for  Selecting a Best Population</vt:lpstr>
      <vt:lpstr>Introduction</vt:lpstr>
      <vt:lpstr>Overview</vt:lpstr>
      <vt:lpstr>Review</vt:lpstr>
      <vt:lpstr>Review</vt:lpstr>
      <vt:lpstr>3-Stage Procedure:S1</vt:lpstr>
      <vt:lpstr>3-Stage Procedure: S2</vt:lpstr>
      <vt:lpstr>3-Stage Procedure: S3</vt:lpstr>
      <vt:lpstr>3-Stage Procedure: S3</vt:lpstr>
      <vt:lpstr>Minimize EN=                                 s.t.  P(CS)=  α =          </vt:lpstr>
      <vt:lpstr>Minimize EN=                                 s.t.  P(CS)=  α =          </vt:lpstr>
      <vt:lpstr>Minimize EN=                                                      s.t.  P(CS)=  α =          </vt:lpstr>
      <vt:lpstr>PowerPoint Presentation</vt:lpstr>
      <vt:lpstr>PowerPoint Presentation</vt:lpstr>
      <vt:lpstr>PowerPoint Presentation</vt:lpstr>
      <vt:lpstr>Minimize EN=                                                      s.t.  P(CS)=  α =          </vt:lpstr>
      <vt:lpstr>Minimize EN=                                                      s.t.   P(CS)=   α =          </vt:lpstr>
      <vt:lpstr>PowerPoint Presentation</vt:lpstr>
      <vt:lpstr>PowerPoint Presentation</vt:lpstr>
      <vt:lpstr>PowerPoint Presentation</vt:lpstr>
      <vt:lpstr>PowerPoint Presentation</vt:lpstr>
      <vt:lpstr>Minimize EN=                                                      s.t.   P(CS)=   α =          </vt:lpstr>
      <vt:lpstr>Minimize EN=                                                      s.t.   P(CS)=   α =          </vt:lpstr>
      <vt:lpstr>PowerPoint Presentation</vt:lpstr>
      <vt:lpstr>PowerPoint Presentation</vt:lpstr>
      <vt:lpstr>PowerPoint Presentation</vt:lpstr>
      <vt:lpstr>PowerPoint Presentation</vt:lpstr>
      <vt:lpstr>Minimize EN=                                                      s.t.   P(CS)=   α =          </vt:lpstr>
      <vt:lpstr>Minimize EN=                                                      s.t.   P(CS)=   α =          </vt:lpstr>
      <vt:lpstr>Numerical Result</vt:lpstr>
      <vt:lpstr>PowerPoint Presentation</vt:lpstr>
      <vt:lpstr>PowerPoint Presentation</vt:lpstr>
      <vt:lpstr>Numerical Result</vt:lpstr>
      <vt:lpstr>Summary</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Bing Liu</dc:creator>
  <cp:lastModifiedBy>WANG, Yu</cp:lastModifiedBy>
  <cp:revision>49</cp:revision>
  <dcterms:created xsi:type="dcterms:W3CDTF">2016-11-28T05:47:03Z</dcterms:created>
  <dcterms:modified xsi:type="dcterms:W3CDTF">2016-12-19T17:24:13Z</dcterms:modified>
</cp:coreProperties>
</file>